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32.jpg" ContentType="image/jp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261" r:id="rId3"/>
    <p:sldId id="306" r:id="rId4"/>
    <p:sldId id="314" r:id="rId5"/>
    <p:sldId id="307" r:id="rId6"/>
    <p:sldId id="308" r:id="rId7"/>
    <p:sldId id="310" r:id="rId8"/>
    <p:sldId id="276" r:id="rId9"/>
    <p:sldId id="322" r:id="rId10"/>
    <p:sldId id="316" r:id="rId11"/>
    <p:sldId id="318" r:id="rId12"/>
    <p:sldId id="319" r:id="rId13"/>
    <p:sldId id="311" r:id="rId14"/>
    <p:sldId id="320" r:id="rId15"/>
    <p:sldId id="327" r:id="rId16"/>
    <p:sldId id="332" r:id="rId17"/>
    <p:sldId id="333" r:id="rId18"/>
    <p:sldId id="334" r:id="rId19"/>
    <p:sldId id="335" r:id="rId20"/>
    <p:sldId id="317" r:id="rId21"/>
    <p:sldId id="330" r:id="rId22"/>
    <p:sldId id="328" r:id="rId23"/>
    <p:sldId id="329" r:id="rId24"/>
    <p:sldId id="331" r:id="rId25"/>
    <p:sldId id="326" r:id="rId26"/>
    <p:sldId id="274" r:id="rId2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41E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012" autoAdjust="0"/>
  </p:normalViewPr>
  <p:slideViewPr>
    <p:cSldViewPr>
      <p:cViewPr varScale="1">
        <p:scale>
          <a:sx n="73" d="100"/>
          <a:sy n="73" d="100"/>
        </p:scale>
        <p:origin x="6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28" y="-10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txPr>
        <a:bodyPr/>
        <a:lstStyle/>
        <a:p>
          <a:pPr>
            <a:defRPr sz="1800" b="1" i="0" u="none" strike="noStrike" baseline="0">
              <a:solidFill>
                <a:schemeClr val="tx2">
                  <a:lumMod val="75000"/>
                </a:schemeClr>
              </a:solidFill>
              <a:latin typeface="Calibri"/>
              <a:ea typeface="Calibri"/>
              <a:cs typeface="Calibri"/>
            </a:defRPr>
          </a:pPr>
          <a:endParaRPr lang="bg-BG"/>
        </a:p>
      </c:txPr>
    </c:title>
    <c:autoTitleDeleted val="0"/>
    <c:plotArea>
      <c:layout>
        <c:manualLayout>
          <c:layoutTarget val="inner"/>
          <c:xMode val="edge"/>
          <c:yMode val="edge"/>
          <c:x val="4.4172932330827065E-2"/>
          <c:y val="0.22680488484242389"/>
          <c:w val="0.77819548872180455"/>
          <c:h val="0.61512233919384662"/>
        </c:manualLayout>
      </c:layout>
      <c:lineChart>
        <c:grouping val="stacked"/>
        <c:varyColors val="0"/>
        <c:ser>
          <c:idx val="0"/>
          <c:order val="0"/>
          <c:tx>
            <c:strRef>
              <c:f>Personnel!$L$33</c:f>
              <c:strCache>
                <c:ptCount val="1"/>
                <c:pt idx="0">
                  <c:v>Personnel /headcount/</c:v>
                </c:pt>
              </c:strCache>
            </c:strRef>
          </c:tx>
          <c:marker>
            <c:symbol val="none"/>
          </c:marker>
          <c:cat>
            <c:numRef>
              <c:f>Personnel!$K$34:$K$52</c:f>
              <c:numCache>
                <c:formatCode>General</c:formatCode>
                <c:ptCount val="19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</c:numCache>
            </c:numRef>
          </c:cat>
          <c:val>
            <c:numRef>
              <c:f>Personnel!$L$34:$L$52</c:f>
              <c:numCache>
                <c:formatCode>General</c:formatCode>
                <c:ptCount val="19"/>
                <c:pt idx="0">
                  <c:v>35</c:v>
                </c:pt>
                <c:pt idx="1">
                  <c:v>42</c:v>
                </c:pt>
                <c:pt idx="2">
                  <c:v>43</c:v>
                </c:pt>
                <c:pt idx="3">
                  <c:v>55</c:v>
                </c:pt>
                <c:pt idx="4">
                  <c:v>106</c:v>
                </c:pt>
                <c:pt idx="5">
                  <c:v>120</c:v>
                </c:pt>
                <c:pt idx="6">
                  <c:v>168</c:v>
                </c:pt>
                <c:pt idx="7">
                  <c:v>254</c:v>
                </c:pt>
                <c:pt idx="8">
                  <c:v>289</c:v>
                </c:pt>
                <c:pt idx="9">
                  <c:v>379</c:v>
                </c:pt>
                <c:pt idx="10">
                  <c:v>423</c:v>
                </c:pt>
                <c:pt idx="11">
                  <c:v>450</c:v>
                </c:pt>
                <c:pt idx="12">
                  <c:v>500</c:v>
                </c:pt>
                <c:pt idx="13">
                  <c:v>523</c:v>
                </c:pt>
                <c:pt idx="14">
                  <c:v>689</c:v>
                </c:pt>
                <c:pt idx="15">
                  <c:v>699</c:v>
                </c:pt>
                <c:pt idx="16">
                  <c:v>712</c:v>
                </c:pt>
                <c:pt idx="17">
                  <c:v>712</c:v>
                </c:pt>
                <c:pt idx="18">
                  <c:v>850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3655424"/>
        <c:axId val="413660912"/>
      </c:lineChart>
      <c:catAx>
        <c:axId val="413655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 algn="ctr">
              <a:defRPr lang="bg-BG" sz="1200" b="0" i="0" u="none" strike="noStrike" kern="1200" baseline="0">
                <a:solidFill>
                  <a:srgbClr val="0BD0D9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413660912"/>
        <c:crosses val="autoZero"/>
        <c:auto val="1"/>
        <c:lblAlgn val="ctr"/>
        <c:lblOffset val="100"/>
        <c:noMultiLvlLbl val="0"/>
      </c:catAx>
      <c:valAx>
        <c:axId val="413660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 algn="ctr">
              <a:defRPr lang="bg-BG" sz="1200" b="0" i="0" u="none" strike="noStrike" kern="1200" baseline="0">
                <a:solidFill>
                  <a:srgbClr val="0BD0D9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pPr>
            <a:endParaRPr lang="bg-BG"/>
          </a:p>
        </c:txPr>
        <c:crossAx val="41365542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bg-BG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73913C0E-5387-4A69-9529-EF50D627001C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9B7A8F19-2205-4319-A229-FAD4BB8FD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55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32289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1941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4976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625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3977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96630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5490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363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4849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6414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740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3370461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04371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994407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8620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3379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6911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bg-BG" dirty="0" smtClean="0"/>
          </a:p>
        </p:txBody>
      </p:sp>
    </p:spTree>
    <p:extLst>
      <p:ext uri="{BB962C8B-B14F-4D97-AF65-F5344CB8AC3E}">
        <p14:creationId xmlns:p14="http://schemas.microsoft.com/office/powerpoint/2010/main" val="65899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793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919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51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130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9190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572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520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3CFD-ADF9-484B-B1AB-E3B8266E0D16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B3335-6FDC-4F93-9965-9371F8AD5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51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C1114-45F5-476F-9B0D-B9304259E39E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21C6B-F2C3-4BB3-B8C3-7B1B65903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4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DD61B-B16D-49C2-AE21-9B4FF6B80645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B955-4B51-4A24-A080-E24D969BA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397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5233-F4A9-4853-AB47-05F11CB834A1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4ED9-E0FE-47F5-B0B2-A9663BC7B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66689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E5921-1A82-4658-883E-C25005F67A2E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273E-E110-4F2F-A1E9-FDD7F4535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856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4D8C-8F8E-4959-9A14-6FC80840BD32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01C7-FF0B-4ADC-92D9-50F21EC6D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30641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5B23A-2E14-49BA-A311-3166A1F3D6C5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C240-EBEA-4319-B6B4-C3B8D6A73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3527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F47B8-AF07-4BD8-9C45-006724840754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0253D-753E-43B1-BB0F-D690F123E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0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626B-66D2-4401-800B-0B44457466BA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B7AA-0299-481D-AFF1-ADEEE7644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7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DF501-1149-4CC6-A7B6-084641BD08AA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68C9-0AA4-4EE7-9219-B595EE34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8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188E5-D31A-4B72-ABFB-84611B8DEF16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4A2F9-4DCF-40AD-8D18-6D5558FAD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1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DB46F-5D7A-4B85-88B5-A79D8B9D7E8A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D0872-57D8-4649-AB69-5C5F26057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D9A39-A97D-47F4-B32A-6AD6CCEA3A77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D1EB-C54A-4038-AC90-A5308D79C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9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1378F-660E-4843-B1A5-7368F499D8A3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1B138-685B-4021-9543-9B2C01F6ED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84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A0FC6-D35E-42FB-BE9C-1A825D8C6D35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49980-34DA-4027-9806-1B6423537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0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4EA2C1-5C6E-4FB1-9A7D-3CE49D4CC7C2}" type="datetimeFigureOut">
              <a:rPr lang="en-US"/>
              <a:pPr>
                <a:defRPr/>
              </a:pPr>
              <a:t>8/31/2016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694606-6A50-487A-B2BC-21B5AF98A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cid:image002.png@01D1F8A0.0972CF70" TargetMode="External"/><Relationship Id="rId5" Type="http://schemas.openxmlformats.org/officeDocument/2006/relationships/image" Target="../media/image38.png"/><Relationship Id="rId4" Type="http://schemas.openxmlformats.org/officeDocument/2006/relationships/image" Target="cid:image001.png@01D1F8A0.0972CF7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cid:image004.png@01D1F8A0.0972CF70" TargetMode="External"/><Relationship Id="rId5" Type="http://schemas.openxmlformats.org/officeDocument/2006/relationships/image" Target="../media/image40.png"/><Relationship Id="rId4" Type="http://schemas.openxmlformats.org/officeDocument/2006/relationships/image" Target="cid:image003.png@01D1F8A0.0972CF7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bulmarket.bg/" TargetMode="External"/><Relationship Id="rId4" Type="http://schemas.openxmlformats.org/officeDocument/2006/relationships/hyperlink" Target="mailto:office@bulmarket.b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BULMARKET DM Ltd.</a:t>
            </a:r>
          </a:p>
        </p:txBody>
      </p:sp>
      <p:sp>
        <p:nvSpPr>
          <p:cNvPr id="3075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bg-BG" b="1" i="1" dirty="0" smtClean="0">
                <a:latin typeface="+mj-lt"/>
              </a:rPr>
              <a:t>“</a:t>
            </a:r>
            <a:r>
              <a:rPr lang="en-US" b="1" i="1" dirty="0" smtClean="0">
                <a:latin typeface="+mj-lt"/>
              </a:rPr>
              <a:t>Pioneer in every </a:t>
            </a:r>
            <a:r>
              <a:rPr lang="en-US" b="1" i="1" dirty="0" err="1" smtClean="0">
                <a:latin typeface="+mj-lt"/>
              </a:rPr>
              <a:t>bussiness</a:t>
            </a:r>
            <a:r>
              <a:rPr lang="bg-BG" b="1" i="1" dirty="0" smtClean="0">
                <a:latin typeface="+mj-lt"/>
              </a:rPr>
              <a:t>”</a:t>
            </a:r>
            <a:endParaRPr lang="en-US" b="1" i="1" dirty="0" smtClean="0">
              <a:latin typeface="+mj-lt"/>
            </a:endParaRPr>
          </a:p>
        </p:txBody>
      </p:sp>
      <p:pic>
        <p:nvPicPr>
          <p:cNvPr id="6" name="Picture 5" descr="D:\BM GROUP\BM GROUP\BM_GROUP_CP_2013\resized pics\DSC_4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229600" cy="344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CNG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7 CNG refueling stations</a:t>
            </a:r>
          </a:p>
          <a:p>
            <a:r>
              <a:rPr lang="en-US" sz="2400" dirty="0" smtClean="0"/>
              <a:t>9 compressors</a:t>
            </a:r>
          </a:p>
          <a:p>
            <a:r>
              <a:rPr lang="en-US" sz="2400" dirty="0" smtClean="0"/>
              <a:t>&gt; 11.000 m3/h capacity</a:t>
            </a:r>
          </a:p>
          <a:p>
            <a:r>
              <a:rPr lang="en-US" sz="2400" dirty="0" smtClean="0"/>
              <a:t>&gt; 2 000 refueling per day</a:t>
            </a:r>
          </a:p>
          <a:p>
            <a:r>
              <a:rPr lang="en-US" sz="2400" dirty="0" smtClean="0"/>
              <a:t>&gt; 8 </a:t>
            </a:r>
            <a:r>
              <a:rPr lang="en-US" sz="2400" dirty="0" err="1" smtClean="0"/>
              <a:t>mln</a:t>
            </a:r>
            <a:r>
              <a:rPr lang="en-US" sz="2400" dirty="0" smtClean="0"/>
              <a:t>. m3/year NG</a:t>
            </a:r>
            <a:endParaRPr lang="bg-BG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157804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068762"/>
            <a:ext cx="3157804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399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Port</a:t>
            </a:r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Biggest private port on Danube</a:t>
            </a:r>
          </a:p>
          <a:p>
            <a:r>
              <a:rPr lang="en-US" sz="2400" dirty="0" smtClean="0"/>
              <a:t>7 specialized piers</a:t>
            </a:r>
          </a:p>
          <a:p>
            <a:pPr lvl="1"/>
            <a:r>
              <a:rPr lang="en-US" dirty="0" smtClean="0"/>
              <a:t>4 general cargo</a:t>
            </a:r>
          </a:p>
          <a:p>
            <a:pPr lvl="1"/>
            <a:r>
              <a:rPr lang="en-US" dirty="0" smtClean="0"/>
              <a:t>2 dangerous goods</a:t>
            </a:r>
          </a:p>
          <a:p>
            <a:pPr lvl="1"/>
            <a:r>
              <a:rPr lang="en-US" dirty="0" smtClean="0"/>
              <a:t>1 bulk cargo products</a:t>
            </a:r>
          </a:p>
          <a:p>
            <a:r>
              <a:rPr lang="en-US" sz="2400" dirty="0" smtClean="0"/>
              <a:t>5 quay cranes</a:t>
            </a:r>
          </a:p>
          <a:p>
            <a:r>
              <a:rPr lang="en-US" sz="2400" dirty="0" smtClean="0"/>
              <a:t>&gt; 500 ships/year</a:t>
            </a:r>
          </a:p>
          <a:p>
            <a:r>
              <a:rPr lang="en-US" sz="2400" dirty="0" smtClean="0"/>
              <a:t>&gt; 774 </a:t>
            </a:r>
            <a:r>
              <a:rPr lang="en-US" sz="2400" dirty="0" err="1" smtClean="0"/>
              <a:t>ktons</a:t>
            </a:r>
            <a:r>
              <a:rPr lang="en-US" sz="2400" dirty="0" smtClean="0"/>
              <a:t> </a:t>
            </a:r>
            <a:r>
              <a:rPr lang="en-US" sz="2400" dirty="0" err="1" smtClean="0"/>
              <a:t>transhiped</a:t>
            </a:r>
            <a:r>
              <a:rPr lang="en-US" sz="2400" dirty="0" smtClean="0"/>
              <a:t> goods/year</a:t>
            </a:r>
            <a:endParaRPr lang="bg-BG" sz="24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522776"/>
            <a:ext cx="4174541" cy="1603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659" y="1417637"/>
            <a:ext cx="2012931" cy="1508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414638"/>
            <a:ext cx="2057400" cy="1511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843" y="2810126"/>
            <a:ext cx="2452454" cy="1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950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Auto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4 transport hubs</a:t>
            </a:r>
          </a:p>
          <a:p>
            <a:r>
              <a:rPr lang="en-US" dirty="0" smtClean="0"/>
              <a:t>29 trucks</a:t>
            </a:r>
          </a:p>
          <a:p>
            <a:r>
              <a:rPr lang="en-US" dirty="0" smtClean="0"/>
              <a:t>10 semitrailers</a:t>
            </a:r>
          </a:p>
          <a:p>
            <a:r>
              <a:rPr lang="en-US" dirty="0" smtClean="0"/>
              <a:t>&gt; 1.4 </a:t>
            </a:r>
            <a:r>
              <a:rPr lang="en-US" dirty="0" err="1" smtClean="0"/>
              <a:t>mln</a:t>
            </a:r>
            <a:r>
              <a:rPr lang="en-US" dirty="0" smtClean="0"/>
              <a:t>. km/year</a:t>
            </a:r>
          </a:p>
          <a:p>
            <a:r>
              <a:rPr lang="en-US" dirty="0"/>
              <a:t>&gt;</a:t>
            </a:r>
            <a:r>
              <a:rPr lang="en-US" dirty="0" smtClean="0"/>
              <a:t> 230 </a:t>
            </a:r>
            <a:r>
              <a:rPr lang="en-US" dirty="0" err="1" smtClean="0"/>
              <a:t>ktons</a:t>
            </a:r>
            <a:r>
              <a:rPr lang="en-US" dirty="0" smtClean="0"/>
              <a:t>/year transported goods</a:t>
            </a:r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17638"/>
            <a:ext cx="2514600" cy="2094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694210"/>
            <a:ext cx="4267200" cy="26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501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</a:t>
            </a:r>
            <a:r>
              <a:rPr lang="en-US" dirty="0" smtClean="0"/>
              <a:t>Rail Cargo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400" y="3356425"/>
            <a:ext cx="4145639" cy="259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400" y="5105400"/>
            <a:ext cx="2426418" cy="1426588"/>
          </a:xfrm>
          <a:prstGeom prst="rect">
            <a:avLst/>
          </a:prstGeom>
        </p:spPr>
      </p:pic>
      <p:sp>
        <p:nvSpPr>
          <p:cNvPr id="8" name="Rectangle 5"/>
          <p:cNvSpPr txBox="1">
            <a:spLocks/>
          </p:cNvSpPr>
          <p:nvPr/>
        </p:nvSpPr>
        <p:spPr bwMode="auto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first licensed private railway undertaking in Bulgaria</a:t>
            </a:r>
          </a:p>
          <a:p>
            <a:r>
              <a:rPr lang="en-US" sz="1800" dirty="0" smtClean="0"/>
              <a:t>17 electric locomotives</a:t>
            </a:r>
            <a:r>
              <a:rPr lang="bg-BG" sz="1800" dirty="0" smtClean="0"/>
              <a:t> </a:t>
            </a:r>
            <a:r>
              <a:rPr lang="en-US" sz="1800" dirty="0" smtClean="0"/>
              <a:t>series</a:t>
            </a:r>
            <a:r>
              <a:rPr lang="bg-BG" sz="1800" dirty="0" smtClean="0"/>
              <a:t> </a:t>
            </a:r>
            <a:r>
              <a:rPr lang="en-US" sz="1800" dirty="0" smtClean="0"/>
              <a:t>86 &amp; 87</a:t>
            </a:r>
            <a:endParaRPr lang="en-GB" sz="1800" dirty="0" smtClean="0"/>
          </a:p>
          <a:p>
            <a:r>
              <a:rPr lang="en-US" sz="1800" dirty="0" smtClean="0"/>
              <a:t>11 diesel</a:t>
            </a:r>
            <a:r>
              <a:rPr lang="bg-BG" sz="1800" dirty="0" smtClean="0"/>
              <a:t> </a:t>
            </a:r>
            <a:r>
              <a:rPr lang="en-US" sz="1800" dirty="0" smtClean="0"/>
              <a:t>shunting locomotives</a:t>
            </a:r>
            <a:endParaRPr lang="en-GB" sz="1800" dirty="0" smtClean="0"/>
          </a:p>
          <a:p>
            <a:r>
              <a:rPr lang="en-US" sz="1800" dirty="0" smtClean="0"/>
              <a:t>250 own wagons</a:t>
            </a:r>
          </a:p>
          <a:p>
            <a:pPr lvl="1"/>
            <a:r>
              <a:rPr lang="en-US" sz="1400" dirty="0" smtClean="0"/>
              <a:t>15 LPG</a:t>
            </a:r>
          </a:p>
          <a:p>
            <a:pPr lvl="1"/>
            <a:r>
              <a:rPr lang="en-US" sz="1400" dirty="0" smtClean="0"/>
              <a:t>80 sulfuric </a:t>
            </a:r>
            <a:r>
              <a:rPr lang="en-US" sz="1400" dirty="0"/>
              <a:t>acid </a:t>
            </a:r>
            <a:r>
              <a:rPr lang="en-GB" sz="1400" dirty="0"/>
              <a:t>(H</a:t>
            </a:r>
            <a:r>
              <a:rPr lang="en-GB" sz="1400" baseline="-25000" dirty="0"/>
              <a:t>2</a:t>
            </a:r>
            <a:r>
              <a:rPr lang="en-GB" sz="1400" dirty="0"/>
              <a:t>SO</a:t>
            </a:r>
            <a:r>
              <a:rPr lang="en-GB" sz="1400" baseline="-25000" dirty="0"/>
              <a:t>4</a:t>
            </a:r>
            <a:r>
              <a:rPr lang="en-GB" sz="1400" dirty="0" smtClean="0"/>
              <a:t>)</a:t>
            </a:r>
          </a:p>
          <a:p>
            <a:pPr lvl="1"/>
            <a:r>
              <a:rPr lang="en-US" sz="1400" dirty="0" smtClean="0"/>
              <a:t>86 grain products</a:t>
            </a:r>
          </a:p>
          <a:p>
            <a:pPr lvl="1"/>
            <a:r>
              <a:rPr lang="en-US" altLang="zh-TW" sz="1400" dirty="0" smtClean="0"/>
              <a:t>59 rail tank cars petroleum products</a:t>
            </a:r>
          </a:p>
          <a:p>
            <a:pPr lvl="1"/>
            <a:r>
              <a:rPr lang="en-US" altLang="zh-TW" sz="1400" dirty="0" smtClean="0"/>
              <a:t>10 open top bulk cargo wagons</a:t>
            </a:r>
            <a:endParaRPr lang="en-US" sz="1400" dirty="0" smtClean="0"/>
          </a:p>
          <a:p>
            <a:r>
              <a:rPr lang="en-US" sz="1800" dirty="0" smtClean="0"/>
              <a:t>290 long term rented wagons</a:t>
            </a:r>
          </a:p>
          <a:p>
            <a:pPr lvl="1"/>
            <a:r>
              <a:rPr lang="en-US" sz="1400" dirty="0" smtClean="0"/>
              <a:t>150 LPG</a:t>
            </a:r>
          </a:p>
          <a:p>
            <a:pPr lvl="1"/>
            <a:r>
              <a:rPr lang="en-US" sz="1400" dirty="0" smtClean="0"/>
              <a:t>140 rail tank cars petroleum products</a:t>
            </a:r>
          </a:p>
          <a:p>
            <a:r>
              <a:rPr lang="en-US" sz="1800" dirty="0" smtClean="0"/>
              <a:t>&gt; 2500 trains/year</a:t>
            </a:r>
          </a:p>
          <a:p>
            <a:r>
              <a:rPr lang="en-US" sz="1800" dirty="0" smtClean="0"/>
              <a:t>&gt; 568 </a:t>
            </a:r>
            <a:r>
              <a:rPr lang="en-US" sz="1800" dirty="0" err="1" smtClean="0"/>
              <a:t>mln</a:t>
            </a:r>
            <a:r>
              <a:rPr lang="en-US" sz="1800" dirty="0" smtClean="0"/>
              <a:t>. </a:t>
            </a:r>
            <a:r>
              <a:rPr lang="en-US" sz="1800" dirty="0" err="1" smtClean="0"/>
              <a:t>Brutto</a:t>
            </a:r>
            <a:r>
              <a:rPr lang="en-US" sz="1800" dirty="0" smtClean="0"/>
              <a:t> ton km/year </a:t>
            </a:r>
            <a:endParaRPr lang="bg-BG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400" y="1422515"/>
            <a:ext cx="2910779" cy="193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9843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</a:t>
            </a:r>
            <a:r>
              <a:rPr lang="en-US" dirty="0" smtClean="0"/>
              <a:t>Rail Cargo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229600" cy="5211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5791200"/>
            <a:ext cx="20574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Serie</a:t>
            </a:r>
            <a:r>
              <a:rPr lang="en-US" dirty="0" smtClean="0"/>
              <a:t> 86, 4 MW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7604400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</a:t>
            </a:r>
            <a:r>
              <a:rPr lang="en-US" dirty="0" smtClean="0"/>
              <a:t>Rail Cargo</a:t>
            </a:r>
            <a:endParaRPr lang="bg-BG" dirty="0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8244000" cy="521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5169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/>
          <a:lstStyle/>
          <a:p>
            <a:r>
              <a:rPr lang="en-US" sz="1800" dirty="0" smtClean="0"/>
              <a:t>One of the biggest oil plants in Bulgaria</a:t>
            </a:r>
          </a:p>
          <a:p>
            <a:r>
              <a:rPr lang="en-US" sz="1800" dirty="0" smtClean="0"/>
              <a:t>5 specialized sub-plants</a:t>
            </a:r>
          </a:p>
          <a:p>
            <a:pPr lvl="1"/>
            <a:r>
              <a:rPr lang="en-US" sz="1800" dirty="0" smtClean="0"/>
              <a:t>Pressing-preparation</a:t>
            </a:r>
          </a:p>
          <a:p>
            <a:pPr lvl="1"/>
            <a:r>
              <a:rPr lang="en-US" sz="1800" dirty="0" smtClean="0"/>
              <a:t>Extraction</a:t>
            </a:r>
          </a:p>
          <a:p>
            <a:pPr lvl="1"/>
            <a:r>
              <a:rPr lang="en-US" sz="1800" dirty="0" err="1" smtClean="0"/>
              <a:t>Deguming</a:t>
            </a:r>
            <a:endParaRPr lang="en-US" sz="1800" dirty="0" smtClean="0"/>
          </a:p>
          <a:p>
            <a:pPr lvl="1"/>
            <a:r>
              <a:rPr lang="en-US" sz="1800" dirty="0" smtClean="0"/>
              <a:t>Winterization</a:t>
            </a:r>
          </a:p>
          <a:p>
            <a:pPr lvl="1"/>
            <a:r>
              <a:rPr lang="en-US" sz="1800" dirty="0" smtClean="0"/>
              <a:t>Meal </a:t>
            </a:r>
            <a:r>
              <a:rPr lang="en-US" sz="1800" dirty="0" err="1" smtClean="0"/>
              <a:t>peletizing</a:t>
            </a:r>
            <a:endParaRPr lang="en-US" sz="1800" dirty="0" smtClean="0"/>
          </a:p>
          <a:p>
            <a:r>
              <a:rPr lang="en-US" sz="1800" dirty="0" smtClean="0"/>
              <a:t>&gt; 300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 grain</a:t>
            </a:r>
          </a:p>
          <a:p>
            <a:r>
              <a:rPr lang="en-US" sz="1800" dirty="0" smtClean="0"/>
              <a:t>&gt; 100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</a:t>
            </a:r>
            <a:r>
              <a:rPr lang="en-US" sz="1800" dirty="0" err="1" smtClean="0"/>
              <a:t>vegoil</a:t>
            </a:r>
            <a:endParaRPr lang="en-US" sz="1800" dirty="0" smtClean="0"/>
          </a:p>
          <a:p>
            <a:r>
              <a:rPr lang="en-US" sz="1800" dirty="0" smtClean="0"/>
              <a:t>&gt; 150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by-products</a:t>
            </a:r>
            <a:endParaRPr lang="bg-BG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Vegetable Oil Plant</a:t>
            </a:r>
            <a:br>
              <a:rPr lang="en-US" sz="3600" dirty="0" smtClean="0"/>
            </a:br>
            <a:r>
              <a:rPr lang="en-US" sz="3600" dirty="0" smtClean="0"/>
              <a:t>“Oleo protein”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00199"/>
            <a:ext cx="2452054" cy="1828801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611561"/>
            <a:ext cx="2438400" cy="1915117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65" y="1600199"/>
            <a:ext cx="2445835" cy="18302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65" y="3611561"/>
            <a:ext cx="2445834" cy="19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222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/>
          <a:lstStyle/>
          <a:p>
            <a:r>
              <a:rPr lang="en-US" sz="1800" dirty="0" smtClean="0"/>
              <a:t>The only one biodiesel plant in Bulgaria</a:t>
            </a:r>
          </a:p>
          <a:p>
            <a:r>
              <a:rPr lang="en-US" sz="1800" dirty="0" smtClean="0"/>
              <a:t>4 specialized sub-plants</a:t>
            </a:r>
          </a:p>
          <a:p>
            <a:pPr lvl="1"/>
            <a:r>
              <a:rPr lang="en-US" sz="1800" dirty="0" smtClean="0"/>
              <a:t>Refinery</a:t>
            </a:r>
          </a:p>
          <a:p>
            <a:pPr lvl="1"/>
            <a:r>
              <a:rPr lang="en-US" sz="1800" dirty="0" smtClean="0"/>
              <a:t>Trans esterification</a:t>
            </a:r>
          </a:p>
          <a:p>
            <a:pPr lvl="1"/>
            <a:r>
              <a:rPr lang="en-US" sz="1800" dirty="0" smtClean="0"/>
              <a:t>Glycerol</a:t>
            </a:r>
          </a:p>
          <a:p>
            <a:pPr lvl="1"/>
            <a:r>
              <a:rPr lang="en-US" sz="1800" dirty="0" smtClean="0"/>
              <a:t>Distillation</a:t>
            </a:r>
          </a:p>
          <a:p>
            <a:pPr lvl="1"/>
            <a:r>
              <a:rPr lang="en-US" sz="1800" dirty="0" smtClean="0"/>
              <a:t>Storage</a:t>
            </a:r>
          </a:p>
          <a:p>
            <a:r>
              <a:rPr lang="en-US" sz="1800" dirty="0" smtClean="0"/>
              <a:t>&gt; 100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 biodiesel</a:t>
            </a:r>
          </a:p>
          <a:p>
            <a:r>
              <a:rPr lang="en-US" sz="1800" dirty="0" smtClean="0"/>
              <a:t>&gt; 11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</a:t>
            </a:r>
            <a:r>
              <a:rPr lang="en-US" sz="1800" dirty="0" err="1" smtClean="0"/>
              <a:t>pharma</a:t>
            </a:r>
            <a:r>
              <a:rPr lang="en-US" sz="1800" dirty="0" smtClean="0"/>
              <a:t> glycerol</a:t>
            </a:r>
          </a:p>
          <a:p>
            <a:r>
              <a:rPr lang="en-US" sz="1800" dirty="0" smtClean="0"/>
              <a:t>&gt; 2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by-products</a:t>
            </a:r>
            <a:endParaRPr lang="bg-BG" sz="1800" dirty="0"/>
          </a:p>
        </p:txBody>
      </p:sp>
      <p:pic>
        <p:nvPicPr>
          <p:cNvPr id="8" name="Picture 9" descr="Bild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600200"/>
            <a:ext cx="2452054" cy="1828800"/>
          </a:xfrm>
        </p:spPr>
      </p:pic>
      <p:pic>
        <p:nvPicPr>
          <p:cNvPr id="10" name="Picture 10" descr="Bild2_1025_6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6671" y="1600199"/>
            <a:ext cx="2451148" cy="1828801"/>
          </a:xfrm>
        </p:spPr>
      </p:pic>
      <p:pic>
        <p:nvPicPr>
          <p:cNvPr id="11" name="Picture 11" descr="Bild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3611562"/>
            <a:ext cx="2452054" cy="1915117"/>
          </a:xfrm>
          <a:prstGeom prst="rect">
            <a:avLst/>
          </a:prstGeom>
        </p:spPr>
      </p:pic>
      <p:pic>
        <p:nvPicPr>
          <p:cNvPr id="12" name="Picture 12" descr="Bil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5765" y="3611561"/>
            <a:ext cx="2452054" cy="19151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/>
              <a:t>Biodiesel Plant</a:t>
            </a:r>
            <a:br>
              <a:rPr lang="en-US" sz="3600" dirty="0" smtClean="0"/>
            </a:br>
            <a:r>
              <a:rPr lang="en-US" sz="3600" dirty="0" smtClean="0"/>
              <a:t>“</a:t>
            </a:r>
            <a:r>
              <a:rPr lang="en-US" sz="3600" dirty="0" err="1" smtClean="0"/>
              <a:t>Oberosterreichische</a:t>
            </a:r>
            <a:r>
              <a:rPr lang="en-US" sz="3600" dirty="0" smtClean="0"/>
              <a:t> biodiesel Bulgaria”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19788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429000" cy="5105400"/>
          </a:xfrm>
        </p:spPr>
        <p:txBody>
          <a:bodyPr/>
          <a:lstStyle/>
          <a:p>
            <a:r>
              <a:rPr lang="en-US" sz="1800" dirty="0" smtClean="0"/>
              <a:t>The first biodiesel plant in Bulgaria</a:t>
            </a:r>
          </a:p>
          <a:p>
            <a:r>
              <a:rPr lang="en-US" sz="1800" dirty="0" smtClean="0"/>
              <a:t>4 specialized sub-plants</a:t>
            </a:r>
          </a:p>
          <a:p>
            <a:pPr lvl="1"/>
            <a:r>
              <a:rPr lang="en-US" sz="1800" dirty="0" smtClean="0"/>
              <a:t>Refinery</a:t>
            </a:r>
          </a:p>
          <a:p>
            <a:pPr lvl="1"/>
            <a:r>
              <a:rPr lang="en-US" sz="1800" dirty="0" smtClean="0"/>
              <a:t>Trans esterification</a:t>
            </a:r>
          </a:p>
          <a:p>
            <a:pPr lvl="1"/>
            <a:r>
              <a:rPr lang="en-US" sz="1800" dirty="0" smtClean="0"/>
              <a:t>Glycerol</a:t>
            </a:r>
          </a:p>
          <a:p>
            <a:pPr lvl="1"/>
            <a:r>
              <a:rPr lang="en-US" sz="1800" dirty="0" smtClean="0"/>
              <a:t>Distillation</a:t>
            </a:r>
          </a:p>
          <a:p>
            <a:pPr lvl="1"/>
            <a:r>
              <a:rPr lang="en-US" sz="1800" dirty="0" smtClean="0"/>
              <a:t>Meal pelletizing</a:t>
            </a:r>
          </a:p>
          <a:p>
            <a:r>
              <a:rPr lang="en-US" sz="1800" dirty="0" smtClean="0"/>
              <a:t>&gt; 60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 biodiesel</a:t>
            </a:r>
          </a:p>
          <a:p>
            <a:r>
              <a:rPr lang="en-US" sz="1800" dirty="0" smtClean="0"/>
              <a:t>&gt; 6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glycerol</a:t>
            </a:r>
          </a:p>
          <a:p>
            <a:r>
              <a:rPr lang="en-US" sz="1800" dirty="0" smtClean="0"/>
              <a:t>&gt; 35 </a:t>
            </a:r>
            <a:r>
              <a:rPr lang="en-US" sz="1800" dirty="0" err="1" smtClean="0"/>
              <a:t>ktons</a:t>
            </a:r>
            <a:r>
              <a:rPr lang="en-US" sz="1800" dirty="0" smtClean="0"/>
              <a:t>/years by-products</a:t>
            </a:r>
            <a:endParaRPr lang="bg-BG" sz="1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 smtClean="0"/>
              <a:t>Biodiesel Plant</a:t>
            </a:r>
            <a:br>
              <a:rPr lang="en-US" sz="3600" dirty="0" smtClean="0"/>
            </a:br>
            <a:r>
              <a:rPr lang="en-US" sz="3600" dirty="0" smtClean="0"/>
              <a:t>“Astra Bio Plant”</a:t>
            </a:r>
            <a:endParaRPr lang="en-US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75515"/>
            <a:ext cx="5035419" cy="18288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556716"/>
            <a:ext cx="5035419" cy="200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62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new?</a:t>
            </a:r>
            <a:endParaRPr lang="bg-BG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417638"/>
            <a:ext cx="8229600" cy="5211762"/>
            <a:chOff x="685800" y="1417638"/>
            <a:chExt cx="8001000" cy="5211762"/>
          </a:xfrm>
        </p:grpSpPr>
        <p:sp>
          <p:nvSpPr>
            <p:cNvPr id="5" name="object 3"/>
            <p:cNvSpPr/>
            <p:nvPr/>
          </p:nvSpPr>
          <p:spPr>
            <a:xfrm>
              <a:off x="685800" y="1417638"/>
              <a:ext cx="8001000" cy="52117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600200"/>
              <a:ext cx="2329031" cy="7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008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 ?</a:t>
            </a:r>
          </a:p>
        </p:txBody>
      </p:sp>
      <p:sp>
        <p:nvSpPr>
          <p:cNvPr id="512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3528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u="sng" dirty="0" smtClean="0">
                <a:latin typeface="+mj-lt"/>
              </a:rPr>
              <a:t>BULMARKET GROUP</a:t>
            </a:r>
          </a:p>
          <a:p>
            <a:r>
              <a:rPr lang="en-US" sz="1800" dirty="0" smtClean="0">
                <a:latin typeface="+mj-lt"/>
              </a:rPr>
              <a:t>Bulmarket DM</a:t>
            </a:r>
          </a:p>
          <a:p>
            <a:r>
              <a:rPr lang="en-US" sz="1800" dirty="0" smtClean="0">
                <a:latin typeface="+mj-lt"/>
              </a:rPr>
              <a:t>Bulmarket LPG &amp; LNG</a:t>
            </a:r>
          </a:p>
          <a:p>
            <a:r>
              <a:rPr lang="en-US" sz="1800" dirty="0" smtClean="0">
                <a:latin typeface="+mj-lt"/>
              </a:rPr>
              <a:t>Bulmarket CNG</a:t>
            </a:r>
          </a:p>
          <a:p>
            <a:r>
              <a:rPr lang="en-US" sz="1800" dirty="0" smtClean="0">
                <a:latin typeface="+mj-lt"/>
              </a:rPr>
              <a:t>Bulmarket Port</a:t>
            </a:r>
          </a:p>
          <a:p>
            <a:r>
              <a:rPr lang="en-US" sz="1800" dirty="0" smtClean="0">
                <a:latin typeface="+mj-lt"/>
              </a:rPr>
              <a:t>Bulmarket Rail Cargo</a:t>
            </a:r>
          </a:p>
          <a:p>
            <a:r>
              <a:rPr lang="en-US" sz="1800" dirty="0" smtClean="0">
                <a:latin typeface="+mj-lt"/>
              </a:rPr>
              <a:t>Bulmarket Auto Transport</a:t>
            </a:r>
          </a:p>
          <a:p>
            <a:r>
              <a:rPr lang="en-US" sz="1800" dirty="0"/>
              <a:t>Bulmarket </a:t>
            </a:r>
            <a:r>
              <a:rPr lang="en-US" sz="1800" dirty="0" err="1"/>
              <a:t>Kyustendil</a:t>
            </a:r>
            <a:endParaRPr lang="en-US" sz="1800" dirty="0"/>
          </a:p>
          <a:p>
            <a:r>
              <a:rPr lang="en-US" sz="1800" dirty="0" smtClean="0">
                <a:latin typeface="+mj-lt"/>
              </a:rPr>
              <a:t>Bravo Sped</a:t>
            </a:r>
          </a:p>
          <a:p>
            <a:r>
              <a:rPr lang="en-US" sz="1800" dirty="0" smtClean="0">
                <a:latin typeface="+mj-lt"/>
              </a:rPr>
              <a:t>Bulmarket Security</a:t>
            </a:r>
          </a:p>
          <a:p>
            <a:pPr marL="0" indent="0">
              <a:buNone/>
            </a:pPr>
            <a:r>
              <a:rPr lang="en-US" sz="1800" dirty="0" smtClean="0">
                <a:latin typeface="+mj-lt"/>
              </a:rPr>
              <a:t>---------------------------------------------</a:t>
            </a:r>
          </a:p>
          <a:p>
            <a:r>
              <a:rPr lang="en-US" sz="1800" dirty="0" err="1" smtClean="0">
                <a:latin typeface="+mj-lt"/>
              </a:rPr>
              <a:t>Citygas</a:t>
            </a:r>
            <a:r>
              <a:rPr lang="en-US" sz="1800" dirty="0" smtClean="0">
                <a:latin typeface="+mj-lt"/>
              </a:rPr>
              <a:t> Galati</a:t>
            </a:r>
          </a:p>
          <a:p>
            <a:r>
              <a:rPr lang="en-US" sz="1800" dirty="0" smtClean="0">
                <a:latin typeface="+mj-lt"/>
              </a:rPr>
              <a:t>Gaz Terminal Giurgiu</a:t>
            </a:r>
            <a:endParaRPr lang="en-US" sz="1800" dirty="0">
              <a:latin typeface="+mj-lt"/>
            </a:endParaRPr>
          </a:p>
        </p:txBody>
      </p:sp>
      <p:sp>
        <p:nvSpPr>
          <p:cNvPr id="4" name="Rectangle 5"/>
          <p:cNvSpPr txBox="1">
            <a:spLocks/>
          </p:cNvSpPr>
          <p:nvPr/>
        </p:nvSpPr>
        <p:spPr bwMode="auto">
          <a:xfrm>
            <a:off x="4419600" y="1600200"/>
            <a:ext cx="3886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u="sng" dirty="0" smtClean="0">
                <a:latin typeface="+mj-lt"/>
              </a:rPr>
              <a:t>PRODUCTION DIVISION</a:t>
            </a:r>
          </a:p>
          <a:p>
            <a:r>
              <a:rPr lang="en-US" sz="1800" dirty="0" err="1" smtClean="0">
                <a:latin typeface="+mj-lt"/>
              </a:rPr>
              <a:t>Vegoil</a:t>
            </a:r>
            <a:r>
              <a:rPr lang="en-US" sz="1800" dirty="0" smtClean="0">
                <a:latin typeface="+mj-lt"/>
              </a:rPr>
              <a:t> Plant “Oleo Protein”</a:t>
            </a:r>
          </a:p>
          <a:p>
            <a:r>
              <a:rPr lang="en-US" sz="1800" dirty="0" smtClean="0">
                <a:latin typeface="+mj-lt"/>
              </a:rPr>
              <a:t>Biodiesel Plant “Astra </a:t>
            </a:r>
            <a:r>
              <a:rPr lang="en-US" sz="1800" dirty="0" err="1" smtClean="0">
                <a:latin typeface="+mj-lt"/>
              </a:rPr>
              <a:t>Bioplant</a:t>
            </a:r>
            <a:r>
              <a:rPr lang="en-US" sz="1800" dirty="0" smtClean="0">
                <a:latin typeface="+mj-lt"/>
              </a:rPr>
              <a:t>”</a:t>
            </a:r>
          </a:p>
          <a:p>
            <a:r>
              <a:rPr lang="en-US" sz="1800" dirty="0" smtClean="0">
                <a:latin typeface="+mj-lt"/>
              </a:rPr>
              <a:t>Biodiesel Plant “</a:t>
            </a:r>
            <a:r>
              <a:rPr lang="en-US" sz="1800" dirty="0" err="1" smtClean="0"/>
              <a:t>Oberosterreichische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latin typeface="+mj-lt"/>
              </a:rPr>
              <a:t>biodiesel Bulgaria”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LNG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b="1" dirty="0"/>
              <a:t>I phase</a:t>
            </a:r>
          </a:p>
          <a:p>
            <a:pPr marL="285750" indent="-285750"/>
            <a:r>
              <a:rPr lang="en-US" sz="1600" dirty="0" smtClean="0"/>
              <a:t>4 </a:t>
            </a:r>
            <a:r>
              <a:rPr lang="en-US" sz="1600" dirty="0"/>
              <a:t>x 250 m3 vertical LNG tanks</a:t>
            </a:r>
          </a:p>
          <a:p>
            <a:pPr marL="285750" indent="-285750"/>
            <a:r>
              <a:rPr lang="en-US" sz="1600" dirty="0" smtClean="0"/>
              <a:t>connection </a:t>
            </a:r>
            <a:r>
              <a:rPr lang="en-US" sz="1600" dirty="0"/>
              <a:t>with terminal for dangerous goods loading/unloading</a:t>
            </a:r>
          </a:p>
          <a:p>
            <a:pPr marL="285750" indent="-285750"/>
            <a:r>
              <a:rPr lang="en-US" sz="1600" dirty="0" smtClean="0"/>
              <a:t>river </a:t>
            </a:r>
            <a:r>
              <a:rPr lang="en-US" sz="1600" dirty="0"/>
              <a:t>ships bunkering</a:t>
            </a:r>
          </a:p>
          <a:p>
            <a:pPr marL="285750" indent="-285750"/>
            <a:r>
              <a:rPr lang="en-US" sz="1600" dirty="0" smtClean="0"/>
              <a:t>LNG </a:t>
            </a:r>
            <a:r>
              <a:rPr lang="en-US" sz="1600" dirty="0"/>
              <a:t>station for fuel for the delivery trucks</a:t>
            </a:r>
          </a:p>
          <a:p>
            <a:pPr marL="285750" indent="-285750"/>
            <a:r>
              <a:rPr lang="en-US" sz="1600" dirty="0" smtClean="0"/>
              <a:t>3 </a:t>
            </a:r>
            <a:r>
              <a:rPr lang="en-US" sz="1600" dirty="0"/>
              <a:t>trucks </a:t>
            </a:r>
            <a:r>
              <a:rPr lang="en-US" sz="1600" dirty="0" err="1"/>
              <a:t>Iveco</a:t>
            </a:r>
            <a:r>
              <a:rPr lang="en-US" sz="1600" dirty="0"/>
              <a:t> 330 for delivery of LNG, driven by </a:t>
            </a:r>
            <a:r>
              <a:rPr lang="en-US" sz="1600" dirty="0" smtClean="0"/>
              <a:t>LNG</a:t>
            </a:r>
          </a:p>
          <a:p>
            <a:pPr marL="0" indent="0" algn="ctr">
              <a:buNone/>
              <a:defRPr/>
            </a:pPr>
            <a:r>
              <a:rPr lang="en-US" sz="1600" b="1" dirty="0"/>
              <a:t>II phase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/>
              <a:t>LNG terminals in Sofia &amp; Plovdiv</a:t>
            </a:r>
            <a:endParaRPr lang="en-US" sz="1600" dirty="0"/>
          </a:p>
          <a:p>
            <a:pPr>
              <a:buFont typeface="Arial" charset="0"/>
              <a:buChar char="•"/>
              <a:defRPr/>
            </a:pPr>
            <a:r>
              <a:rPr lang="en-US" sz="1600" dirty="0" smtClean="0"/>
              <a:t>delivering </a:t>
            </a:r>
            <a:r>
              <a:rPr lang="en-US" sz="1600" dirty="0"/>
              <a:t>of LNG for industrial customers by trucks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/>
              <a:t>retrofitting 70 </a:t>
            </a:r>
            <a:r>
              <a:rPr lang="en-US" sz="1600" dirty="0"/>
              <a:t>existing end-users</a:t>
            </a:r>
          </a:p>
          <a:p>
            <a:pPr>
              <a:buFont typeface="Arial" charset="0"/>
              <a:buChar char="•"/>
              <a:defRPr/>
            </a:pPr>
            <a:r>
              <a:rPr lang="en-US" sz="1600" dirty="0" smtClean="0"/>
              <a:t>connection </a:t>
            </a:r>
            <a:r>
              <a:rPr lang="en-US" sz="1600" dirty="0"/>
              <a:t>to the existing natural gas distribution network – BOG, regasification, peak-shaving</a:t>
            </a:r>
          </a:p>
          <a:p>
            <a:pPr marL="285750" indent="-285750"/>
            <a:endParaRPr lang="en-US" sz="1800" dirty="0"/>
          </a:p>
          <a:p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0"/>
            <a:ext cx="3639773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610" y="3804214"/>
            <a:ext cx="3633963" cy="22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839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</a:t>
            </a:r>
            <a:r>
              <a:rPr lang="en-US" dirty="0" smtClean="0"/>
              <a:t>LNG</a:t>
            </a:r>
            <a:endParaRPr lang="bg-BG" dirty="0"/>
          </a:p>
        </p:txBody>
      </p:sp>
      <p:pic>
        <p:nvPicPr>
          <p:cNvPr id="3074" name="C1C4BCE1-AF7A-4439-8070-9187CFB1F466" descr="449C4F80-87E7-4171-A28F-C18F701594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4386"/>
            <a:ext cx="8229599" cy="522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9668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LNG</a:t>
            </a:r>
            <a:endParaRPr lang="bg-BG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8" name="Picture 1" descr="cid:image001.png@01D1F8A0.0972CF7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7" y="1600200"/>
            <a:ext cx="40082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cid:image002.png@01D1F8A0.0972CF7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038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9286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669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7793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36671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309411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LNG</a:t>
            </a:r>
            <a:endParaRPr lang="bg-BG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3" descr="cid:image003.png@01D1F8A0.0972CF70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1600199"/>
            <a:ext cx="40386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cid:image004.png@01D1F8A0.0972CF70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603204"/>
            <a:ext cx="4038601" cy="452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9286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18669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27793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36671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382234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5211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</a:t>
            </a:r>
            <a:r>
              <a:rPr lang="en-US" dirty="0" smtClean="0"/>
              <a:t>LNG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026273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63" y="714375"/>
            <a:ext cx="5214937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+mn-cs"/>
              </a:rPr>
              <a:t>BULMARKET GROUP</a:t>
            </a:r>
            <a:br>
              <a:rPr lang="en-US" sz="2400" b="1" dirty="0">
                <a:latin typeface="+mn-lt"/>
                <a:cs typeface="+mn-cs"/>
              </a:rPr>
            </a:br>
            <a:r>
              <a:rPr lang="en-US" sz="2000" b="1" dirty="0">
                <a:latin typeface="+mn-lt"/>
                <a:cs typeface="+mn-cs"/>
              </a:rPr>
              <a:t>PERSONNEL MANAGMENT</a:t>
            </a:r>
            <a:endParaRPr lang="bg-BG" dirty="0"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8625" y="1500188"/>
            <a:ext cx="8072438" cy="35718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Permanent  growth</a:t>
            </a:r>
            <a:endParaRPr lang="bg-BG" b="1" dirty="0"/>
          </a:p>
        </p:txBody>
      </p:sp>
      <p:sp>
        <p:nvSpPr>
          <p:cNvPr id="15" name="Rectangle 14"/>
          <p:cNvSpPr/>
          <p:nvPr/>
        </p:nvSpPr>
        <p:spPr>
          <a:xfrm>
            <a:off x="428625" y="4572000"/>
            <a:ext cx="8358188" cy="3571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/>
              <a:t>Experience &amp; depth</a:t>
            </a:r>
            <a:endParaRPr lang="bg-BG" b="1" dirty="0"/>
          </a:p>
        </p:txBody>
      </p:sp>
      <p:sp>
        <p:nvSpPr>
          <p:cNvPr id="17" name="Rectangle 16"/>
          <p:cNvSpPr/>
          <p:nvPr/>
        </p:nvSpPr>
        <p:spPr>
          <a:xfrm>
            <a:off x="571500" y="5072063"/>
            <a:ext cx="3929063" cy="1500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- Leadership from 4 nationalities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- Diverse talent management of over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850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personnel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2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57750" y="5214938"/>
            <a:ext cx="3929063" cy="1357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- Young and dynamic workforce with average age of  39 years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solidFill>
                <a:schemeClr val="accent3">
                  <a:lumMod val="7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- Project &amp; Operations experience for over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20 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years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bg-BG" sz="1200" dirty="0">
              <a:solidFill>
                <a:srgbClr val="0070C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3921330"/>
              </p:ext>
            </p:extLst>
          </p:nvPr>
        </p:nvGraphicFramePr>
        <p:xfrm>
          <a:off x="611561" y="1988840"/>
          <a:ext cx="7830420" cy="2481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797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1962150"/>
            <a:ext cx="2838450" cy="3800475"/>
          </a:xfrm>
          <a:prstGeom prst="rect">
            <a:avLst/>
          </a:prstGeom>
        </p:spPr>
      </p:pic>
      <p:sp>
        <p:nvSpPr>
          <p:cNvPr id="26627" name="Rectangle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None/>
            </a:pPr>
            <a:endParaRPr lang="en-US" sz="1800" dirty="0" smtClean="0"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sz="1800" dirty="0"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US" sz="1800" dirty="0" smtClean="0"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BULMARKET DM Ltd.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100 </a:t>
            </a:r>
            <a:r>
              <a:rPr lang="en-US" sz="1800" dirty="0" err="1" smtClean="0">
                <a:latin typeface="+mj-lt"/>
              </a:rPr>
              <a:t>Tutrakan</a:t>
            </a:r>
            <a:r>
              <a:rPr lang="en-US" sz="1800" dirty="0" smtClean="0">
                <a:latin typeface="+mj-lt"/>
              </a:rPr>
              <a:t> Blvd.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Ruse 7000, Bulgaria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Tel: +359 82 817400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Fax: +359 82 844862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Email: </a:t>
            </a:r>
            <a:r>
              <a:rPr lang="en-US" sz="1800" dirty="0" smtClean="0">
                <a:latin typeface="+mj-lt"/>
                <a:hlinkClick r:id="rId4"/>
              </a:rPr>
              <a:t>office@bulmarket.bg</a:t>
            </a:r>
            <a:endParaRPr lang="en-US" sz="1800" dirty="0" smtClean="0">
              <a:latin typeface="+mj-lt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sz="1800" dirty="0" smtClean="0">
                <a:latin typeface="+mj-lt"/>
              </a:rPr>
              <a:t>Web: </a:t>
            </a:r>
            <a:r>
              <a:rPr lang="en-US" sz="1800" dirty="0" smtClean="0">
                <a:latin typeface="+mj-lt"/>
                <a:hlinkClick r:id="rId5"/>
              </a:rPr>
              <a:t>www.bulmarket.bg</a:t>
            </a:r>
            <a:endParaRPr lang="en-US" sz="1800" dirty="0" smtClean="0">
              <a:latin typeface="+mj-lt"/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 smtClean="0"/>
              <a:t>BULMARKET DM Ltd.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58"/>
          <p:cNvSpPr>
            <a:spLocks noChangeShapeType="1"/>
          </p:cNvSpPr>
          <p:nvPr/>
        </p:nvSpPr>
        <p:spPr bwMode="auto">
          <a:xfrm flipH="1">
            <a:off x="4923397" y="4572000"/>
            <a:ext cx="5791" cy="182880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bg-BG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48527"/>
              </p:ext>
            </p:extLst>
          </p:nvPr>
        </p:nvGraphicFramePr>
        <p:xfrm>
          <a:off x="142875" y="2428875"/>
          <a:ext cx="8858249" cy="3857628"/>
        </p:xfrm>
        <a:graphic>
          <a:graphicData uri="http://schemas.openxmlformats.org/drawingml/2006/table">
            <a:tbl>
              <a:tblPr/>
              <a:tblGrid>
                <a:gridCol w="440001"/>
                <a:gridCol w="440034"/>
                <a:gridCol w="471888"/>
                <a:gridCol w="450655"/>
                <a:gridCol w="450655"/>
                <a:gridCol w="450655"/>
                <a:gridCol w="525761"/>
                <a:gridCol w="531907"/>
                <a:gridCol w="502619"/>
                <a:gridCol w="493269"/>
                <a:gridCol w="423579"/>
                <a:gridCol w="520810"/>
                <a:gridCol w="564560"/>
                <a:gridCol w="564560"/>
                <a:gridCol w="493772"/>
                <a:gridCol w="470581"/>
                <a:gridCol w="520019"/>
                <a:gridCol w="457200"/>
                <a:gridCol w="85724"/>
              </a:tblGrid>
              <a:tr h="288552">
                <a:tc>
                  <a:txBody>
                    <a:bodyPr/>
                    <a:lstStyle/>
                    <a:p>
                      <a:pPr algn="l" fontAlgn="b"/>
                      <a:endParaRPr lang="bg-BG" sz="900" b="1" i="0" u="none" strike="noStrike" dirty="0">
                        <a:solidFill>
                          <a:srgbClr val="3E70A1"/>
                        </a:solidFill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Verdana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1227"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199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6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b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199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8</a:t>
                      </a:r>
                      <a:endParaRPr lang="bg-BG" sz="10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1999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0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1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3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4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5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6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7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200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8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endParaRPr kumimoji="0" lang="en-US" sz="1000" b="1" i="0" u="none" strike="noStrike" kern="12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  <a:ea typeface="+mn-ea"/>
                        <a:cs typeface="+mn-cs"/>
                      </a:endParaRPr>
                    </a:p>
                    <a:p>
                      <a:pPr marL="0" algn="ctr" rtl="0" eaLnBrk="1" fontAlgn="ctr" latinLnBrk="0" hangingPunct="1"/>
                      <a:r>
                        <a:rPr kumimoji="0" lang="bg-BG" sz="1000" b="1" i="0" u="none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000" b="1" i="0" u="none" strike="noStrike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  <a:ea typeface="+mn-ea"/>
                          <a:cs typeface="+mn-cs"/>
                        </a:rPr>
                        <a:t>09</a:t>
                      </a:r>
                      <a:endParaRPr kumimoji="0" lang="bg-BG" sz="1000" b="1" i="0" u="none" strike="noStrike" kern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0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1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bg-BG" sz="10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 </a:t>
                      </a:r>
                    </a:p>
                    <a:p>
                      <a:pPr algn="ctr" fontAlgn="ctr"/>
                      <a:r>
                        <a:rPr lang="bg-BG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201</a:t>
                      </a:r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2013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Verdana"/>
                        </a:rPr>
                        <a:t>2015</a:t>
                      </a:r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bg-BG" sz="10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Verdana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666666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2630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0307"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bg-BG" sz="5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bg-BG" dirty="0"/>
          </a:p>
        </p:txBody>
      </p:sp>
      <p:sp>
        <p:nvSpPr>
          <p:cNvPr id="10" name="Rectangle 9"/>
          <p:cNvSpPr/>
          <p:nvPr/>
        </p:nvSpPr>
        <p:spPr>
          <a:xfrm>
            <a:off x="428625" y="1500188"/>
            <a:ext cx="85725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BULMARKET DM Ltd. was founded in</a:t>
            </a:r>
            <a:r>
              <a:rPr lang="bg-BG" dirty="0">
                <a:latin typeface="+mj-lt"/>
                <a:cs typeface="+mn-cs"/>
              </a:rPr>
              <a:t> 1996</a:t>
            </a:r>
            <a:r>
              <a:rPr lang="en-US" dirty="0">
                <a:latin typeface="+mj-lt"/>
                <a:cs typeface="+mn-cs"/>
              </a:rPr>
              <a:t> and nowadays is among the first</a:t>
            </a:r>
            <a:r>
              <a:rPr lang="bg-BG" dirty="0">
                <a:latin typeface="+mj-lt"/>
                <a:cs typeface="+mn-cs"/>
              </a:rPr>
              <a:t> 100</a:t>
            </a:r>
            <a:r>
              <a:rPr lang="en-US" dirty="0">
                <a:latin typeface="+mj-lt"/>
                <a:cs typeface="+mn-cs"/>
              </a:rPr>
              <a:t> leading companies in Bulgaria, operating on the international markets</a:t>
            </a:r>
            <a:r>
              <a:rPr lang="bg-BG" dirty="0">
                <a:latin typeface="+mj-lt"/>
                <a:cs typeface="+mn-cs"/>
              </a:rPr>
              <a:t>.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902939" y="2542338"/>
            <a:ext cx="9286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PORT Bulmarket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8625" y="5857875"/>
            <a:ext cx="8143875" cy="285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BCCDD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600" b="1" dirty="0">
                <a:latin typeface="Arial"/>
                <a:cs typeface="Arial"/>
              </a:rPr>
              <a:t>Trade &amp; Logistic Development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902938" y="3521862"/>
            <a:ext cx="9286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Nov, 2001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123283" y="2546388"/>
            <a:ext cx="785813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OÖ </a:t>
            </a:r>
            <a:r>
              <a:rPr lang="en-US" sz="1200" b="1" dirty="0" smtClean="0">
                <a:latin typeface="Arial"/>
                <a:cs typeface="Arial"/>
              </a:rPr>
              <a:t>Biodiesel </a:t>
            </a:r>
            <a:r>
              <a:rPr lang="en-US" sz="1000" dirty="0">
                <a:latin typeface="Arial"/>
                <a:cs typeface="Arial"/>
              </a:rPr>
              <a:t>Enns </a:t>
            </a:r>
            <a:r>
              <a:rPr lang="en-US" sz="1000" dirty="0" smtClean="0">
                <a:latin typeface="Arial"/>
                <a:cs typeface="Arial"/>
              </a:rPr>
              <a:t>, Austria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030561" y="3521862"/>
            <a:ext cx="693331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22860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cs typeface="Arial"/>
              </a:rPr>
              <a:t>June, 2012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7030561" y="2545776"/>
            <a:ext cx="928687" cy="80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Oleo Protein</a:t>
            </a:r>
            <a:endParaRPr lang="en-US" sz="1400" b="1" dirty="0"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>
                <a:latin typeface="Arial"/>
                <a:cs typeface="Arial"/>
              </a:rPr>
              <a:t>crude </a:t>
            </a:r>
            <a:r>
              <a:rPr lang="en-US" sz="1000" dirty="0" smtClean="0">
                <a:latin typeface="Arial"/>
                <a:cs typeface="Arial"/>
              </a:rPr>
              <a:t>oil &amp; meal </a:t>
            </a:r>
            <a:r>
              <a:rPr lang="en-US" sz="1000" dirty="0">
                <a:latin typeface="Arial"/>
                <a:cs typeface="Arial"/>
              </a:rPr>
              <a:t>production</a:t>
            </a: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6194721" y="3534565"/>
            <a:ext cx="7143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July, 2010</a:t>
            </a:r>
          </a:p>
        </p:txBody>
      </p:sp>
      <p:sp>
        <p:nvSpPr>
          <p:cNvPr id="19" name="Line 40"/>
          <p:cNvSpPr>
            <a:spLocks noChangeShapeType="1"/>
          </p:cNvSpPr>
          <p:nvPr/>
        </p:nvSpPr>
        <p:spPr bwMode="auto">
          <a:xfrm>
            <a:off x="428625" y="4500563"/>
            <a:ext cx="0" cy="1357312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bg-BG"/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3756713" y="2536251"/>
            <a:ext cx="928687" cy="71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18288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First BG Railway </a:t>
            </a:r>
            <a:r>
              <a:rPr lang="en-US" sz="1000" dirty="0" smtClean="0">
                <a:latin typeface="Arial"/>
                <a:cs typeface="Arial"/>
              </a:rPr>
              <a:t>private </a:t>
            </a:r>
            <a:r>
              <a:rPr lang="en-US" sz="1000" dirty="0">
                <a:latin typeface="Arial"/>
                <a:cs typeface="Arial"/>
              </a:rPr>
              <a:t>operator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58300" y="3525038"/>
            <a:ext cx="62600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8" tIns="2286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Oct, </a:t>
            </a:r>
            <a:r>
              <a:rPr lang="en-US" sz="12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2005</a:t>
            </a:r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4832494" y="4935538"/>
            <a:ext cx="642938" cy="61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18288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LPG tanker </a:t>
            </a:r>
            <a:r>
              <a:rPr lang="en-US" sz="1000" dirty="0">
                <a:latin typeface="Arial"/>
                <a:cs typeface="Arial"/>
              </a:rPr>
              <a:t>POLARIS</a:t>
            </a:r>
          </a:p>
        </p:txBody>
      </p:sp>
      <p:sp>
        <p:nvSpPr>
          <p:cNvPr id="25" name="Text Box 1"/>
          <p:cNvSpPr txBox="1">
            <a:spLocks noChangeArrowheads="1"/>
          </p:cNvSpPr>
          <p:nvPr/>
        </p:nvSpPr>
        <p:spPr bwMode="auto">
          <a:xfrm>
            <a:off x="184838" y="2536031"/>
            <a:ext cx="1143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>
                <a:latin typeface="Arial"/>
                <a:cs typeface="Arial"/>
              </a:rPr>
              <a:t>Bulmarket DM was </a:t>
            </a:r>
            <a:r>
              <a:rPr lang="en-US" sz="1400" b="1" dirty="0" smtClean="0">
                <a:latin typeface="Arial"/>
                <a:cs typeface="Arial"/>
              </a:rPr>
              <a:t>established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6" name="Text Box 56"/>
          <p:cNvSpPr txBox="1">
            <a:spLocks noChangeArrowheads="1"/>
          </p:cNvSpPr>
          <p:nvPr/>
        </p:nvSpPr>
        <p:spPr bwMode="auto">
          <a:xfrm>
            <a:off x="318037" y="3521862"/>
            <a:ext cx="10715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May 9, 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1996</a:t>
            </a:r>
            <a:endParaRPr lang="en-US" sz="1200" b="1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128145" y="2506663"/>
            <a:ext cx="857250" cy="8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>
                <a:latin typeface="Arial"/>
                <a:cs typeface="Arial"/>
              </a:rPr>
              <a:t>Astra </a:t>
            </a:r>
            <a:r>
              <a:rPr lang="en-US" sz="1400" b="1" dirty="0" err="1" smtClean="0">
                <a:latin typeface="Arial"/>
                <a:cs typeface="Arial"/>
              </a:rPr>
              <a:t>Bioplant</a:t>
            </a:r>
            <a:r>
              <a:rPr lang="en-US" sz="1400" b="1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biodiesel production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5128145" y="3536351"/>
            <a:ext cx="7143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Oct, 2008</a:t>
            </a:r>
            <a:endParaRPr lang="en-US" sz="12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8080713" y="2536226"/>
            <a:ext cx="10632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OÖ </a:t>
            </a:r>
            <a:r>
              <a:rPr lang="en-US" sz="1200" b="1" dirty="0" smtClean="0">
                <a:latin typeface="Arial"/>
                <a:cs typeface="Arial"/>
              </a:rPr>
              <a:t>Biodiesel Bulgaria</a:t>
            </a:r>
            <a:br>
              <a:rPr lang="en-US" sz="1200" b="1" dirty="0" smtClean="0">
                <a:latin typeface="Arial"/>
                <a:cs typeface="Arial"/>
              </a:rPr>
            </a:br>
            <a:r>
              <a:rPr lang="en-US" sz="1000" dirty="0" smtClean="0">
                <a:latin typeface="Arial"/>
                <a:cs typeface="Arial"/>
              </a:rPr>
              <a:t>biodiesel production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500188" y="4935538"/>
            <a:ext cx="1000125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First river LPG</a:t>
            </a:r>
            <a:br>
              <a:rPr lang="en-US" sz="1400" b="1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terminal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1545216" y="4566114"/>
            <a:ext cx="7858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Dec, 2001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607469" y="4935538"/>
            <a:ext cx="5715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First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CNG </a:t>
            </a:r>
            <a:r>
              <a:rPr lang="en-US" sz="1200" dirty="0" smtClean="0">
                <a:latin typeface="Arial"/>
                <a:cs typeface="Arial"/>
              </a:rPr>
              <a:t>filling station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571750" y="4566114"/>
            <a:ext cx="7858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May, 2003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071938" y="4929188"/>
            <a:ext cx="642937" cy="766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0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Galati LPG  </a:t>
            </a:r>
            <a:r>
              <a:rPr lang="en-US" sz="1000" dirty="0" smtClean="0">
                <a:latin typeface="Arial"/>
                <a:cs typeface="Arial"/>
              </a:rPr>
              <a:t>river terminal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3992822" y="4566114"/>
            <a:ext cx="785813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Dec, 2006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4754113" y="4559384"/>
            <a:ext cx="785812" cy="1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May, 2007</a:t>
            </a:r>
          </a:p>
        </p:txBody>
      </p:sp>
      <p:sp>
        <p:nvSpPr>
          <p:cNvPr id="37" name="Text Box 54"/>
          <p:cNvSpPr txBox="1">
            <a:spLocks noChangeArrowheads="1"/>
          </p:cNvSpPr>
          <p:nvPr/>
        </p:nvSpPr>
        <p:spPr bwMode="auto">
          <a:xfrm>
            <a:off x="3286125" y="4937623"/>
            <a:ext cx="785813" cy="73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18288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LPG tanker </a:t>
            </a:r>
            <a:r>
              <a:rPr lang="en-US" sz="900" dirty="0" smtClean="0">
                <a:latin typeface="Arial"/>
                <a:cs typeface="Arial"/>
              </a:rPr>
              <a:t>BRIZ (Bulmarket 1</a:t>
            </a:r>
            <a:r>
              <a:rPr lang="en-US" sz="900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 lang="en-US" sz="900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3268265" y="4562726"/>
            <a:ext cx="7858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Nov, 2004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j-lt"/>
              <a:cs typeface="Arial"/>
            </a:endParaRPr>
          </a:p>
        </p:txBody>
      </p:sp>
      <p:sp>
        <p:nvSpPr>
          <p:cNvPr id="39" name="Text Box 54"/>
          <p:cNvSpPr txBox="1">
            <a:spLocks noChangeArrowheads="1"/>
          </p:cNvSpPr>
          <p:nvPr/>
        </p:nvSpPr>
        <p:spPr bwMode="auto">
          <a:xfrm>
            <a:off x="5592489" y="4935538"/>
            <a:ext cx="78581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7432" rIns="18288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Excise storages </a:t>
            </a:r>
            <a:r>
              <a:rPr lang="en-US" sz="1200" dirty="0" smtClean="0">
                <a:latin typeface="Arial"/>
                <a:cs typeface="Arial"/>
              </a:rPr>
              <a:t>4 in Bg,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bg-BG" sz="1200" dirty="0" smtClean="0">
                <a:latin typeface="Arial"/>
                <a:cs typeface="Arial"/>
              </a:rPr>
              <a:t>2</a:t>
            </a:r>
            <a:r>
              <a:rPr lang="en-US" sz="1200" dirty="0" smtClean="0">
                <a:latin typeface="Arial"/>
                <a:cs typeface="Arial"/>
              </a:rPr>
              <a:t> in Ro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0" name="Text Box 55"/>
          <p:cNvSpPr txBox="1">
            <a:spLocks noChangeArrowheads="1"/>
          </p:cNvSpPr>
          <p:nvPr/>
        </p:nvSpPr>
        <p:spPr bwMode="auto">
          <a:xfrm>
            <a:off x="5592489" y="4559384"/>
            <a:ext cx="852488" cy="1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2008 - 2009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929188" y="6286500"/>
            <a:ext cx="3643312" cy="285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BBCCDD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27432" tIns="27432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600" b="1" dirty="0">
                <a:latin typeface="Arial"/>
                <a:cs typeface="Arial"/>
              </a:rPr>
              <a:t>Industrial</a:t>
            </a:r>
            <a:r>
              <a:rPr lang="en-US" sz="1400" b="1" dirty="0">
                <a:latin typeface="Arial"/>
                <a:cs typeface="Arial"/>
              </a:rPr>
              <a:t> Development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8072437" y="3534565"/>
            <a:ext cx="10001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0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March 2013</a:t>
            </a:r>
          </a:p>
        </p:txBody>
      </p:sp>
      <p:sp>
        <p:nvSpPr>
          <p:cNvPr id="45" name="Text Box 54"/>
          <p:cNvSpPr txBox="1">
            <a:spLocks noChangeArrowheads="1"/>
          </p:cNvSpPr>
          <p:nvPr/>
        </p:nvSpPr>
        <p:spPr bwMode="auto">
          <a:xfrm>
            <a:off x="7959248" y="4923249"/>
            <a:ext cx="1041877" cy="6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288" tIns="27432" rIns="18288" bIns="0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 sz="1000"/>
            </a:pPr>
            <a:r>
              <a:rPr lang="en-US" sz="1400" b="1" dirty="0" smtClean="0">
                <a:latin typeface="Arial"/>
                <a:cs typeface="Arial"/>
              </a:rPr>
              <a:t>First</a:t>
            </a:r>
            <a:br>
              <a:rPr lang="en-US" sz="1400" b="1" dirty="0" smtClean="0">
                <a:latin typeface="Arial"/>
                <a:cs typeface="Arial"/>
              </a:rPr>
            </a:br>
            <a:r>
              <a:rPr lang="en-US" sz="1400" b="1" dirty="0" smtClean="0">
                <a:latin typeface="Arial"/>
                <a:cs typeface="Arial"/>
              </a:rPr>
              <a:t>LNG</a:t>
            </a:r>
            <a:br>
              <a:rPr lang="en-US" sz="1400" b="1" dirty="0" smtClean="0">
                <a:latin typeface="Arial"/>
                <a:cs typeface="Arial"/>
              </a:rPr>
            </a:br>
            <a:r>
              <a:rPr lang="en-US" sz="1200" dirty="0" smtClean="0">
                <a:latin typeface="Arial"/>
                <a:cs typeface="Arial"/>
              </a:rPr>
              <a:t>terminal in BG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 Box 55"/>
          <p:cNvSpPr txBox="1">
            <a:spLocks noChangeArrowheads="1"/>
          </p:cNvSpPr>
          <p:nvPr/>
        </p:nvSpPr>
        <p:spPr bwMode="auto">
          <a:xfrm>
            <a:off x="8072437" y="4559384"/>
            <a:ext cx="852488" cy="17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" tIns="2286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2013 - 2015</a:t>
            </a:r>
            <a:endParaRPr lang="en-US" sz="1000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777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Times New Roman" panose="02020603050405020304" pitchFamily="18" charset="0"/>
              </a:rPr>
              <a:t>Our clients</a:t>
            </a:r>
          </a:p>
        </p:txBody>
      </p:sp>
      <p:sp>
        <p:nvSpPr>
          <p:cNvPr id="4" name="Rectangle 5"/>
          <p:cNvSpPr txBox="1">
            <a:spLocks/>
          </p:cNvSpPr>
          <p:nvPr/>
        </p:nvSpPr>
        <p:spPr bwMode="auto">
          <a:xfrm>
            <a:off x="3174841" y="1600200"/>
            <a:ext cx="2209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b="1" u="sng" dirty="0" smtClean="0"/>
              <a:t>Rail / Port / Auto</a:t>
            </a:r>
          </a:p>
          <a:p>
            <a:r>
              <a:rPr lang="en-US" sz="1400" dirty="0" err="1" smtClean="0"/>
              <a:t>Rompetrol</a:t>
            </a:r>
            <a:r>
              <a:rPr lang="en-US" sz="1400" dirty="0" smtClean="0"/>
              <a:t> Bulgaria</a:t>
            </a:r>
          </a:p>
          <a:p>
            <a:r>
              <a:rPr lang="en-US" sz="1400" dirty="0" smtClean="0"/>
              <a:t>INSA Oil</a:t>
            </a:r>
          </a:p>
          <a:p>
            <a:r>
              <a:rPr lang="en-US" sz="1400" dirty="0" err="1" smtClean="0"/>
              <a:t>Saksa</a:t>
            </a:r>
            <a:r>
              <a:rPr lang="en-US" sz="1400" dirty="0" smtClean="0"/>
              <a:t> Fuels</a:t>
            </a:r>
          </a:p>
          <a:p>
            <a:r>
              <a:rPr lang="en-US" sz="1400" dirty="0" smtClean="0"/>
              <a:t>Astra </a:t>
            </a:r>
            <a:r>
              <a:rPr lang="en-US" sz="1400" dirty="0" err="1" smtClean="0"/>
              <a:t>Bioplant</a:t>
            </a:r>
            <a:endParaRPr lang="en-US" sz="1400" dirty="0" smtClean="0"/>
          </a:p>
          <a:p>
            <a:r>
              <a:rPr lang="en-US" sz="1400" dirty="0" err="1" smtClean="0"/>
              <a:t>Polysan</a:t>
            </a:r>
            <a:endParaRPr lang="en-US" sz="1400" dirty="0" smtClean="0"/>
          </a:p>
          <a:p>
            <a:r>
              <a:rPr lang="en-US" sz="1400" dirty="0" smtClean="0"/>
              <a:t>ThyssenKrupp</a:t>
            </a:r>
          </a:p>
          <a:p>
            <a:r>
              <a:rPr lang="en-US" sz="1400" dirty="0" smtClean="0"/>
              <a:t>MOL (Hungary)</a:t>
            </a:r>
          </a:p>
          <a:p>
            <a:r>
              <a:rPr lang="en-US" sz="1400" dirty="0" err="1" smtClean="0"/>
              <a:t>Slovnaft</a:t>
            </a:r>
            <a:r>
              <a:rPr lang="en-US" sz="1400" dirty="0" smtClean="0"/>
              <a:t> (Slovakia)</a:t>
            </a:r>
          </a:p>
          <a:p>
            <a:r>
              <a:rPr lang="en-US" sz="1400" dirty="0" err="1"/>
              <a:t>Lukoil</a:t>
            </a:r>
            <a:r>
              <a:rPr lang="en-US" sz="1400" dirty="0"/>
              <a:t> Bulgaria</a:t>
            </a:r>
          </a:p>
          <a:p>
            <a:r>
              <a:rPr lang="en-US" sz="1400" dirty="0" smtClean="0"/>
              <a:t>INTERKOM</a:t>
            </a:r>
          </a:p>
          <a:p>
            <a:r>
              <a:rPr lang="en-US" sz="1400" dirty="0" smtClean="0"/>
              <a:t>VIAND Bulgaria</a:t>
            </a:r>
          </a:p>
          <a:p>
            <a:r>
              <a:rPr lang="en-US" sz="1400" dirty="0" smtClean="0"/>
              <a:t>TM Technology</a:t>
            </a:r>
          </a:p>
          <a:p>
            <a:r>
              <a:rPr lang="en-US" sz="1400" dirty="0" smtClean="0"/>
              <a:t>HUS Steel</a:t>
            </a:r>
          </a:p>
          <a:p>
            <a:r>
              <a:rPr lang="en-US" sz="1400" dirty="0" smtClean="0"/>
              <a:t>Steel </a:t>
            </a:r>
            <a:r>
              <a:rPr lang="en-US" sz="1400" dirty="0" err="1" smtClean="0"/>
              <a:t>Impeks</a:t>
            </a:r>
            <a:endParaRPr lang="en-US" sz="1400" dirty="0" smtClean="0"/>
          </a:p>
          <a:p>
            <a:r>
              <a:rPr lang="en-US" sz="1400" dirty="0" smtClean="0"/>
              <a:t>BUNGE Bulgaria</a:t>
            </a:r>
          </a:p>
          <a:p>
            <a:r>
              <a:rPr lang="en-US" sz="1400" dirty="0" err="1" smtClean="0"/>
              <a:t>Quartzwerke</a:t>
            </a:r>
            <a:r>
              <a:rPr lang="en-US" sz="1400" dirty="0" smtClean="0"/>
              <a:t> Bulgaria</a:t>
            </a:r>
          </a:p>
          <a:p>
            <a:endParaRPr lang="bg-BG" sz="1600" dirty="0" smtClean="0"/>
          </a:p>
        </p:txBody>
      </p:sp>
      <p:sp>
        <p:nvSpPr>
          <p:cNvPr id="5" name="Rectangle 5"/>
          <p:cNvSpPr txBox="1">
            <a:spLocks/>
          </p:cNvSpPr>
          <p:nvPr/>
        </p:nvSpPr>
        <p:spPr bwMode="auto">
          <a:xfrm>
            <a:off x="787082" y="1605900"/>
            <a:ext cx="2209800" cy="46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b="1" u="sng" dirty="0" smtClean="0"/>
              <a:t>LPG/CNG/LNG</a:t>
            </a:r>
          </a:p>
          <a:p>
            <a:r>
              <a:rPr lang="en-US" sz="1200" dirty="0" smtClean="0"/>
              <a:t>EKO Bulgaria</a:t>
            </a:r>
          </a:p>
          <a:p>
            <a:r>
              <a:rPr lang="en-US" sz="1200" dirty="0" err="1" smtClean="0"/>
              <a:t>Aurubis</a:t>
            </a:r>
            <a:endParaRPr lang="en-US" sz="1200" dirty="0" smtClean="0"/>
          </a:p>
          <a:p>
            <a:r>
              <a:rPr lang="en-US" sz="1200" dirty="0" smtClean="0"/>
              <a:t>ZARA Energy</a:t>
            </a:r>
          </a:p>
          <a:p>
            <a:r>
              <a:rPr lang="en-US" sz="1200" dirty="0" smtClean="0"/>
              <a:t>PST Group</a:t>
            </a:r>
          </a:p>
          <a:p>
            <a:r>
              <a:rPr lang="en-US" sz="1200" dirty="0" smtClean="0"/>
              <a:t>OMV Bulgaria</a:t>
            </a:r>
          </a:p>
          <a:p>
            <a:r>
              <a:rPr lang="en-US" sz="1200" dirty="0" err="1" smtClean="0"/>
              <a:t>Rompetrol</a:t>
            </a:r>
            <a:r>
              <a:rPr lang="en-US" sz="1200" dirty="0" smtClean="0"/>
              <a:t> Bulgaria</a:t>
            </a:r>
          </a:p>
          <a:p>
            <a:r>
              <a:rPr lang="en-US" sz="1200" dirty="0" smtClean="0"/>
              <a:t>NIS Petrol (GAZPROM)</a:t>
            </a:r>
          </a:p>
          <a:p>
            <a:r>
              <a:rPr lang="en-US" sz="1200" dirty="0" smtClean="0"/>
              <a:t>Motor Oil (Greece)</a:t>
            </a:r>
          </a:p>
          <a:p>
            <a:r>
              <a:rPr lang="en-US" sz="1200" dirty="0" err="1" smtClean="0"/>
              <a:t>Helenic</a:t>
            </a:r>
            <a:r>
              <a:rPr lang="en-US" sz="1200" dirty="0" smtClean="0"/>
              <a:t> Petroleum (Greece)</a:t>
            </a:r>
          </a:p>
          <a:p>
            <a:r>
              <a:rPr lang="en-US" sz="1200" dirty="0" err="1" smtClean="0"/>
              <a:t>Knauf</a:t>
            </a:r>
            <a:r>
              <a:rPr lang="en-US" sz="1200" dirty="0" smtClean="0"/>
              <a:t> (Macedonia)</a:t>
            </a:r>
          </a:p>
          <a:p>
            <a:r>
              <a:rPr lang="en-US" sz="1200" dirty="0" err="1" smtClean="0"/>
              <a:t>Makpetrol</a:t>
            </a:r>
            <a:r>
              <a:rPr lang="en-US" sz="1200" dirty="0" smtClean="0"/>
              <a:t> (Macedonia)</a:t>
            </a:r>
          </a:p>
          <a:p>
            <a:r>
              <a:rPr lang="en-US" sz="1200" dirty="0" smtClean="0"/>
              <a:t>NIS (Serbia)</a:t>
            </a:r>
          </a:p>
          <a:p>
            <a:r>
              <a:rPr lang="en-US" sz="1200" dirty="0" smtClean="0"/>
              <a:t>AKPET (</a:t>
            </a:r>
            <a:r>
              <a:rPr lang="en-US" sz="1200" dirty="0" err="1" smtClean="0"/>
              <a:t>Lukoil,Turkey</a:t>
            </a:r>
            <a:r>
              <a:rPr lang="en-US" sz="1200" dirty="0" smtClean="0"/>
              <a:t>)</a:t>
            </a:r>
          </a:p>
          <a:p>
            <a:r>
              <a:rPr lang="en-US" sz="1200" dirty="0" err="1"/>
              <a:t>Lukoil</a:t>
            </a:r>
            <a:r>
              <a:rPr lang="en-US" sz="1200" dirty="0"/>
              <a:t> Bulgaria</a:t>
            </a:r>
          </a:p>
          <a:p>
            <a:r>
              <a:rPr lang="en-US" sz="1200" dirty="0" smtClean="0"/>
              <a:t>LITASKO (Switzerland)</a:t>
            </a:r>
          </a:p>
          <a:p>
            <a:r>
              <a:rPr lang="en-US" sz="1200" dirty="0" err="1" smtClean="0"/>
              <a:t>Ecogas</a:t>
            </a:r>
            <a:r>
              <a:rPr lang="en-US" sz="1200" dirty="0" smtClean="0"/>
              <a:t> CNG</a:t>
            </a:r>
          </a:p>
          <a:p>
            <a:r>
              <a:rPr lang="en-US" sz="1200" dirty="0" err="1" smtClean="0"/>
              <a:t>Enesy</a:t>
            </a:r>
            <a:endParaRPr lang="en-US" sz="1200" dirty="0" smtClean="0"/>
          </a:p>
          <a:p>
            <a:r>
              <a:rPr lang="ru-RU" sz="1200" dirty="0" smtClean="0"/>
              <a:t>М </a:t>
            </a:r>
            <a:r>
              <a:rPr lang="en-US" sz="1200" dirty="0" smtClean="0"/>
              <a:t>gas</a:t>
            </a:r>
          </a:p>
          <a:p>
            <a:r>
              <a:rPr lang="en-US" sz="1200" dirty="0" smtClean="0"/>
              <a:t>Sigma gas</a:t>
            </a:r>
          </a:p>
          <a:p>
            <a:endParaRPr lang="en-US" sz="1600" dirty="0" smtClean="0"/>
          </a:p>
          <a:p>
            <a:endParaRPr lang="bg-BG" sz="1600" dirty="0" smtClean="0"/>
          </a:p>
        </p:txBody>
      </p:sp>
      <p:sp>
        <p:nvSpPr>
          <p:cNvPr id="7" name="Rectangle 5"/>
          <p:cNvSpPr txBox="1">
            <a:spLocks/>
          </p:cNvSpPr>
          <p:nvPr/>
        </p:nvSpPr>
        <p:spPr bwMode="auto">
          <a:xfrm>
            <a:off x="5562600" y="1600200"/>
            <a:ext cx="2209800" cy="438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800" b="1" u="sng" dirty="0" err="1" smtClean="0"/>
              <a:t>Vegoil</a:t>
            </a:r>
            <a:r>
              <a:rPr lang="en-US" sz="1800" b="1" u="sng" dirty="0" smtClean="0"/>
              <a:t> / Biodiesel</a:t>
            </a:r>
          </a:p>
          <a:p>
            <a:r>
              <a:rPr lang="en-US" sz="1400" dirty="0" err="1" smtClean="0"/>
              <a:t>Lukoil</a:t>
            </a:r>
            <a:r>
              <a:rPr lang="en-US" sz="1400" dirty="0" smtClean="0"/>
              <a:t> Bulgaria</a:t>
            </a:r>
          </a:p>
          <a:p>
            <a:r>
              <a:rPr lang="en-US" sz="1400" dirty="0" smtClean="0"/>
              <a:t>OMV Bulgaria</a:t>
            </a:r>
          </a:p>
          <a:p>
            <a:r>
              <a:rPr lang="en-US" sz="1400" dirty="0" err="1" smtClean="0"/>
              <a:t>Rompetrol</a:t>
            </a:r>
            <a:r>
              <a:rPr lang="en-US" sz="1400" dirty="0" smtClean="0"/>
              <a:t> Bulgaria</a:t>
            </a:r>
          </a:p>
          <a:p>
            <a:r>
              <a:rPr lang="en-US" sz="1400" dirty="0" smtClean="0"/>
              <a:t>OMV </a:t>
            </a:r>
            <a:r>
              <a:rPr lang="en-US" sz="1400" dirty="0" err="1" smtClean="0"/>
              <a:t>Petrom</a:t>
            </a:r>
            <a:r>
              <a:rPr lang="en-US" sz="1400" dirty="0" smtClean="0"/>
              <a:t> Romania</a:t>
            </a:r>
          </a:p>
          <a:p>
            <a:r>
              <a:rPr lang="en-US" sz="1400" dirty="0" err="1" smtClean="0"/>
              <a:t>Rompetrol</a:t>
            </a:r>
            <a:r>
              <a:rPr lang="en-US" sz="1400" dirty="0" smtClean="0"/>
              <a:t> Romania</a:t>
            </a:r>
          </a:p>
          <a:p>
            <a:r>
              <a:rPr lang="en-US" sz="1400" dirty="0" smtClean="0"/>
              <a:t>MOL Romania</a:t>
            </a:r>
          </a:p>
          <a:p>
            <a:r>
              <a:rPr lang="en-US" sz="1400" dirty="0" smtClean="0"/>
              <a:t>MOL Hungary</a:t>
            </a:r>
          </a:p>
          <a:p>
            <a:r>
              <a:rPr lang="en-US" sz="1400" dirty="0" err="1" smtClean="0"/>
              <a:t>Helenic</a:t>
            </a:r>
            <a:r>
              <a:rPr lang="en-US" sz="1400" dirty="0" smtClean="0"/>
              <a:t> Petroleum</a:t>
            </a:r>
          </a:p>
          <a:p>
            <a:r>
              <a:rPr lang="en-US" sz="1400" dirty="0" smtClean="0"/>
              <a:t>Motor Oil (Greece)</a:t>
            </a:r>
          </a:p>
          <a:p>
            <a:r>
              <a:rPr lang="en-US" sz="1400" dirty="0" smtClean="0"/>
              <a:t>PETROINEOS</a:t>
            </a:r>
          </a:p>
          <a:p>
            <a:r>
              <a:rPr lang="en-US" sz="1400" dirty="0" smtClean="0"/>
              <a:t>Baltic fuels</a:t>
            </a:r>
          </a:p>
          <a:p>
            <a:r>
              <a:rPr lang="en-US" sz="1400" dirty="0" smtClean="0"/>
              <a:t>EDF MAN (Italy)</a:t>
            </a:r>
          </a:p>
          <a:p>
            <a:r>
              <a:rPr lang="en-US" sz="1400" dirty="0" err="1" smtClean="0"/>
              <a:t>Avicola</a:t>
            </a:r>
            <a:r>
              <a:rPr lang="en-US" sz="1400" dirty="0" smtClean="0"/>
              <a:t> Romania</a:t>
            </a:r>
          </a:p>
          <a:p>
            <a:r>
              <a:rPr lang="en-US" sz="1400" dirty="0" smtClean="0"/>
              <a:t>Vienna Biodiesel (Austria)</a:t>
            </a:r>
          </a:p>
          <a:p>
            <a:r>
              <a:rPr lang="en-US" sz="1400" dirty="0" smtClean="0"/>
              <a:t>VIAND Bulgaria</a:t>
            </a:r>
          </a:p>
          <a:p>
            <a:endParaRPr lang="bg-BG" sz="1600" dirty="0" smtClean="0"/>
          </a:p>
        </p:txBody>
      </p:sp>
    </p:spTree>
    <p:extLst>
      <p:ext uri="{BB962C8B-B14F-4D97-AF65-F5344CB8AC3E}">
        <p14:creationId xmlns:p14="http://schemas.microsoft.com/office/powerpoint/2010/main" val="15222147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Bulgaria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0498"/>
            <a:ext cx="8229600" cy="513556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724400" y="2590800"/>
            <a:ext cx="8382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496350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Activities in BG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260" t="20498" r="1852" b="244"/>
          <a:stretch/>
        </p:blipFill>
        <p:spPr>
          <a:xfrm>
            <a:off x="429085" y="1448118"/>
            <a:ext cx="8285830" cy="500602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800600" y="220980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Oval 13"/>
          <p:cNvSpPr/>
          <p:nvPr/>
        </p:nvSpPr>
        <p:spPr>
          <a:xfrm>
            <a:off x="4495800" y="2726905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Oval 14"/>
          <p:cNvSpPr/>
          <p:nvPr/>
        </p:nvSpPr>
        <p:spPr>
          <a:xfrm>
            <a:off x="3200400" y="472440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Oval 15"/>
          <p:cNvSpPr/>
          <p:nvPr/>
        </p:nvSpPr>
        <p:spPr>
          <a:xfrm>
            <a:off x="1676400" y="3520105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Oval 16"/>
          <p:cNvSpPr/>
          <p:nvPr/>
        </p:nvSpPr>
        <p:spPr>
          <a:xfrm>
            <a:off x="838200" y="434340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Oval 17"/>
          <p:cNvSpPr/>
          <p:nvPr/>
        </p:nvSpPr>
        <p:spPr>
          <a:xfrm>
            <a:off x="5105400" y="2209800"/>
            <a:ext cx="152400" cy="1524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Oval 18"/>
          <p:cNvSpPr/>
          <p:nvPr/>
        </p:nvSpPr>
        <p:spPr>
          <a:xfrm>
            <a:off x="5105400" y="2360545"/>
            <a:ext cx="152400" cy="152400"/>
          </a:xfrm>
          <a:prstGeom prst="ellipse">
            <a:avLst/>
          </a:prstGeom>
          <a:solidFill>
            <a:srgbClr val="FFC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0" name="Oval 19"/>
          <p:cNvSpPr/>
          <p:nvPr/>
        </p:nvSpPr>
        <p:spPr>
          <a:xfrm>
            <a:off x="4577742" y="193427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Oval 20"/>
          <p:cNvSpPr/>
          <p:nvPr/>
        </p:nvSpPr>
        <p:spPr>
          <a:xfrm>
            <a:off x="5257800" y="2206962"/>
            <a:ext cx="152400" cy="152400"/>
          </a:xfrm>
          <a:prstGeom prst="ellipse">
            <a:avLst/>
          </a:prstGeom>
          <a:solidFill>
            <a:schemeClr val="tx1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Oval 21"/>
          <p:cNvSpPr/>
          <p:nvPr/>
        </p:nvSpPr>
        <p:spPr>
          <a:xfrm>
            <a:off x="5257800" y="2358534"/>
            <a:ext cx="152400" cy="152400"/>
          </a:xfrm>
          <a:prstGeom prst="ellipse">
            <a:avLst/>
          </a:prstGeom>
          <a:solidFill>
            <a:srgbClr val="9966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Oval 22"/>
          <p:cNvSpPr/>
          <p:nvPr/>
        </p:nvSpPr>
        <p:spPr>
          <a:xfrm>
            <a:off x="4953000" y="2209800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Oval 24"/>
          <p:cNvSpPr/>
          <p:nvPr/>
        </p:nvSpPr>
        <p:spPr>
          <a:xfrm>
            <a:off x="4495800" y="3326785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Oval 25"/>
          <p:cNvSpPr/>
          <p:nvPr/>
        </p:nvSpPr>
        <p:spPr>
          <a:xfrm>
            <a:off x="3295800" y="3174385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7" name="Oval 26"/>
          <p:cNvSpPr/>
          <p:nvPr/>
        </p:nvSpPr>
        <p:spPr>
          <a:xfrm>
            <a:off x="3372000" y="4724400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Oval 27"/>
          <p:cNvSpPr/>
          <p:nvPr/>
        </p:nvSpPr>
        <p:spPr>
          <a:xfrm>
            <a:off x="1827900" y="3520105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Oval 30"/>
          <p:cNvSpPr/>
          <p:nvPr/>
        </p:nvSpPr>
        <p:spPr>
          <a:xfrm>
            <a:off x="4953000" y="2359585"/>
            <a:ext cx="152400" cy="152400"/>
          </a:xfrm>
          <a:prstGeom prst="ellipse">
            <a:avLst/>
          </a:prstGeom>
          <a:solidFill>
            <a:srgbClr val="41E95D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3" name="Oval 32"/>
          <p:cNvSpPr/>
          <p:nvPr/>
        </p:nvSpPr>
        <p:spPr>
          <a:xfrm>
            <a:off x="3543600" y="4724400"/>
            <a:ext cx="152400" cy="152400"/>
          </a:xfrm>
          <a:prstGeom prst="ellipse">
            <a:avLst/>
          </a:prstGeom>
          <a:solidFill>
            <a:srgbClr val="FFFF00">
              <a:alpha val="38000"/>
            </a:srgb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4" name="Oval 33"/>
          <p:cNvSpPr/>
          <p:nvPr/>
        </p:nvSpPr>
        <p:spPr>
          <a:xfrm>
            <a:off x="1983899" y="3520105"/>
            <a:ext cx="152400" cy="152400"/>
          </a:xfrm>
          <a:prstGeom prst="ellipse">
            <a:avLst/>
          </a:prstGeom>
          <a:solidFill>
            <a:srgbClr val="FFFF00">
              <a:alpha val="51000"/>
            </a:srgb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6" name="Oval 35"/>
          <p:cNvSpPr/>
          <p:nvPr/>
        </p:nvSpPr>
        <p:spPr>
          <a:xfrm>
            <a:off x="4800600" y="235958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7" name="Oval 36"/>
          <p:cNvSpPr/>
          <p:nvPr/>
        </p:nvSpPr>
        <p:spPr>
          <a:xfrm>
            <a:off x="6877200" y="303170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8" name="Oval 37"/>
          <p:cNvSpPr/>
          <p:nvPr/>
        </p:nvSpPr>
        <p:spPr>
          <a:xfrm>
            <a:off x="6395402" y="415610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9" name="Oval 38"/>
          <p:cNvSpPr/>
          <p:nvPr/>
        </p:nvSpPr>
        <p:spPr>
          <a:xfrm>
            <a:off x="991800" y="4343400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0" name="Oval 39"/>
          <p:cNvSpPr/>
          <p:nvPr/>
        </p:nvSpPr>
        <p:spPr>
          <a:xfrm>
            <a:off x="3200400" y="488450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" name="Oval 40"/>
          <p:cNvSpPr/>
          <p:nvPr/>
        </p:nvSpPr>
        <p:spPr>
          <a:xfrm>
            <a:off x="3886200" y="4495800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2" name="Oval 41"/>
          <p:cNvSpPr/>
          <p:nvPr/>
        </p:nvSpPr>
        <p:spPr>
          <a:xfrm>
            <a:off x="1675500" y="4864610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3" name="Oval 42"/>
          <p:cNvSpPr/>
          <p:nvPr/>
        </p:nvSpPr>
        <p:spPr>
          <a:xfrm>
            <a:off x="4724400" y="415610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4" name="Oval 43"/>
          <p:cNvSpPr/>
          <p:nvPr/>
        </p:nvSpPr>
        <p:spPr>
          <a:xfrm>
            <a:off x="3124200" y="2739053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5" name="Oval 44"/>
          <p:cNvSpPr/>
          <p:nvPr/>
        </p:nvSpPr>
        <p:spPr>
          <a:xfrm>
            <a:off x="1685700" y="336770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6" name="Oval 45"/>
          <p:cNvSpPr/>
          <p:nvPr/>
        </p:nvSpPr>
        <p:spPr>
          <a:xfrm>
            <a:off x="1259999" y="3402985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7" name="Oval 46"/>
          <p:cNvSpPr/>
          <p:nvPr/>
        </p:nvSpPr>
        <p:spPr>
          <a:xfrm>
            <a:off x="5105400" y="5181600"/>
            <a:ext cx="152400" cy="152400"/>
          </a:xfrm>
          <a:prstGeom prst="ellipse">
            <a:avLst/>
          </a:prstGeom>
          <a:solidFill>
            <a:srgbClr val="FF0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9" name="Oval 48"/>
          <p:cNvSpPr/>
          <p:nvPr/>
        </p:nvSpPr>
        <p:spPr>
          <a:xfrm>
            <a:off x="3372000" y="4889305"/>
            <a:ext cx="152400" cy="152400"/>
          </a:xfrm>
          <a:prstGeom prst="ellipse">
            <a:avLst/>
          </a:prstGeom>
          <a:solidFill>
            <a:srgbClr val="FFC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0" name="Oval 49"/>
          <p:cNvSpPr/>
          <p:nvPr/>
        </p:nvSpPr>
        <p:spPr>
          <a:xfrm>
            <a:off x="1828199" y="3367705"/>
            <a:ext cx="152400" cy="152400"/>
          </a:xfrm>
          <a:prstGeom prst="ellipse">
            <a:avLst/>
          </a:prstGeom>
          <a:solidFill>
            <a:srgbClr val="FFC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1" name="Oval 50"/>
          <p:cNvSpPr/>
          <p:nvPr/>
        </p:nvSpPr>
        <p:spPr>
          <a:xfrm>
            <a:off x="3456257" y="3174385"/>
            <a:ext cx="152400" cy="152400"/>
          </a:xfrm>
          <a:prstGeom prst="ellipse">
            <a:avLst/>
          </a:prstGeom>
          <a:solidFill>
            <a:srgbClr val="FFC000"/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pSp>
        <p:nvGrpSpPr>
          <p:cNvPr id="56" name="Group 55"/>
          <p:cNvGrpSpPr/>
          <p:nvPr/>
        </p:nvGrpSpPr>
        <p:grpSpPr>
          <a:xfrm>
            <a:off x="7163402" y="2891453"/>
            <a:ext cx="1951930" cy="2286000"/>
            <a:chOff x="990600" y="1981200"/>
            <a:chExt cx="1828800" cy="2286000"/>
          </a:xfrm>
        </p:grpSpPr>
        <p:sp>
          <p:nvSpPr>
            <p:cNvPr id="57" name="Rectangle 56"/>
            <p:cNvSpPr/>
            <p:nvPr/>
          </p:nvSpPr>
          <p:spPr>
            <a:xfrm>
              <a:off x="990600" y="1981200"/>
              <a:ext cx="1828800" cy="22860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  <a:alpha val="4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8" name="Oval 57"/>
            <p:cNvSpPr/>
            <p:nvPr/>
          </p:nvSpPr>
          <p:spPr>
            <a:xfrm>
              <a:off x="1143000" y="2438400"/>
              <a:ext cx="152400" cy="1524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59" name="Oval 58"/>
            <p:cNvSpPr/>
            <p:nvPr/>
          </p:nvSpPr>
          <p:spPr>
            <a:xfrm>
              <a:off x="1138200" y="2189019"/>
              <a:ext cx="152400" cy="1524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0" name="Oval 59"/>
            <p:cNvSpPr/>
            <p:nvPr/>
          </p:nvSpPr>
          <p:spPr>
            <a:xfrm>
              <a:off x="1143000" y="2686562"/>
              <a:ext cx="152400" cy="152400"/>
            </a:xfrm>
            <a:prstGeom prst="ellipse">
              <a:avLst/>
            </a:prstGeom>
            <a:solidFill>
              <a:srgbClr val="FFFF00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1" name="Oval 60"/>
            <p:cNvSpPr/>
            <p:nvPr/>
          </p:nvSpPr>
          <p:spPr>
            <a:xfrm>
              <a:off x="1143000" y="2934724"/>
              <a:ext cx="152400" cy="152400"/>
            </a:xfrm>
            <a:prstGeom prst="ellipse">
              <a:avLst/>
            </a:prstGeom>
            <a:solidFill>
              <a:srgbClr val="FF0000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2" name="Oval 61"/>
            <p:cNvSpPr/>
            <p:nvPr/>
          </p:nvSpPr>
          <p:spPr>
            <a:xfrm>
              <a:off x="1143000" y="3184105"/>
              <a:ext cx="152400" cy="152400"/>
            </a:xfrm>
            <a:prstGeom prst="ellipse">
              <a:avLst/>
            </a:prstGeom>
            <a:solidFill>
              <a:srgbClr val="41E95D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3" name="Oval 62"/>
            <p:cNvSpPr/>
            <p:nvPr/>
          </p:nvSpPr>
          <p:spPr>
            <a:xfrm>
              <a:off x="1143000" y="3432081"/>
              <a:ext cx="152400" cy="152400"/>
            </a:xfrm>
            <a:prstGeom prst="ellipse">
              <a:avLst/>
            </a:prstGeom>
            <a:solidFill>
              <a:srgbClr val="FFC000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4" name="Oval 63"/>
            <p:cNvSpPr/>
            <p:nvPr/>
          </p:nvSpPr>
          <p:spPr>
            <a:xfrm>
              <a:off x="1138200" y="3680057"/>
              <a:ext cx="152400" cy="152400"/>
            </a:xfrm>
            <a:prstGeom prst="ellipse">
              <a:avLst/>
            </a:prstGeom>
            <a:solidFill>
              <a:schemeClr val="tx1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5" name="Oval 64"/>
            <p:cNvSpPr/>
            <p:nvPr/>
          </p:nvSpPr>
          <p:spPr>
            <a:xfrm>
              <a:off x="1138200" y="3928033"/>
              <a:ext cx="152400" cy="152400"/>
            </a:xfrm>
            <a:prstGeom prst="ellipse">
              <a:avLst/>
            </a:prstGeom>
            <a:solidFill>
              <a:srgbClr val="996600"/>
            </a:solidFill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71600" y="2155344"/>
              <a:ext cx="1371600" cy="230832"/>
            </a:xfrm>
            <a:prstGeom prst="rect">
              <a:avLst/>
            </a:prstGeom>
            <a:noFill/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Fuels storage &amp; trading</a:t>
              </a:r>
              <a:endParaRPr lang="bg-BG" sz="9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71600" y="2398176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CNG stations</a:t>
              </a:r>
              <a:endParaRPr lang="bg-BG" sz="9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371600" y="2650224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LNG terminals</a:t>
              </a:r>
              <a:endParaRPr lang="bg-BG" sz="9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71600" y="2900781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Rail activities</a:t>
              </a:r>
              <a:endParaRPr lang="bg-BG" sz="9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71600" y="3143810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Port activities</a:t>
              </a:r>
              <a:endParaRPr lang="bg-BG" sz="9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65600" y="3640841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Vegoil</a:t>
              </a:r>
              <a:r>
                <a:rPr lang="en-US" sz="900" dirty="0" smtClean="0"/>
                <a:t> production</a:t>
              </a:r>
              <a:endParaRPr lang="bg-BG" sz="9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371600" y="3392865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Autotransport</a:t>
              </a:r>
              <a:endParaRPr lang="bg-BG" sz="9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72800" y="3883673"/>
              <a:ext cx="1371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Biodiesel production</a:t>
              </a:r>
              <a:endParaRPr lang="bg-BG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92147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Romania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815" y="1417638"/>
            <a:ext cx="7224370" cy="529818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34200" y="190500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Oval 4"/>
          <p:cNvSpPr/>
          <p:nvPr/>
        </p:nvSpPr>
        <p:spPr>
          <a:xfrm>
            <a:off x="4953000" y="3352800"/>
            <a:ext cx="152400" cy="152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Oval 5"/>
          <p:cNvSpPr/>
          <p:nvPr/>
        </p:nvSpPr>
        <p:spPr>
          <a:xfrm>
            <a:off x="4800600" y="3086100"/>
            <a:ext cx="8382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138869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LPG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6 LPG warehouses</a:t>
            </a:r>
            <a:br>
              <a:rPr lang="en-US" sz="2400" dirty="0" smtClean="0"/>
            </a:br>
            <a:r>
              <a:rPr lang="en-US" sz="2400" dirty="0" smtClean="0"/>
              <a:t>4 in BG, 2 in RO</a:t>
            </a:r>
          </a:p>
          <a:p>
            <a:r>
              <a:rPr lang="en-US" sz="2400" dirty="0" smtClean="0"/>
              <a:t>160 LPG Rail </a:t>
            </a:r>
            <a:r>
              <a:rPr lang="en-US" sz="2400" dirty="0" err="1" smtClean="0"/>
              <a:t>tankcars</a:t>
            </a:r>
            <a:endParaRPr lang="en-US" sz="2400" dirty="0" smtClean="0"/>
          </a:p>
          <a:p>
            <a:r>
              <a:rPr lang="en-US" sz="2400" dirty="0" smtClean="0"/>
              <a:t>2 LPG tankers</a:t>
            </a:r>
          </a:p>
          <a:p>
            <a:r>
              <a:rPr lang="en-US" sz="2400" dirty="0" smtClean="0"/>
              <a:t>4 LPG barges</a:t>
            </a:r>
          </a:p>
          <a:p>
            <a:r>
              <a:rPr lang="en-US" sz="2400" dirty="0" smtClean="0"/>
              <a:t>17 trucks</a:t>
            </a:r>
          </a:p>
          <a:p>
            <a:r>
              <a:rPr lang="en-US" sz="2400" dirty="0" smtClean="0"/>
              <a:t>&gt; 180 </a:t>
            </a:r>
            <a:r>
              <a:rPr lang="en-US" sz="2400" dirty="0" err="1" smtClean="0"/>
              <a:t>ktons</a:t>
            </a:r>
            <a:r>
              <a:rPr lang="en-US" sz="2400" dirty="0" smtClean="0"/>
              <a:t> LPG/year</a:t>
            </a:r>
          </a:p>
          <a:p>
            <a:r>
              <a:rPr lang="en-US" sz="2400" dirty="0" smtClean="0"/>
              <a:t>&gt; 30 </a:t>
            </a:r>
            <a:r>
              <a:rPr lang="en-US" sz="2400" dirty="0" err="1" smtClean="0"/>
              <a:t>ktons</a:t>
            </a:r>
            <a:r>
              <a:rPr lang="en-US" sz="2400" dirty="0" smtClean="0"/>
              <a:t> </a:t>
            </a:r>
            <a:r>
              <a:rPr lang="en-US" sz="2400" dirty="0" err="1" smtClean="0"/>
              <a:t>petroleleum</a:t>
            </a:r>
            <a:r>
              <a:rPr lang="en-US" sz="2400" dirty="0" smtClean="0"/>
              <a:t> products/year</a:t>
            </a:r>
          </a:p>
          <a:p>
            <a:r>
              <a:rPr lang="en-US" sz="2400" dirty="0" smtClean="0"/>
              <a:t>&gt; 60 </a:t>
            </a:r>
            <a:r>
              <a:rPr lang="en-US" sz="2400" dirty="0" err="1" smtClean="0"/>
              <a:t>ktons</a:t>
            </a:r>
            <a:r>
              <a:rPr lang="en-US" sz="2400" dirty="0" smtClean="0"/>
              <a:t> bitumen/year </a:t>
            </a:r>
          </a:p>
          <a:p>
            <a:endParaRPr lang="bg-BG" dirty="0"/>
          </a:p>
        </p:txBody>
      </p:sp>
      <p:pic>
        <p:nvPicPr>
          <p:cNvPr id="6" name="Picture 5" descr="C:\Users\Pancheva\Desktop\BM_CP_2013\pics\Giurgiu\DSC023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00" y="1600200"/>
            <a:ext cx="22145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762" y="1600200"/>
            <a:ext cx="2072820" cy="4139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201" y="3809999"/>
            <a:ext cx="2222362" cy="192974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Bulmarket LPG</a:t>
            </a:r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9"/>
            <a:ext cx="8229600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28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5281</TotalTime>
  <Words>784</Words>
  <Application>Microsoft Office PowerPoint</Application>
  <PresentationFormat>On-screen Show (4:3)</PresentationFormat>
  <Paragraphs>277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新細明體</vt:lpstr>
      <vt:lpstr>Times New Roman</vt:lpstr>
      <vt:lpstr>Verdana</vt:lpstr>
      <vt:lpstr>Office Theme</vt:lpstr>
      <vt:lpstr>BULMARKET DM Ltd.</vt:lpstr>
      <vt:lpstr>Who we are ?</vt:lpstr>
      <vt:lpstr>History</vt:lpstr>
      <vt:lpstr>Our clients</vt:lpstr>
      <vt:lpstr>Bulgaria</vt:lpstr>
      <vt:lpstr>Activities in BG</vt:lpstr>
      <vt:lpstr>Romania</vt:lpstr>
      <vt:lpstr>Bulmarket LPG</vt:lpstr>
      <vt:lpstr>Bulmarket LPG</vt:lpstr>
      <vt:lpstr>Bulmarket CNG</vt:lpstr>
      <vt:lpstr>Bulmarket Port</vt:lpstr>
      <vt:lpstr>Bulmarket Auto</vt:lpstr>
      <vt:lpstr>Bulmarket Rail Cargo</vt:lpstr>
      <vt:lpstr>Bulmarket Rail Cargo</vt:lpstr>
      <vt:lpstr>Bulmarket Rail Cargo</vt:lpstr>
      <vt:lpstr>Vegetable Oil Plant “Oleo protein”</vt:lpstr>
      <vt:lpstr>PowerPoint Presentation</vt:lpstr>
      <vt:lpstr>PowerPoint Presentation</vt:lpstr>
      <vt:lpstr>What’s new?</vt:lpstr>
      <vt:lpstr>Bulmarket LNG</vt:lpstr>
      <vt:lpstr>Bulmarket LNG</vt:lpstr>
      <vt:lpstr>Bulmarket LNG</vt:lpstr>
      <vt:lpstr>Bulmarket LNG</vt:lpstr>
      <vt:lpstr>Bulmarket LNG</vt:lpstr>
      <vt:lpstr>PowerPoint Presentation</vt:lpstr>
      <vt:lpstr>PowerPoint Presentation</vt:lpstr>
    </vt:vector>
  </TitlesOfParts>
  <Company>Mi6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Mif</dc:creator>
  <cp:lastModifiedBy>Dimitar BAEV</cp:lastModifiedBy>
  <cp:revision>91</cp:revision>
  <dcterms:created xsi:type="dcterms:W3CDTF">2007-04-02T14:01:49Z</dcterms:created>
  <dcterms:modified xsi:type="dcterms:W3CDTF">2016-09-01T12:02:35Z</dcterms:modified>
</cp:coreProperties>
</file>