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6" r:id="rId1"/>
  </p:sldMasterIdLst>
  <p:notesMasterIdLst>
    <p:notesMasterId r:id="rId31"/>
  </p:notesMasterIdLst>
  <p:handoutMasterIdLst>
    <p:handoutMasterId r:id="rId32"/>
  </p:handoutMasterIdLst>
  <p:sldIdLst>
    <p:sldId id="277" r:id="rId2"/>
    <p:sldId id="283" r:id="rId3"/>
    <p:sldId id="278" r:id="rId4"/>
    <p:sldId id="284" r:id="rId5"/>
    <p:sldId id="285" r:id="rId6"/>
    <p:sldId id="286" r:id="rId7"/>
    <p:sldId id="289" r:id="rId8"/>
    <p:sldId id="257" r:id="rId9"/>
    <p:sldId id="258" r:id="rId10"/>
    <p:sldId id="259" r:id="rId11"/>
    <p:sldId id="260" r:id="rId12"/>
    <p:sldId id="261" r:id="rId13"/>
    <p:sldId id="262" r:id="rId14"/>
    <p:sldId id="263" r:id="rId15"/>
    <p:sldId id="264" r:id="rId16"/>
    <p:sldId id="265" r:id="rId17"/>
    <p:sldId id="266" r:id="rId18"/>
    <p:sldId id="287" r:id="rId19"/>
    <p:sldId id="267" r:id="rId20"/>
    <p:sldId id="268" r:id="rId21"/>
    <p:sldId id="269" r:id="rId22"/>
    <p:sldId id="270" r:id="rId23"/>
    <p:sldId id="271" r:id="rId24"/>
    <p:sldId id="272" r:id="rId25"/>
    <p:sldId id="273" r:id="rId26"/>
    <p:sldId id="274" r:id="rId27"/>
    <p:sldId id="280" r:id="rId28"/>
    <p:sldId id="279" r:id="rId29"/>
    <p:sldId id="281" r:id="rId30"/>
  </p:sldIdLst>
  <p:sldSz cx="10947400" cy="7816850"/>
  <p:notesSz cx="9928225" cy="6797675"/>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94711" autoAdjust="0"/>
  </p:normalViewPr>
  <p:slideViewPr>
    <p:cSldViewPr>
      <p:cViewPr>
        <p:scale>
          <a:sx n="65" d="100"/>
          <a:sy n="65" d="100"/>
        </p:scale>
        <p:origin x="-1170" y="54"/>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Контейнер за горния колонтитул 1"/>
          <p:cNvSpPr>
            <a:spLocks noGrp="1"/>
          </p:cNvSpPr>
          <p:nvPr>
            <p:ph type="hdr" sz="quarter"/>
          </p:nvPr>
        </p:nvSpPr>
        <p:spPr>
          <a:xfrm>
            <a:off x="0" y="0"/>
            <a:ext cx="4302125" cy="341313"/>
          </a:xfrm>
          <a:prstGeom prst="rect">
            <a:avLst/>
          </a:prstGeom>
        </p:spPr>
        <p:txBody>
          <a:bodyPr vert="horz" lIns="91440" tIns="45720" rIns="91440" bIns="45720" rtlCol="0"/>
          <a:lstStyle>
            <a:lvl1pPr algn="l">
              <a:defRPr sz="1200"/>
            </a:lvl1pPr>
          </a:lstStyle>
          <a:p>
            <a:endParaRPr lang="bg-BG"/>
          </a:p>
        </p:txBody>
      </p:sp>
      <p:sp>
        <p:nvSpPr>
          <p:cNvPr id="3" name="Контейнер за дата 2"/>
          <p:cNvSpPr>
            <a:spLocks noGrp="1"/>
          </p:cNvSpPr>
          <p:nvPr>
            <p:ph type="dt" sz="quarter" idx="1"/>
          </p:nvPr>
        </p:nvSpPr>
        <p:spPr>
          <a:xfrm>
            <a:off x="5622925" y="0"/>
            <a:ext cx="4303713" cy="341313"/>
          </a:xfrm>
          <a:prstGeom prst="rect">
            <a:avLst/>
          </a:prstGeom>
        </p:spPr>
        <p:txBody>
          <a:bodyPr vert="horz" lIns="91440" tIns="45720" rIns="91440" bIns="45720" rtlCol="0"/>
          <a:lstStyle>
            <a:lvl1pPr algn="r">
              <a:defRPr sz="1200"/>
            </a:lvl1pPr>
          </a:lstStyle>
          <a:p>
            <a:fld id="{38CCD0EA-5909-4E8A-B37A-FAFF34FDFCB4}" type="datetimeFigureOut">
              <a:rPr lang="bg-BG" smtClean="0"/>
              <a:t>14.5.2015 г.</a:t>
            </a:fld>
            <a:endParaRPr lang="bg-BG"/>
          </a:p>
        </p:txBody>
      </p:sp>
      <p:sp>
        <p:nvSpPr>
          <p:cNvPr id="4" name="Контейнер за долния колонтитул 3"/>
          <p:cNvSpPr>
            <a:spLocks noGrp="1"/>
          </p:cNvSpPr>
          <p:nvPr>
            <p:ph type="ftr" sz="quarter" idx="2"/>
          </p:nvPr>
        </p:nvSpPr>
        <p:spPr>
          <a:xfrm>
            <a:off x="0" y="6456363"/>
            <a:ext cx="4302125" cy="341312"/>
          </a:xfrm>
          <a:prstGeom prst="rect">
            <a:avLst/>
          </a:prstGeom>
        </p:spPr>
        <p:txBody>
          <a:bodyPr vert="horz" lIns="91440" tIns="45720" rIns="91440" bIns="45720" rtlCol="0" anchor="b"/>
          <a:lstStyle>
            <a:lvl1pPr algn="l">
              <a:defRPr sz="1200"/>
            </a:lvl1pPr>
          </a:lstStyle>
          <a:p>
            <a:endParaRPr lang="bg-BG"/>
          </a:p>
        </p:txBody>
      </p:sp>
      <p:sp>
        <p:nvSpPr>
          <p:cNvPr id="5" name="Контейнер за номер на слайда 4"/>
          <p:cNvSpPr>
            <a:spLocks noGrp="1"/>
          </p:cNvSpPr>
          <p:nvPr>
            <p:ph type="sldNum" sz="quarter" idx="3"/>
          </p:nvPr>
        </p:nvSpPr>
        <p:spPr>
          <a:xfrm>
            <a:off x="5622925" y="6456363"/>
            <a:ext cx="4303713" cy="341312"/>
          </a:xfrm>
          <a:prstGeom prst="rect">
            <a:avLst/>
          </a:prstGeom>
        </p:spPr>
        <p:txBody>
          <a:bodyPr vert="horz" lIns="91440" tIns="45720" rIns="91440" bIns="45720" rtlCol="0" anchor="b"/>
          <a:lstStyle>
            <a:lvl1pPr algn="r">
              <a:defRPr sz="1200"/>
            </a:lvl1pPr>
          </a:lstStyle>
          <a:p>
            <a:fld id="{D6349663-5BE5-4AF0-9395-B8211AB96FA3}" type="slidenum">
              <a:rPr lang="bg-BG" smtClean="0"/>
              <a:t>‹#›</a:t>
            </a:fld>
            <a:endParaRPr lang="bg-BG"/>
          </a:p>
        </p:txBody>
      </p:sp>
    </p:spTree>
    <p:extLst>
      <p:ext uri="{BB962C8B-B14F-4D97-AF65-F5344CB8AC3E}">
        <p14:creationId xmlns:p14="http://schemas.microsoft.com/office/powerpoint/2010/main" val="8219733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Контейнер за горния колонтитул 1"/>
          <p:cNvSpPr>
            <a:spLocks noGrp="1"/>
          </p:cNvSpPr>
          <p:nvPr>
            <p:ph type="hdr" sz="quarter"/>
          </p:nvPr>
        </p:nvSpPr>
        <p:spPr>
          <a:xfrm>
            <a:off x="0" y="0"/>
            <a:ext cx="4301847" cy="340989"/>
          </a:xfrm>
          <a:prstGeom prst="rect">
            <a:avLst/>
          </a:prstGeom>
        </p:spPr>
        <p:txBody>
          <a:bodyPr vert="horz" lIns="81500" tIns="40750" rIns="81500" bIns="40750" rtlCol="0"/>
          <a:lstStyle>
            <a:lvl1pPr algn="l">
              <a:defRPr sz="1100"/>
            </a:lvl1pPr>
          </a:lstStyle>
          <a:p>
            <a:endParaRPr lang="bg-BG"/>
          </a:p>
        </p:txBody>
      </p:sp>
      <p:sp>
        <p:nvSpPr>
          <p:cNvPr id="3" name="Контейнер за дата 2"/>
          <p:cNvSpPr>
            <a:spLocks noGrp="1"/>
          </p:cNvSpPr>
          <p:nvPr>
            <p:ph type="dt" idx="1"/>
          </p:nvPr>
        </p:nvSpPr>
        <p:spPr>
          <a:xfrm>
            <a:off x="5623499" y="0"/>
            <a:ext cx="4301847" cy="340989"/>
          </a:xfrm>
          <a:prstGeom prst="rect">
            <a:avLst/>
          </a:prstGeom>
        </p:spPr>
        <p:txBody>
          <a:bodyPr vert="horz" lIns="81500" tIns="40750" rIns="81500" bIns="40750" rtlCol="0"/>
          <a:lstStyle>
            <a:lvl1pPr algn="r">
              <a:defRPr sz="1100"/>
            </a:lvl1pPr>
          </a:lstStyle>
          <a:p>
            <a:fld id="{078F7DDB-0443-4899-9587-B81FA3D7C0AA}" type="datetimeFigureOut">
              <a:rPr lang="bg-BG" smtClean="0"/>
              <a:t>14.5.2015 г.</a:t>
            </a:fld>
            <a:endParaRPr lang="bg-BG"/>
          </a:p>
        </p:txBody>
      </p:sp>
      <p:sp>
        <p:nvSpPr>
          <p:cNvPr id="4" name="Контейнер за изображение на слайда 3"/>
          <p:cNvSpPr>
            <a:spLocks noGrp="1" noRot="1" noChangeAspect="1"/>
          </p:cNvSpPr>
          <p:nvPr>
            <p:ph type="sldImg" idx="2"/>
          </p:nvPr>
        </p:nvSpPr>
        <p:spPr>
          <a:xfrm>
            <a:off x="3359150" y="850900"/>
            <a:ext cx="3209925" cy="2292350"/>
          </a:xfrm>
          <a:prstGeom prst="rect">
            <a:avLst/>
          </a:prstGeom>
          <a:noFill/>
          <a:ln w="12700">
            <a:solidFill>
              <a:prstClr val="black"/>
            </a:solidFill>
          </a:ln>
        </p:spPr>
        <p:txBody>
          <a:bodyPr vert="horz" lIns="81500" tIns="40750" rIns="81500" bIns="40750" rtlCol="0" anchor="ctr"/>
          <a:lstStyle/>
          <a:p>
            <a:endParaRPr lang="bg-BG"/>
          </a:p>
        </p:txBody>
      </p:sp>
      <p:sp>
        <p:nvSpPr>
          <p:cNvPr id="5" name="Контейнер за бележки 4"/>
          <p:cNvSpPr>
            <a:spLocks noGrp="1"/>
          </p:cNvSpPr>
          <p:nvPr>
            <p:ph type="body" sz="quarter" idx="3"/>
          </p:nvPr>
        </p:nvSpPr>
        <p:spPr>
          <a:xfrm>
            <a:off x="993399" y="3271830"/>
            <a:ext cx="7941428" cy="2676827"/>
          </a:xfrm>
          <a:prstGeom prst="rect">
            <a:avLst/>
          </a:prstGeom>
        </p:spPr>
        <p:txBody>
          <a:bodyPr vert="horz" lIns="81500" tIns="40750" rIns="81500" bIns="40750" rtlCol="0"/>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6" name="Контейнер за долния колонтитул 5"/>
          <p:cNvSpPr>
            <a:spLocks noGrp="1"/>
          </p:cNvSpPr>
          <p:nvPr>
            <p:ph type="ftr" sz="quarter" idx="4"/>
          </p:nvPr>
        </p:nvSpPr>
        <p:spPr>
          <a:xfrm>
            <a:off x="0" y="6456687"/>
            <a:ext cx="4301847" cy="340988"/>
          </a:xfrm>
          <a:prstGeom prst="rect">
            <a:avLst/>
          </a:prstGeom>
        </p:spPr>
        <p:txBody>
          <a:bodyPr vert="horz" lIns="81500" tIns="40750" rIns="81500" bIns="40750" rtlCol="0" anchor="b"/>
          <a:lstStyle>
            <a:lvl1pPr algn="l">
              <a:defRPr sz="1100"/>
            </a:lvl1pPr>
          </a:lstStyle>
          <a:p>
            <a:endParaRPr lang="bg-BG"/>
          </a:p>
        </p:txBody>
      </p:sp>
      <p:sp>
        <p:nvSpPr>
          <p:cNvPr id="7" name="Контейнер за номер на слайда 6"/>
          <p:cNvSpPr>
            <a:spLocks noGrp="1"/>
          </p:cNvSpPr>
          <p:nvPr>
            <p:ph type="sldNum" sz="quarter" idx="5"/>
          </p:nvPr>
        </p:nvSpPr>
        <p:spPr>
          <a:xfrm>
            <a:off x="5623499" y="6456687"/>
            <a:ext cx="4301847" cy="340988"/>
          </a:xfrm>
          <a:prstGeom prst="rect">
            <a:avLst/>
          </a:prstGeom>
        </p:spPr>
        <p:txBody>
          <a:bodyPr vert="horz" lIns="81500" tIns="40750" rIns="81500" bIns="40750" rtlCol="0" anchor="b"/>
          <a:lstStyle>
            <a:lvl1pPr algn="r">
              <a:defRPr sz="1100"/>
            </a:lvl1pPr>
          </a:lstStyle>
          <a:p>
            <a:fld id="{1D52272F-0195-4506-9123-389418132BA8}" type="slidenum">
              <a:rPr lang="bg-BG" smtClean="0"/>
              <a:t>‹#›</a:t>
            </a:fld>
            <a:endParaRPr lang="bg-BG"/>
          </a:p>
        </p:txBody>
      </p:sp>
    </p:spTree>
    <p:extLst>
      <p:ext uri="{BB962C8B-B14F-4D97-AF65-F5344CB8AC3E}">
        <p14:creationId xmlns:p14="http://schemas.microsoft.com/office/powerpoint/2010/main" val="3897369758"/>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a:p>
        </p:txBody>
      </p:sp>
      <p:sp>
        <p:nvSpPr>
          <p:cNvPr id="4" name="Контейнер за номер на слайда 3"/>
          <p:cNvSpPr>
            <a:spLocks noGrp="1"/>
          </p:cNvSpPr>
          <p:nvPr>
            <p:ph type="sldNum" sz="quarter" idx="10"/>
          </p:nvPr>
        </p:nvSpPr>
        <p:spPr/>
        <p:txBody>
          <a:bodyPr/>
          <a:lstStyle/>
          <a:p>
            <a:fld id="{1D52272F-0195-4506-9123-389418132BA8}" type="slidenum">
              <a:rPr lang="bg-BG" smtClean="0"/>
              <a:t>1</a:t>
            </a:fld>
            <a:endParaRPr lang="bg-BG"/>
          </a:p>
        </p:txBody>
      </p:sp>
      <p:sp>
        <p:nvSpPr>
          <p:cNvPr id="5" name="Контейнер за долния колонтитул 4"/>
          <p:cNvSpPr>
            <a:spLocks noGrp="1"/>
          </p:cNvSpPr>
          <p:nvPr>
            <p:ph type="ftr" sz="quarter" idx="11"/>
          </p:nvPr>
        </p:nvSpPr>
        <p:spPr/>
        <p:txBody>
          <a:bodyPr/>
          <a:lstStyle/>
          <a:p>
            <a:endParaRPr lang="bg-BG"/>
          </a:p>
        </p:txBody>
      </p:sp>
    </p:spTree>
    <p:extLst>
      <p:ext uri="{BB962C8B-B14F-4D97-AF65-F5344CB8AC3E}">
        <p14:creationId xmlns:p14="http://schemas.microsoft.com/office/powerpoint/2010/main" val="780693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xfrm>
            <a:off x="815975" y="647700"/>
            <a:ext cx="4533900" cy="3236913"/>
          </a:xfrm>
          <a:ln/>
        </p:spPr>
      </p:sp>
      <p:sp>
        <p:nvSpPr>
          <p:cNvPr id="6147" name="Rectangle 3"/>
          <p:cNvSpPr>
            <a:spLocks noGrp="1" noChangeArrowheads="1"/>
          </p:cNvSpPr>
          <p:nvPr>
            <p:ph type="body" idx="1"/>
          </p:nvPr>
        </p:nvSpPr>
        <p:spPr>
          <a:xfrm>
            <a:off x="616195" y="4101523"/>
            <a:ext cx="4932439" cy="38847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bg-BG" altLang="bg-BG" smtClean="0">
              <a:latin typeface="Arial" panose="020B0604020202020204" pitchFamily="34" charset="0"/>
            </a:endParaRPr>
          </a:p>
        </p:txBody>
      </p:sp>
      <p:sp>
        <p:nvSpPr>
          <p:cNvPr id="2" name="Контейнер за долния колонтитул 1"/>
          <p:cNvSpPr>
            <a:spLocks noGrp="1"/>
          </p:cNvSpPr>
          <p:nvPr>
            <p:ph type="ftr" sz="quarter" idx="10"/>
          </p:nvPr>
        </p:nvSpPr>
        <p:spPr/>
        <p:txBody>
          <a:bodyPr/>
          <a:lstStyle/>
          <a:p>
            <a:endParaRPr lang="bg-BG"/>
          </a:p>
        </p:txBody>
      </p:sp>
    </p:spTree>
    <p:extLst>
      <p:ext uri="{BB962C8B-B14F-4D97-AF65-F5344CB8AC3E}">
        <p14:creationId xmlns:p14="http://schemas.microsoft.com/office/powerpoint/2010/main" val="2869704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a:p>
        </p:txBody>
      </p:sp>
      <p:sp>
        <p:nvSpPr>
          <p:cNvPr id="4" name="Контейнер за номер на слайда 3"/>
          <p:cNvSpPr>
            <a:spLocks noGrp="1"/>
          </p:cNvSpPr>
          <p:nvPr>
            <p:ph type="sldNum" sz="quarter" idx="10"/>
          </p:nvPr>
        </p:nvSpPr>
        <p:spPr/>
        <p:txBody>
          <a:bodyPr/>
          <a:lstStyle/>
          <a:p>
            <a:fld id="{1D52272F-0195-4506-9123-389418132BA8}" type="slidenum">
              <a:rPr lang="bg-BG" smtClean="0"/>
              <a:t>4</a:t>
            </a:fld>
            <a:endParaRPr lang="bg-BG"/>
          </a:p>
        </p:txBody>
      </p:sp>
      <p:sp>
        <p:nvSpPr>
          <p:cNvPr id="5" name="Контейнер за долния колонтитул 4"/>
          <p:cNvSpPr>
            <a:spLocks noGrp="1"/>
          </p:cNvSpPr>
          <p:nvPr>
            <p:ph type="ftr" sz="quarter" idx="11"/>
          </p:nvPr>
        </p:nvSpPr>
        <p:spPr/>
        <p:txBody>
          <a:bodyPr/>
          <a:lstStyle/>
          <a:p>
            <a:endParaRPr lang="bg-BG"/>
          </a:p>
        </p:txBody>
      </p:sp>
    </p:spTree>
    <p:extLst>
      <p:ext uri="{BB962C8B-B14F-4D97-AF65-F5344CB8AC3E}">
        <p14:creationId xmlns:p14="http://schemas.microsoft.com/office/powerpoint/2010/main" val="1467314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a:p>
        </p:txBody>
      </p:sp>
      <p:sp>
        <p:nvSpPr>
          <p:cNvPr id="4" name="Контейнер за долния колонтитул 3"/>
          <p:cNvSpPr>
            <a:spLocks noGrp="1"/>
          </p:cNvSpPr>
          <p:nvPr>
            <p:ph type="ftr" sz="quarter" idx="10"/>
          </p:nvPr>
        </p:nvSpPr>
        <p:spPr/>
        <p:txBody>
          <a:bodyPr/>
          <a:lstStyle/>
          <a:p>
            <a:endParaRPr lang="bg-BG"/>
          </a:p>
        </p:txBody>
      </p:sp>
      <p:sp>
        <p:nvSpPr>
          <p:cNvPr id="5" name="Контейнер за номер на слайда 4"/>
          <p:cNvSpPr>
            <a:spLocks noGrp="1"/>
          </p:cNvSpPr>
          <p:nvPr>
            <p:ph type="sldNum" sz="quarter" idx="11"/>
          </p:nvPr>
        </p:nvSpPr>
        <p:spPr/>
        <p:txBody>
          <a:bodyPr/>
          <a:lstStyle/>
          <a:p>
            <a:fld id="{1D52272F-0195-4506-9123-389418132BA8}" type="slidenum">
              <a:rPr lang="bg-BG" smtClean="0"/>
              <a:t>18</a:t>
            </a:fld>
            <a:endParaRPr lang="bg-BG"/>
          </a:p>
        </p:txBody>
      </p:sp>
    </p:spTree>
    <p:extLst>
      <p:ext uri="{BB962C8B-B14F-4D97-AF65-F5344CB8AC3E}">
        <p14:creationId xmlns:p14="http://schemas.microsoft.com/office/powerpoint/2010/main" val="2441780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Заглавен слайд">
    <p:spTree>
      <p:nvGrpSpPr>
        <p:cNvPr id="1" name=""/>
        <p:cNvGrpSpPr/>
        <p:nvPr/>
      </p:nvGrpSpPr>
      <p:grpSpPr>
        <a:xfrm>
          <a:off x="0" y="0"/>
          <a:ext cx="0" cy="0"/>
          <a:chOff x="0" y="0"/>
          <a:chExt cx="0" cy="0"/>
        </a:xfrm>
      </p:grpSpPr>
      <p:sp>
        <p:nvSpPr>
          <p:cNvPr id="4" name="Rectangle 10"/>
          <p:cNvSpPr/>
          <p:nvPr/>
        </p:nvSpPr>
        <p:spPr>
          <a:xfrm>
            <a:off x="0" y="4407573"/>
            <a:ext cx="10947400" cy="3409277"/>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52">
              <a:solidFill>
                <a:prstClr val="white"/>
              </a:solidFill>
            </a:endParaRPr>
          </a:p>
        </p:txBody>
      </p:sp>
      <p:sp>
        <p:nvSpPr>
          <p:cNvPr id="5" name="Rectangle 11"/>
          <p:cNvSpPr/>
          <p:nvPr/>
        </p:nvSpPr>
        <p:spPr>
          <a:xfrm>
            <a:off x="0" y="0"/>
            <a:ext cx="10947400" cy="4407573"/>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52" dirty="0">
              <a:solidFill>
                <a:prstClr val="white"/>
              </a:solidFill>
            </a:endParaRPr>
          </a:p>
        </p:txBody>
      </p:sp>
      <p:sp>
        <p:nvSpPr>
          <p:cNvPr id="6" name="Rectangle 12"/>
          <p:cNvSpPr/>
          <p:nvPr/>
        </p:nvSpPr>
        <p:spPr>
          <a:xfrm>
            <a:off x="0" y="3023601"/>
            <a:ext cx="10947400" cy="2605617"/>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52">
              <a:solidFill>
                <a:prstClr val="white"/>
              </a:solidFill>
            </a:endParaRPr>
          </a:p>
        </p:txBody>
      </p:sp>
      <p:sp>
        <p:nvSpPr>
          <p:cNvPr id="7" name="Oval 13"/>
          <p:cNvSpPr/>
          <p:nvPr/>
        </p:nvSpPr>
        <p:spPr>
          <a:xfrm>
            <a:off x="0" y="1823931"/>
            <a:ext cx="10947400" cy="5819211"/>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52">
              <a:solidFill>
                <a:prstClr val="white"/>
              </a:solidFill>
            </a:endParaRPr>
          </a:p>
        </p:txBody>
      </p:sp>
      <p:sp>
        <p:nvSpPr>
          <p:cNvPr id="3" name="Subtitle 2"/>
          <p:cNvSpPr>
            <a:spLocks noGrp="1"/>
          </p:cNvSpPr>
          <p:nvPr>
            <p:ph type="subTitle" idx="1"/>
          </p:nvPr>
        </p:nvSpPr>
        <p:spPr>
          <a:xfrm>
            <a:off x="1764460" y="5758966"/>
            <a:ext cx="6748754" cy="1005452"/>
          </a:xfrm>
        </p:spPr>
        <p:txBody>
          <a:bodyPr>
            <a:normAutofit/>
          </a:bodyPr>
          <a:lstStyle>
            <a:lvl1pPr marL="0" indent="0" algn="l">
              <a:buNone/>
              <a:defRPr sz="2508">
                <a:solidFill>
                  <a:schemeClr val="tx2"/>
                </a:solidFill>
              </a:defRPr>
            </a:lvl1pPr>
            <a:lvl2pPr marL="521117" indent="0" algn="ctr">
              <a:buNone/>
              <a:defRPr>
                <a:solidFill>
                  <a:schemeClr val="tx1">
                    <a:tint val="75000"/>
                  </a:schemeClr>
                </a:solidFill>
              </a:defRPr>
            </a:lvl2pPr>
            <a:lvl3pPr marL="1042233" indent="0" algn="ctr">
              <a:buNone/>
              <a:defRPr>
                <a:solidFill>
                  <a:schemeClr val="tx1">
                    <a:tint val="75000"/>
                  </a:schemeClr>
                </a:solidFill>
              </a:defRPr>
            </a:lvl3pPr>
            <a:lvl4pPr marL="1563350" indent="0" algn="ctr">
              <a:buNone/>
              <a:defRPr>
                <a:solidFill>
                  <a:schemeClr val="tx1">
                    <a:tint val="75000"/>
                  </a:schemeClr>
                </a:solidFill>
              </a:defRPr>
            </a:lvl4pPr>
            <a:lvl5pPr marL="2084466" indent="0" algn="ctr">
              <a:buNone/>
              <a:defRPr>
                <a:solidFill>
                  <a:schemeClr val="tx1">
                    <a:tint val="75000"/>
                  </a:schemeClr>
                </a:solidFill>
              </a:defRPr>
            </a:lvl5pPr>
            <a:lvl6pPr marL="2605583" indent="0" algn="ctr">
              <a:buNone/>
              <a:defRPr>
                <a:solidFill>
                  <a:schemeClr val="tx1">
                    <a:tint val="75000"/>
                  </a:schemeClr>
                </a:solidFill>
              </a:defRPr>
            </a:lvl6pPr>
            <a:lvl7pPr marL="3126699" indent="0" algn="ctr">
              <a:buNone/>
              <a:defRPr>
                <a:solidFill>
                  <a:schemeClr val="tx1">
                    <a:tint val="75000"/>
                  </a:schemeClr>
                </a:solidFill>
              </a:defRPr>
            </a:lvl7pPr>
            <a:lvl8pPr marL="3647816" indent="0" algn="ctr">
              <a:buNone/>
              <a:defRPr>
                <a:solidFill>
                  <a:schemeClr val="tx1">
                    <a:tint val="75000"/>
                  </a:schemeClr>
                </a:solidFill>
              </a:defRPr>
            </a:lvl8pPr>
            <a:lvl9pPr marL="4168932" indent="0" algn="ctr">
              <a:buNone/>
              <a:defRPr>
                <a:solidFill>
                  <a:schemeClr val="tx1">
                    <a:tint val="75000"/>
                  </a:schemeClr>
                </a:solidFill>
              </a:defRPr>
            </a:lvl9pPr>
          </a:lstStyle>
          <a:p>
            <a:r>
              <a:rPr lang="bg-BG" smtClean="0"/>
              <a:t>Щракнете за редакция стил подзагл. обр.</a:t>
            </a:r>
            <a:endParaRPr lang="en-US" dirty="0"/>
          </a:p>
        </p:txBody>
      </p:sp>
      <p:sp>
        <p:nvSpPr>
          <p:cNvPr id="2" name="Title 1"/>
          <p:cNvSpPr>
            <a:spLocks noGrp="1"/>
          </p:cNvSpPr>
          <p:nvPr>
            <p:ph type="ctrTitle"/>
          </p:nvPr>
        </p:nvSpPr>
        <p:spPr>
          <a:xfrm>
            <a:off x="978827" y="3570231"/>
            <a:ext cx="8590490" cy="2043878"/>
          </a:xfrm>
          <a:effectLst/>
        </p:spPr>
        <p:txBody>
          <a:bodyPr/>
          <a:lstStyle>
            <a:lvl1pPr marL="729563" indent="-521117" algn="l">
              <a:defRPr sz="6155"/>
            </a:lvl1pPr>
          </a:lstStyle>
          <a:p>
            <a:r>
              <a:rPr lang="bg-BG" smtClean="0"/>
              <a:t>Редакт. стил загл. образец</a:t>
            </a:r>
            <a:endParaRPr lang="en-US" dirty="0"/>
          </a:p>
        </p:txBody>
      </p:sp>
      <p:sp>
        <p:nvSpPr>
          <p:cNvPr id="8" name="Date Placeholder 3"/>
          <p:cNvSpPr>
            <a:spLocks noGrp="1"/>
          </p:cNvSpPr>
          <p:nvPr>
            <p:ph type="dt" sz="half" idx="10"/>
          </p:nvPr>
        </p:nvSpPr>
        <p:spPr/>
        <p:txBody>
          <a:bodyPr/>
          <a:lstStyle>
            <a:lvl1pPr>
              <a:defRPr/>
            </a:lvl1pPr>
          </a:lstStyle>
          <a:p>
            <a:pPr>
              <a:defRPr/>
            </a:pPr>
            <a:fld id="{E1A66A7B-48D2-4E8A-B73B-2927BA5C6145}" type="datetime1">
              <a:rPr lang="bg-BG" smtClean="0">
                <a:solidFill>
                  <a:prstClr val="black">
                    <a:lumMod val="50000"/>
                    <a:lumOff val="50000"/>
                  </a:prstClr>
                </a:solidFill>
              </a:rPr>
              <a:t>14.5.2015 г.</a:t>
            </a:fld>
            <a:endParaRPr lang="bg-BG">
              <a:solidFill>
                <a:prstClr val="black">
                  <a:lumMod val="50000"/>
                  <a:lumOff val="50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bg-BG">
              <a:solidFill>
                <a:prstClr val="black">
                  <a:lumMod val="50000"/>
                  <a:lumOff val="50000"/>
                </a:prstClr>
              </a:solidFill>
            </a:endParaRPr>
          </a:p>
        </p:txBody>
      </p:sp>
      <p:sp>
        <p:nvSpPr>
          <p:cNvPr id="10" name="Slide Number Placeholder 5"/>
          <p:cNvSpPr>
            <a:spLocks noGrp="1"/>
          </p:cNvSpPr>
          <p:nvPr>
            <p:ph type="sldNum" sz="quarter" idx="12"/>
          </p:nvPr>
        </p:nvSpPr>
        <p:spPr/>
        <p:txBody>
          <a:bodyPr/>
          <a:lstStyle>
            <a:lvl1pPr>
              <a:defRPr/>
            </a:lvl1pPr>
          </a:lstStyle>
          <a:p>
            <a:pPr>
              <a:defRPr/>
            </a:pPr>
            <a:fld id="{821927D7-8B4D-49E5-A088-E1BBD5387DA7}" type="slidenum">
              <a:rPr lang="bg-BG">
                <a:solidFill>
                  <a:prstClr val="black">
                    <a:lumMod val="50000"/>
                    <a:lumOff val="50000"/>
                  </a:prstClr>
                </a:solidFill>
              </a:rPr>
              <a:pPr>
                <a:defRPr/>
              </a:pPr>
              <a:t>‹#›</a:t>
            </a:fld>
            <a:endParaRPr lang="bg-BG">
              <a:solidFill>
                <a:prstClr val="black">
                  <a:lumMod val="50000"/>
                  <a:lumOff val="50000"/>
                </a:prstClr>
              </a:solidFill>
            </a:endParaRPr>
          </a:p>
        </p:txBody>
      </p:sp>
    </p:spTree>
    <p:extLst>
      <p:ext uri="{BB962C8B-B14F-4D97-AF65-F5344CB8AC3E}">
        <p14:creationId xmlns:p14="http://schemas.microsoft.com/office/powerpoint/2010/main" val="3537760548"/>
      </p:ext>
    </p:extLst>
  </p:cSld>
  <p:clrMapOvr>
    <a:masterClrMapping/>
  </p:clrMapOvr>
  <mc:AlternateContent xmlns:mc="http://schemas.openxmlformats.org/markup-compatibility/2006" xmlns:p14="http://schemas.microsoft.com/office/powerpoint/2010/main">
    <mc:Choice Requires="p14">
      <p:transition spd="slow" p14:dur="1400" advClick="0" advTm="16000">
        <p14:ripple/>
      </p:transition>
    </mc:Choice>
    <mc:Fallback xmlns="">
      <p:transition spd="slow" advClick="0" advTm="16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smtClean="0"/>
              <a:t>Редакт. стил загл. образец</a:t>
            </a:r>
            <a:endParaRPr lang="en-US"/>
          </a:p>
        </p:txBody>
      </p:sp>
      <p:sp>
        <p:nvSpPr>
          <p:cNvPr id="3" name="Vertical Text Placeholder 2"/>
          <p:cNvSpPr>
            <a:spLocks noGrp="1"/>
          </p:cNvSpPr>
          <p:nvPr>
            <p:ph type="body" orient="vert" idx="1"/>
          </p:nvPr>
        </p:nvSpPr>
        <p:spPr>
          <a:xfrm>
            <a:off x="2280708" y="833796"/>
            <a:ext cx="7663180" cy="3960537"/>
          </a:xfrm>
        </p:spPr>
        <p:txBody>
          <a:bodyPr vert="eaVert"/>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a:p>
        </p:txBody>
      </p:sp>
      <p:sp>
        <p:nvSpPr>
          <p:cNvPr id="4" name="Date Placeholder 3"/>
          <p:cNvSpPr>
            <a:spLocks noGrp="1"/>
          </p:cNvSpPr>
          <p:nvPr>
            <p:ph type="dt" sz="half" idx="10"/>
          </p:nvPr>
        </p:nvSpPr>
        <p:spPr/>
        <p:txBody>
          <a:bodyPr/>
          <a:lstStyle>
            <a:lvl1pPr>
              <a:defRPr/>
            </a:lvl1pPr>
          </a:lstStyle>
          <a:p>
            <a:pPr>
              <a:defRPr/>
            </a:pPr>
            <a:fld id="{DF00C710-6959-4565-8279-E44EA34D4131}" type="datetime1">
              <a:rPr lang="bg-BG" smtClean="0">
                <a:solidFill>
                  <a:prstClr val="black">
                    <a:lumMod val="50000"/>
                    <a:lumOff val="50000"/>
                  </a:prstClr>
                </a:solidFill>
              </a:rPr>
              <a:t>14.5.2015 г.</a:t>
            </a:fld>
            <a:endParaRPr lang="bg-BG">
              <a:solidFill>
                <a:prstClr val="black">
                  <a:lumMod val="50000"/>
                  <a:lumOff val="5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bg-BG">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2DF6B25-A14E-4ECD-A3B3-1FF8DFCF2758}" type="slidenum">
              <a:rPr lang="bg-BG">
                <a:solidFill>
                  <a:prstClr val="black">
                    <a:lumMod val="50000"/>
                    <a:lumOff val="50000"/>
                  </a:prstClr>
                </a:solidFill>
              </a:rPr>
              <a:pPr>
                <a:defRPr/>
              </a:pPr>
              <a:t>‹#›</a:t>
            </a:fld>
            <a:endParaRPr lang="bg-BG">
              <a:solidFill>
                <a:prstClr val="black">
                  <a:lumMod val="50000"/>
                  <a:lumOff val="50000"/>
                </a:prstClr>
              </a:solidFill>
            </a:endParaRPr>
          </a:p>
        </p:txBody>
      </p:sp>
    </p:spTree>
    <p:extLst>
      <p:ext uri="{BB962C8B-B14F-4D97-AF65-F5344CB8AC3E}">
        <p14:creationId xmlns:p14="http://schemas.microsoft.com/office/powerpoint/2010/main" val="36284946"/>
      </p:ext>
    </p:extLst>
  </p:cSld>
  <p:clrMapOvr>
    <a:masterClrMapping/>
  </p:clrMapOvr>
  <mc:AlternateContent xmlns:mc="http://schemas.openxmlformats.org/markup-compatibility/2006" xmlns:p14="http://schemas.microsoft.com/office/powerpoint/2010/main">
    <mc:Choice Requires="p14">
      <p:transition spd="slow" p14:dur="1400" advClick="0" advTm="16000">
        <p14:ripple/>
      </p:transition>
    </mc:Choice>
    <mc:Fallback xmlns="">
      <p:transition spd="slow" advClick="0" advTm="16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но заглавие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81305" y="429160"/>
            <a:ext cx="2463165" cy="5970736"/>
          </a:xfrm>
          <a:effectLst/>
        </p:spPr>
        <p:txBody>
          <a:bodyPr vert="eaVert"/>
          <a:lstStyle>
            <a:lvl1pPr algn="l">
              <a:defRPr/>
            </a:lvl1pPr>
          </a:lstStyle>
          <a:p>
            <a:r>
              <a:rPr lang="bg-BG" smtClean="0"/>
              <a:t>Редакт. стил загл. образец</a:t>
            </a:r>
            <a:endParaRPr lang="en-US"/>
          </a:p>
        </p:txBody>
      </p:sp>
      <p:sp>
        <p:nvSpPr>
          <p:cNvPr id="3" name="Vertical Text Placeholder 2"/>
          <p:cNvSpPr>
            <a:spLocks noGrp="1"/>
          </p:cNvSpPr>
          <p:nvPr>
            <p:ph type="body" orient="vert" idx="1"/>
          </p:nvPr>
        </p:nvSpPr>
        <p:spPr>
          <a:xfrm>
            <a:off x="3979702" y="833797"/>
            <a:ext cx="5781730" cy="5579085"/>
          </a:xfrm>
        </p:spPr>
        <p:txBody>
          <a:bodyPr vert="eaVert"/>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4" name="Date Placeholder 3"/>
          <p:cNvSpPr>
            <a:spLocks noGrp="1"/>
          </p:cNvSpPr>
          <p:nvPr>
            <p:ph type="dt" sz="half" idx="10"/>
          </p:nvPr>
        </p:nvSpPr>
        <p:spPr/>
        <p:txBody>
          <a:bodyPr/>
          <a:lstStyle>
            <a:lvl1pPr>
              <a:defRPr/>
            </a:lvl1pPr>
          </a:lstStyle>
          <a:p>
            <a:pPr>
              <a:defRPr/>
            </a:pPr>
            <a:fld id="{E272DAAB-1D9C-40C0-9951-979D8AF6D8A5}" type="datetime1">
              <a:rPr lang="bg-BG" smtClean="0">
                <a:solidFill>
                  <a:prstClr val="black">
                    <a:lumMod val="50000"/>
                    <a:lumOff val="50000"/>
                  </a:prstClr>
                </a:solidFill>
              </a:rPr>
              <a:t>14.5.2015 г.</a:t>
            </a:fld>
            <a:endParaRPr lang="bg-BG">
              <a:solidFill>
                <a:prstClr val="black">
                  <a:lumMod val="50000"/>
                  <a:lumOff val="5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bg-BG">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E6FE813-F679-4572-B7C8-39E6FFF61788}" type="slidenum">
              <a:rPr lang="bg-BG">
                <a:solidFill>
                  <a:prstClr val="black">
                    <a:lumMod val="50000"/>
                    <a:lumOff val="50000"/>
                  </a:prstClr>
                </a:solidFill>
              </a:rPr>
              <a:pPr>
                <a:defRPr/>
              </a:pPr>
              <a:t>‹#›</a:t>
            </a:fld>
            <a:endParaRPr lang="bg-BG">
              <a:solidFill>
                <a:prstClr val="black">
                  <a:lumMod val="50000"/>
                  <a:lumOff val="50000"/>
                </a:prstClr>
              </a:solidFill>
            </a:endParaRPr>
          </a:p>
        </p:txBody>
      </p:sp>
    </p:spTree>
    <p:extLst>
      <p:ext uri="{BB962C8B-B14F-4D97-AF65-F5344CB8AC3E}">
        <p14:creationId xmlns:p14="http://schemas.microsoft.com/office/powerpoint/2010/main" val="4289747244"/>
      </p:ext>
    </p:extLst>
  </p:cSld>
  <p:clrMapOvr>
    <a:masterClrMapping/>
  </p:clrMapOvr>
  <mc:AlternateContent xmlns:mc="http://schemas.openxmlformats.org/markup-compatibility/2006" xmlns:p14="http://schemas.microsoft.com/office/powerpoint/2010/main">
    <mc:Choice Requires="p14">
      <p:transition spd="slow" p14:dur="1400" advClick="0" advTm="16000">
        <p14:ripple/>
      </p:transition>
    </mc:Choice>
    <mc:Fallback xmlns="">
      <p:transition spd="slow" advClick="0" advTm="16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7D00F29E-5627-4BD8-96AF-2214C5F82A04}" type="datetime1">
              <a:rPr lang="bg-BG" smtClean="0">
                <a:solidFill>
                  <a:prstClr val="black">
                    <a:tint val="75000"/>
                  </a:prstClr>
                </a:solidFill>
              </a:rPr>
              <a:t>14.5.2015 г.</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defRPr sz="1000" b="0" i="0">
                <a:solidFill>
                  <a:srgbClr val="231F20"/>
                </a:solidFill>
                <a:latin typeface="Arial"/>
                <a:cs typeface="Arial"/>
              </a:defRPr>
            </a:lvl1pPr>
          </a:lstStyle>
          <a:p>
            <a:pPr marL="120650"/>
            <a:fld id="{81D60167-4931-47E6-BA6A-407CBD079E47}" type="slidenum">
              <a:rPr dirty="0">
                <a:latin typeface="Arial Narrow"/>
                <a:cs typeface="Arial Narrow"/>
              </a:rPr>
              <a:pPr marL="120650"/>
              <a:t>‹#›</a:t>
            </a:fld>
            <a:endParaRPr dirty="0">
              <a:latin typeface="Arial Narrow"/>
              <a:cs typeface="Arial Narrow"/>
            </a:endParaRPr>
          </a:p>
        </p:txBody>
      </p:sp>
    </p:spTree>
    <p:extLst>
      <p:ext uri="{BB962C8B-B14F-4D97-AF65-F5344CB8AC3E}">
        <p14:creationId xmlns:p14="http://schemas.microsoft.com/office/powerpoint/2010/main" val="26104493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50" b="0" i="0">
                <a:solidFill>
                  <a:srgbClr val="231F20"/>
                </a:solidFill>
                <a:latin typeface="Century"/>
                <a:cs typeface="Century"/>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FF36FDAF-8102-45B1-88CA-640E446F6398}" type="datetime1">
              <a:rPr lang="bg-BG" smtClean="0">
                <a:solidFill>
                  <a:prstClr val="black">
                    <a:tint val="75000"/>
                  </a:prstClr>
                </a:solidFill>
              </a:rPr>
              <a:t>14.5.2015 г.</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defRPr sz="1000" b="0" i="0">
                <a:solidFill>
                  <a:srgbClr val="231F20"/>
                </a:solidFill>
                <a:latin typeface="Arial"/>
                <a:cs typeface="Arial"/>
              </a:defRPr>
            </a:lvl1pPr>
          </a:lstStyle>
          <a:p>
            <a:pPr marL="120650"/>
            <a:fld id="{81D60167-4931-47E6-BA6A-407CBD079E47}" type="slidenum">
              <a:rPr dirty="0">
                <a:latin typeface="Arial Narrow"/>
                <a:cs typeface="Arial Narrow"/>
              </a:rPr>
              <a:pPr marL="120650"/>
              <a:t>‹#›</a:t>
            </a:fld>
            <a:endParaRPr dirty="0">
              <a:latin typeface="Arial Narrow"/>
              <a:cs typeface="Arial Narrow"/>
            </a:endParaRPr>
          </a:p>
        </p:txBody>
      </p:sp>
    </p:spTree>
    <p:extLst>
      <p:ext uri="{BB962C8B-B14F-4D97-AF65-F5344CB8AC3E}">
        <p14:creationId xmlns:p14="http://schemas.microsoft.com/office/powerpoint/2010/main" val="27923923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cSld name="Two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50" b="0" i="0">
                <a:solidFill>
                  <a:srgbClr val="231F20"/>
                </a:solidFill>
                <a:latin typeface="Century"/>
                <a:cs typeface="Century"/>
              </a:defRPr>
            </a:lvl1pPr>
          </a:lstStyle>
          <a:p>
            <a:endParaRPr/>
          </a:p>
        </p:txBody>
      </p:sp>
      <p:sp>
        <p:nvSpPr>
          <p:cNvPr id="3" name="Holder 3"/>
          <p:cNvSpPr>
            <a:spLocks noGrp="1"/>
          </p:cNvSpPr>
          <p:nvPr>
            <p:ph sz="half" idx="2"/>
          </p:nvPr>
        </p:nvSpPr>
        <p:spPr>
          <a:xfrm>
            <a:off x="534670" y="1739455"/>
            <a:ext cx="4651629"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0" y="1739455"/>
            <a:ext cx="4651629"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0B084509-2A83-44F2-A1DC-D47EE1C18EC9}" type="datetime1">
              <a:rPr lang="bg-BG" smtClean="0">
                <a:solidFill>
                  <a:prstClr val="black">
                    <a:tint val="75000"/>
                  </a:prstClr>
                </a:solidFill>
              </a:rPr>
              <a:t>14.5.2015 г.</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defRPr sz="1000" b="0" i="0">
                <a:solidFill>
                  <a:srgbClr val="231F20"/>
                </a:solidFill>
                <a:latin typeface="Arial"/>
                <a:cs typeface="Arial"/>
              </a:defRPr>
            </a:lvl1pPr>
          </a:lstStyle>
          <a:p>
            <a:pPr marL="120650"/>
            <a:fld id="{81D60167-4931-47E6-BA6A-407CBD079E47}" type="slidenum">
              <a:rPr dirty="0">
                <a:latin typeface="Arial Narrow"/>
                <a:cs typeface="Arial Narrow"/>
              </a:rPr>
              <a:pPr marL="120650"/>
              <a:t>‹#›</a:t>
            </a:fld>
            <a:endParaRPr dirty="0">
              <a:latin typeface="Arial Narrow"/>
              <a:cs typeface="Arial Narrow"/>
            </a:endParaRPr>
          </a:p>
        </p:txBody>
      </p:sp>
    </p:spTree>
    <p:extLst>
      <p:ext uri="{BB962C8B-B14F-4D97-AF65-F5344CB8AC3E}">
        <p14:creationId xmlns:p14="http://schemas.microsoft.com/office/powerpoint/2010/main" val="2931683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лавие и съдържание">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bg-BG" smtClean="0"/>
              <a:t>Редакт. стил загл. образец</a:t>
            </a:r>
            <a:endParaRPr lang="en-US"/>
          </a:p>
        </p:txBody>
      </p:sp>
      <p:sp>
        <p:nvSpPr>
          <p:cNvPr id="10" name="Content Placeholder 9"/>
          <p:cNvSpPr>
            <a:spLocks noGrp="1"/>
          </p:cNvSpPr>
          <p:nvPr>
            <p:ph sz="quarter" idx="13"/>
          </p:nvPr>
        </p:nvSpPr>
        <p:spPr>
          <a:xfrm>
            <a:off x="1368425" y="833798"/>
            <a:ext cx="7663180" cy="3960537"/>
          </a:xfrm>
        </p:spPr>
        <p:txBody>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4" name="Date Placeholder 3"/>
          <p:cNvSpPr>
            <a:spLocks noGrp="1"/>
          </p:cNvSpPr>
          <p:nvPr>
            <p:ph type="dt" sz="half" idx="14"/>
          </p:nvPr>
        </p:nvSpPr>
        <p:spPr/>
        <p:txBody>
          <a:bodyPr/>
          <a:lstStyle>
            <a:lvl1pPr>
              <a:defRPr/>
            </a:lvl1pPr>
          </a:lstStyle>
          <a:p>
            <a:pPr>
              <a:defRPr/>
            </a:pPr>
            <a:fld id="{C64468D3-926B-43D3-B6C5-ECFF4193BDD9}" type="datetime1">
              <a:rPr lang="bg-BG" smtClean="0">
                <a:solidFill>
                  <a:prstClr val="black">
                    <a:lumMod val="50000"/>
                    <a:lumOff val="50000"/>
                  </a:prstClr>
                </a:solidFill>
              </a:rPr>
              <a:t>14.5.2015 г.</a:t>
            </a:fld>
            <a:endParaRPr lang="bg-BG">
              <a:solidFill>
                <a:prstClr val="black">
                  <a:lumMod val="50000"/>
                  <a:lumOff val="50000"/>
                </a:prstClr>
              </a:solidFill>
            </a:endParaRPr>
          </a:p>
        </p:txBody>
      </p:sp>
      <p:sp>
        <p:nvSpPr>
          <p:cNvPr id="5" name="Footer Placeholder 4"/>
          <p:cNvSpPr>
            <a:spLocks noGrp="1"/>
          </p:cNvSpPr>
          <p:nvPr>
            <p:ph type="ftr" sz="quarter" idx="15"/>
          </p:nvPr>
        </p:nvSpPr>
        <p:spPr/>
        <p:txBody>
          <a:bodyPr/>
          <a:lstStyle>
            <a:lvl1pPr>
              <a:defRPr/>
            </a:lvl1pPr>
          </a:lstStyle>
          <a:p>
            <a:pPr>
              <a:defRPr/>
            </a:pPr>
            <a:endParaRPr lang="bg-BG">
              <a:solidFill>
                <a:prstClr val="black">
                  <a:lumMod val="50000"/>
                  <a:lumOff val="50000"/>
                </a:prstClr>
              </a:solidFill>
            </a:endParaRPr>
          </a:p>
        </p:txBody>
      </p:sp>
      <p:sp>
        <p:nvSpPr>
          <p:cNvPr id="6" name="Slide Number Placeholder 5"/>
          <p:cNvSpPr>
            <a:spLocks noGrp="1"/>
          </p:cNvSpPr>
          <p:nvPr>
            <p:ph type="sldNum" sz="quarter" idx="16"/>
          </p:nvPr>
        </p:nvSpPr>
        <p:spPr/>
        <p:txBody>
          <a:bodyPr/>
          <a:lstStyle>
            <a:lvl1pPr>
              <a:defRPr/>
            </a:lvl1pPr>
          </a:lstStyle>
          <a:p>
            <a:pPr>
              <a:defRPr/>
            </a:pPr>
            <a:fld id="{EDE25DBE-D529-4C71-B2B1-29A5006153FC}" type="slidenum">
              <a:rPr lang="bg-BG">
                <a:solidFill>
                  <a:prstClr val="black">
                    <a:lumMod val="50000"/>
                    <a:lumOff val="50000"/>
                  </a:prstClr>
                </a:solidFill>
              </a:rPr>
              <a:pPr>
                <a:defRPr/>
              </a:pPr>
              <a:t>‹#›</a:t>
            </a:fld>
            <a:endParaRPr lang="bg-BG">
              <a:solidFill>
                <a:prstClr val="black">
                  <a:lumMod val="50000"/>
                  <a:lumOff val="50000"/>
                </a:prstClr>
              </a:solidFill>
            </a:endParaRPr>
          </a:p>
        </p:txBody>
      </p:sp>
    </p:spTree>
    <p:extLst>
      <p:ext uri="{BB962C8B-B14F-4D97-AF65-F5344CB8AC3E}">
        <p14:creationId xmlns:p14="http://schemas.microsoft.com/office/powerpoint/2010/main" val="3915478208"/>
      </p:ext>
    </p:extLst>
  </p:cSld>
  <p:clrMapOvr>
    <a:masterClrMapping/>
  </p:clrMapOvr>
  <mc:AlternateContent xmlns:mc="http://schemas.openxmlformats.org/markup-compatibility/2006" xmlns:p14="http://schemas.microsoft.com/office/powerpoint/2010/main">
    <mc:Choice Requires="p14">
      <p:transition spd="slow" p14:dur="1400" advClick="0" advTm="16000">
        <p14:ripple/>
      </p:transition>
    </mc:Choice>
    <mc:Fallback xmlns="">
      <p:transition spd="slow" advClick="0" advTm="16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лавка на секция">
    <p:spTree>
      <p:nvGrpSpPr>
        <p:cNvPr id="1" name=""/>
        <p:cNvGrpSpPr/>
        <p:nvPr/>
      </p:nvGrpSpPr>
      <p:grpSpPr>
        <a:xfrm>
          <a:off x="0" y="0"/>
          <a:ext cx="0" cy="0"/>
          <a:chOff x="0" y="0"/>
          <a:chExt cx="0" cy="0"/>
        </a:xfrm>
      </p:grpSpPr>
      <p:sp>
        <p:nvSpPr>
          <p:cNvPr id="4" name="Rectangle 6"/>
          <p:cNvSpPr/>
          <p:nvPr/>
        </p:nvSpPr>
        <p:spPr>
          <a:xfrm>
            <a:off x="0" y="4407573"/>
            <a:ext cx="10947400" cy="3409277"/>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52">
              <a:solidFill>
                <a:prstClr val="white"/>
              </a:solidFill>
            </a:endParaRPr>
          </a:p>
        </p:txBody>
      </p:sp>
      <p:sp>
        <p:nvSpPr>
          <p:cNvPr id="5" name="Rectangle 7"/>
          <p:cNvSpPr/>
          <p:nvPr/>
        </p:nvSpPr>
        <p:spPr>
          <a:xfrm>
            <a:off x="0" y="0"/>
            <a:ext cx="10947400" cy="4407573"/>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52" dirty="0">
              <a:solidFill>
                <a:prstClr val="white"/>
              </a:solidFill>
            </a:endParaRPr>
          </a:p>
        </p:txBody>
      </p:sp>
      <p:sp>
        <p:nvSpPr>
          <p:cNvPr id="6" name="Rectangle 8"/>
          <p:cNvSpPr/>
          <p:nvPr/>
        </p:nvSpPr>
        <p:spPr>
          <a:xfrm>
            <a:off x="0" y="3023601"/>
            <a:ext cx="10947400" cy="2605617"/>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52">
              <a:solidFill>
                <a:prstClr val="white"/>
              </a:solidFill>
            </a:endParaRPr>
          </a:p>
        </p:txBody>
      </p:sp>
      <p:sp>
        <p:nvSpPr>
          <p:cNvPr id="7" name="Oval 9"/>
          <p:cNvSpPr/>
          <p:nvPr/>
        </p:nvSpPr>
        <p:spPr>
          <a:xfrm>
            <a:off x="0" y="1823931"/>
            <a:ext cx="10947400" cy="5819211"/>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52">
              <a:solidFill>
                <a:prstClr val="white"/>
              </a:solidFill>
            </a:endParaRPr>
          </a:p>
        </p:txBody>
      </p:sp>
      <p:sp>
        <p:nvSpPr>
          <p:cNvPr id="2" name="Title 1"/>
          <p:cNvSpPr>
            <a:spLocks noGrp="1"/>
          </p:cNvSpPr>
          <p:nvPr>
            <p:ph type="title"/>
          </p:nvPr>
        </p:nvSpPr>
        <p:spPr>
          <a:xfrm>
            <a:off x="2434186" y="2476416"/>
            <a:ext cx="7143425" cy="2762166"/>
          </a:xfrm>
          <a:effectLst/>
        </p:spPr>
        <p:txBody>
          <a:bodyPr anchor="b"/>
          <a:lstStyle>
            <a:lvl1pPr algn="r">
              <a:defRPr sz="5243" b="1" cap="none" baseline="0"/>
            </a:lvl1pPr>
          </a:lstStyle>
          <a:p>
            <a:r>
              <a:rPr lang="bg-BG" smtClean="0"/>
              <a:t>Редакт. стил загл. образец</a:t>
            </a:r>
            <a:endParaRPr lang="en-US" dirty="0"/>
          </a:p>
        </p:txBody>
      </p:sp>
      <p:sp>
        <p:nvSpPr>
          <p:cNvPr id="3" name="Text Placeholder 2"/>
          <p:cNvSpPr>
            <a:spLocks noGrp="1"/>
          </p:cNvSpPr>
          <p:nvPr>
            <p:ph type="body" idx="1"/>
          </p:nvPr>
        </p:nvSpPr>
        <p:spPr>
          <a:xfrm>
            <a:off x="2421308" y="5251709"/>
            <a:ext cx="7148008" cy="952270"/>
          </a:xfrm>
        </p:spPr>
        <p:txBody>
          <a:bodyPr/>
          <a:lstStyle>
            <a:lvl1pPr marL="0" indent="0" algn="r">
              <a:buNone/>
              <a:defRPr sz="2280">
                <a:solidFill>
                  <a:schemeClr val="tx2"/>
                </a:solidFill>
              </a:defRPr>
            </a:lvl1pPr>
            <a:lvl2pPr marL="521117" indent="0">
              <a:buNone/>
              <a:defRPr sz="2052">
                <a:solidFill>
                  <a:schemeClr val="tx1">
                    <a:tint val="75000"/>
                  </a:schemeClr>
                </a:solidFill>
              </a:defRPr>
            </a:lvl2pPr>
            <a:lvl3pPr marL="1042233" indent="0">
              <a:buNone/>
              <a:defRPr sz="1824">
                <a:solidFill>
                  <a:schemeClr val="tx1">
                    <a:tint val="75000"/>
                  </a:schemeClr>
                </a:solidFill>
              </a:defRPr>
            </a:lvl3pPr>
            <a:lvl4pPr marL="1563350" indent="0">
              <a:buNone/>
              <a:defRPr sz="1596">
                <a:solidFill>
                  <a:schemeClr val="tx1">
                    <a:tint val="75000"/>
                  </a:schemeClr>
                </a:solidFill>
              </a:defRPr>
            </a:lvl4pPr>
            <a:lvl5pPr marL="2084466" indent="0">
              <a:buNone/>
              <a:defRPr sz="1596">
                <a:solidFill>
                  <a:schemeClr val="tx1">
                    <a:tint val="75000"/>
                  </a:schemeClr>
                </a:solidFill>
              </a:defRPr>
            </a:lvl5pPr>
            <a:lvl6pPr marL="2605583" indent="0">
              <a:buNone/>
              <a:defRPr sz="1596">
                <a:solidFill>
                  <a:schemeClr val="tx1">
                    <a:tint val="75000"/>
                  </a:schemeClr>
                </a:solidFill>
              </a:defRPr>
            </a:lvl6pPr>
            <a:lvl7pPr marL="3126699" indent="0">
              <a:buNone/>
              <a:defRPr sz="1596">
                <a:solidFill>
                  <a:schemeClr val="tx1">
                    <a:tint val="75000"/>
                  </a:schemeClr>
                </a:solidFill>
              </a:defRPr>
            </a:lvl7pPr>
            <a:lvl8pPr marL="3647816" indent="0">
              <a:buNone/>
              <a:defRPr sz="1596">
                <a:solidFill>
                  <a:schemeClr val="tx1">
                    <a:tint val="75000"/>
                  </a:schemeClr>
                </a:solidFill>
              </a:defRPr>
            </a:lvl8pPr>
            <a:lvl9pPr marL="4168932" indent="0">
              <a:buNone/>
              <a:defRPr sz="1596">
                <a:solidFill>
                  <a:schemeClr val="tx1">
                    <a:tint val="75000"/>
                  </a:schemeClr>
                </a:solidFill>
              </a:defRPr>
            </a:lvl9pPr>
          </a:lstStyle>
          <a:p>
            <a:pPr lvl="0"/>
            <a:r>
              <a:rPr lang="bg-BG" smtClean="0"/>
              <a:t>Щракнете, за да редактирате стиловете на текста в образеца</a:t>
            </a:r>
          </a:p>
        </p:txBody>
      </p:sp>
      <p:sp>
        <p:nvSpPr>
          <p:cNvPr id="8" name="Date Placeholder 3"/>
          <p:cNvSpPr>
            <a:spLocks noGrp="1"/>
          </p:cNvSpPr>
          <p:nvPr>
            <p:ph type="dt" sz="half" idx="10"/>
          </p:nvPr>
        </p:nvSpPr>
        <p:spPr/>
        <p:txBody>
          <a:bodyPr/>
          <a:lstStyle>
            <a:lvl1pPr>
              <a:defRPr/>
            </a:lvl1pPr>
          </a:lstStyle>
          <a:p>
            <a:pPr>
              <a:defRPr/>
            </a:pPr>
            <a:fld id="{54B687A8-5AFB-46D8-ABA0-F4068B49F13E}" type="datetime1">
              <a:rPr lang="bg-BG" smtClean="0">
                <a:solidFill>
                  <a:prstClr val="black">
                    <a:lumMod val="50000"/>
                    <a:lumOff val="50000"/>
                  </a:prstClr>
                </a:solidFill>
              </a:rPr>
              <a:t>14.5.2015 г.</a:t>
            </a:fld>
            <a:endParaRPr lang="bg-BG">
              <a:solidFill>
                <a:prstClr val="black">
                  <a:lumMod val="50000"/>
                  <a:lumOff val="50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bg-BG">
              <a:solidFill>
                <a:prstClr val="black">
                  <a:lumMod val="50000"/>
                  <a:lumOff val="50000"/>
                </a:prstClr>
              </a:solidFill>
            </a:endParaRPr>
          </a:p>
        </p:txBody>
      </p:sp>
      <p:sp>
        <p:nvSpPr>
          <p:cNvPr id="10" name="Slide Number Placeholder 5"/>
          <p:cNvSpPr>
            <a:spLocks noGrp="1"/>
          </p:cNvSpPr>
          <p:nvPr>
            <p:ph type="sldNum" sz="quarter" idx="12"/>
          </p:nvPr>
        </p:nvSpPr>
        <p:spPr/>
        <p:txBody>
          <a:bodyPr/>
          <a:lstStyle>
            <a:lvl1pPr>
              <a:defRPr/>
            </a:lvl1pPr>
          </a:lstStyle>
          <a:p>
            <a:pPr>
              <a:defRPr/>
            </a:pPr>
            <a:fld id="{8A29921C-6E1B-4D8E-B256-A5CB5DE7C838}" type="slidenum">
              <a:rPr lang="bg-BG">
                <a:solidFill>
                  <a:prstClr val="black">
                    <a:lumMod val="50000"/>
                    <a:lumOff val="50000"/>
                  </a:prstClr>
                </a:solidFill>
              </a:rPr>
              <a:pPr>
                <a:defRPr/>
              </a:pPr>
              <a:t>‹#›</a:t>
            </a:fld>
            <a:endParaRPr lang="bg-BG">
              <a:solidFill>
                <a:prstClr val="black">
                  <a:lumMod val="50000"/>
                  <a:lumOff val="50000"/>
                </a:prstClr>
              </a:solidFill>
            </a:endParaRPr>
          </a:p>
        </p:txBody>
      </p:sp>
    </p:spTree>
    <p:extLst>
      <p:ext uri="{BB962C8B-B14F-4D97-AF65-F5344CB8AC3E}">
        <p14:creationId xmlns:p14="http://schemas.microsoft.com/office/powerpoint/2010/main" val="2993297526"/>
      </p:ext>
    </p:extLst>
  </p:cSld>
  <p:clrMapOvr>
    <a:masterClrMapping/>
  </p:clrMapOvr>
  <mc:AlternateContent xmlns:mc="http://schemas.openxmlformats.org/markup-compatibility/2006" xmlns:p14="http://schemas.microsoft.com/office/powerpoint/2010/main">
    <mc:Choice Requires="p14">
      <p:transition spd="slow" p14:dur="1400" advClick="0" advTm="16000">
        <p14:ripple/>
      </p:transition>
    </mc:Choice>
    <mc:Fallback xmlns="">
      <p:transition spd="slow" advClick="0" advTm="16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е съдържания">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bg-BG" smtClean="0"/>
              <a:t>Редакт. стил загл. образец</a:t>
            </a:r>
            <a:endParaRPr lang="en-US"/>
          </a:p>
        </p:txBody>
      </p:sp>
      <p:sp>
        <p:nvSpPr>
          <p:cNvPr id="9" name="Content Placeholder 8"/>
          <p:cNvSpPr>
            <a:spLocks noGrp="1"/>
          </p:cNvSpPr>
          <p:nvPr>
            <p:ph sz="quarter" idx="13"/>
          </p:nvPr>
        </p:nvSpPr>
        <p:spPr>
          <a:xfrm>
            <a:off x="1368424" y="833796"/>
            <a:ext cx="4006748" cy="3960537"/>
          </a:xfrm>
        </p:spPr>
        <p:txBody>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a:p>
        </p:txBody>
      </p:sp>
      <p:sp>
        <p:nvSpPr>
          <p:cNvPr id="11" name="Content Placeholder 10"/>
          <p:cNvSpPr>
            <a:spLocks noGrp="1"/>
          </p:cNvSpPr>
          <p:nvPr>
            <p:ph sz="quarter" idx="14"/>
          </p:nvPr>
        </p:nvSpPr>
        <p:spPr>
          <a:xfrm>
            <a:off x="5561279" y="833798"/>
            <a:ext cx="4006748" cy="3960537"/>
          </a:xfrm>
        </p:spPr>
        <p:txBody>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a:p>
        </p:txBody>
      </p:sp>
      <p:sp>
        <p:nvSpPr>
          <p:cNvPr id="5" name="Date Placeholder 3"/>
          <p:cNvSpPr>
            <a:spLocks noGrp="1"/>
          </p:cNvSpPr>
          <p:nvPr>
            <p:ph type="dt" sz="half" idx="15"/>
          </p:nvPr>
        </p:nvSpPr>
        <p:spPr/>
        <p:txBody>
          <a:bodyPr/>
          <a:lstStyle>
            <a:lvl1pPr>
              <a:defRPr/>
            </a:lvl1pPr>
          </a:lstStyle>
          <a:p>
            <a:pPr>
              <a:defRPr/>
            </a:pPr>
            <a:fld id="{B60FB1F6-D4B8-41FF-A424-7EA593541712}" type="datetime1">
              <a:rPr lang="bg-BG" smtClean="0">
                <a:solidFill>
                  <a:prstClr val="black">
                    <a:lumMod val="50000"/>
                    <a:lumOff val="50000"/>
                  </a:prstClr>
                </a:solidFill>
              </a:rPr>
              <a:t>14.5.2015 г.</a:t>
            </a:fld>
            <a:endParaRPr lang="bg-BG">
              <a:solidFill>
                <a:prstClr val="black">
                  <a:lumMod val="50000"/>
                  <a:lumOff val="50000"/>
                </a:prstClr>
              </a:solidFill>
            </a:endParaRPr>
          </a:p>
        </p:txBody>
      </p:sp>
      <p:sp>
        <p:nvSpPr>
          <p:cNvPr id="6" name="Footer Placeholder 4"/>
          <p:cNvSpPr>
            <a:spLocks noGrp="1"/>
          </p:cNvSpPr>
          <p:nvPr>
            <p:ph type="ftr" sz="quarter" idx="16"/>
          </p:nvPr>
        </p:nvSpPr>
        <p:spPr/>
        <p:txBody>
          <a:bodyPr/>
          <a:lstStyle>
            <a:lvl1pPr>
              <a:defRPr/>
            </a:lvl1pPr>
          </a:lstStyle>
          <a:p>
            <a:pPr>
              <a:defRPr/>
            </a:pPr>
            <a:endParaRPr lang="bg-BG">
              <a:solidFill>
                <a:prstClr val="black">
                  <a:lumMod val="50000"/>
                  <a:lumOff val="50000"/>
                </a:prstClr>
              </a:solidFill>
            </a:endParaRPr>
          </a:p>
        </p:txBody>
      </p:sp>
      <p:sp>
        <p:nvSpPr>
          <p:cNvPr id="7" name="Slide Number Placeholder 5"/>
          <p:cNvSpPr>
            <a:spLocks noGrp="1"/>
          </p:cNvSpPr>
          <p:nvPr>
            <p:ph type="sldNum" sz="quarter" idx="17"/>
          </p:nvPr>
        </p:nvSpPr>
        <p:spPr/>
        <p:txBody>
          <a:bodyPr/>
          <a:lstStyle>
            <a:lvl1pPr>
              <a:defRPr/>
            </a:lvl1pPr>
          </a:lstStyle>
          <a:p>
            <a:pPr>
              <a:defRPr/>
            </a:pPr>
            <a:fld id="{ABDC6BF1-2BFA-464C-B608-9FF639F48969}" type="slidenum">
              <a:rPr lang="bg-BG">
                <a:solidFill>
                  <a:prstClr val="black">
                    <a:lumMod val="50000"/>
                    <a:lumOff val="50000"/>
                  </a:prstClr>
                </a:solidFill>
              </a:rPr>
              <a:pPr>
                <a:defRPr/>
              </a:pPr>
              <a:t>‹#›</a:t>
            </a:fld>
            <a:endParaRPr lang="bg-BG">
              <a:solidFill>
                <a:prstClr val="black">
                  <a:lumMod val="50000"/>
                  <a:lumOff val="50000"/>
                </a:prstClr>
              </a:solidFill>
            </a:endParaRPr>
          </a:p>
        </p:txBody>
      </p:sp>
    </p:spTree>
    <p:extLst>
      <p:ext uri="{BB962C8B-B14F-4D97-AF65-F5344CB8AC3E}">
        <p14:creationId xmlns:p14="http://schemas.microsoft.com/office/powerpoint/2010/main" val="1088971440"/>
      </p:ext>
    </p:extLst>
  </p:cSld>
  <p:clrMapOvr>
    <a:masterClrMapping/>
  </p:clrMapOvr>
  <mc:AlternateContent xmlns:mc="http://schemas.openxmlformats.org/markup-compatibility/2006" xmlns:p14="http://schemas.microsoft.com/office/powerpoint/2010/main">
    <mc:Choice Requires="p14">
      <p:transition spd="slow" p14:dur="1400" advClick="0" advTm="16000">
        <p14:ripple/>
      </p:transition>
    </mc:Choice>
    <mc:Fallback xmlns="">
      <p:transition spd="slow" advClick="0" advTm="16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68425" y="833797"/>
            <a:ext cx="4006748" cy="729210"/>
          </a:xfrm>
        </p:spPr>
        <p:txBody>
          <a:bodyPr anchor="b">
            <a:noAutofit/>
          </a:bodyPr>
          <a:lstStyle>
            <a:lvl1pPr marL="0" indent="0" algn="ctr">
              <a:buNone/>
              <a:defRPr lang="en-US" sz="2736"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521117" indent="0">
              <a:buNone/>
              <a:defRPr sz="2280" b="1"/>
            </a:lvl2pPr>
            <a:lvl3pPr marL="1042233" indent="0">
              <a:buNone/>
              <a:defRPr sz="2052" b="1"/>
            </a:lvl3pPr>
            <a:lvl4pPr marL="1563350" indent="0">
              <a:buNone/>
              <a:defRPr sz="1824" b="1"/>
            </a:lvl4pPr>
            <a:lvl5pPr marL="2084466" indent="0">
              <a:buNone/>
              <a:defRPr sz="1824" b="1"/>
            </a:lvl5pPr>
            <a:lvl6pPr marL="2605583" indent="0">
              <a:buNone/>
              <a:defRPr sz="1824" b="1"/>
            </a:lvl6pPr>
            <a:lvl7pPr marL="3126699" indent="0">
              <a:buNone/>
              <a:defRPr sz="1824" b="1"/>
            </a:lvl7pPr>
            <a:lvl8pPr marL="3647816" indent="0">
              <a:buNone/>
              <a:defRPr sz="1824" b="1"/>
            </a:lvl8pPr>
            <a:lvl9pPr marL="4168932" indent="0">
              <a:buNone/>
              <a:defRPr sz="1824" b="1"/>
            </a:lvl9pPr>
          </a:lstStyle>
          <a:p>
            <a:pPr lvl="0"/>
            <a:r>
              <a:rPr lang="bg-BG" smtClean="0"/>
              <a:t>Щракнете, за да редактирате стиловете на текста в образеца</a:t>
            </a:r>
          </a:p>
        </p:txBody>
      </p:sp>
      <p:sp>
        <p:nvSpPr>
          <p:cNvPr id="4" name="Content Placeholder 3"/>
          <p:cNvSpPr>
            <a:spLocks noGrp="1"/>
          </p:cNvSpPr>
          <p:nvPr>
            <p:ph sz="half" idx="2"/>
          </p:nvPr>
        </p:nvSpPr>
        <p:spPr>
          <a:xfrm>
            <a:off x="1384524" y="1596113"/>
            <a:ext cx="4006748" cy="3126740"/>
          </a:xfrm>
        </p:spPr>
        <p:txBody>
          <a:bodyPr>
            <a:normAutofit/>
          </a:bodyPr>
          <a:lstStyle>
            <a:lvl1pPr>
              <a:defRPr sz="2052"/>
            </a:lvl1pPr>
            <a:lvl2pPr>
              <a:defRPr sz="2052"/>
            </a:lvl2pPr>
            <a:lvl3pPr>
              <a:defRPr sz="1824"/>
            </a:lvl3pPr>
            <a:lvl4pPr>
              <a:defRPr sz="1824"/>
            </a:lvl4pPr>
            <a:lvl5pPr>
              <a:defRPr sz="1824"/>
            </a:lvl5pPr>
            <a:lvl6pPr>
              <a:defRPr sz="1824"/>
            </a:lvl6pPr>
            <a:lvl7pPr>
              <a:defRPr sz="1824"/>
            </a:lvl7pPr>
            <a:lvl8pPr>
              <a:defRPr sz="1824"/>
            </a:lvl8pPr>
            <a:lvl9pPr>
              <a:defRPr sz="1824"/>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5" name="Text Placeholder 4"/>
          <p:cNvSpPr>
            <a:spLocks noGrp="1"/>
          </p:cNvSpPr>
          <p:nvPr>
            <p:ph type="body" sz="quarter" idx="3"/>
          </p:nvPr>
        </p:nvSpPr>
        <p:spPr>
          <a:xfrm>
            <a:off x="5563853" y="833797"/>
            <a:ext cx="4006748" cy="729210"/>
          </a:xfrm>
        </p:spPr>
        <p:txBody>
          <a:bodyPr anchor="b">
            <a:noAutofit/>
          </a:bodyPr>
          <a:lstStyle>
            <a:lvl1pPr marL="0" indent="0" algn="ctr">
              <a:buNone/>
              <a:defRPr lang="en-US" sz="2736"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521117" indent="0">
              <a:buNone/>
              <a:defRPr sz="2280" b="1"/>
            </a:lvl2pPr>
            <a:lvl3pPr marL="1042233" indent="0">
              <a:buNone/>
              <a:defRPr sz="2052" b="1"/>
            </a:lvl3pPr>
            <a:lvl4pPr marL="1563350" indent="0">
              <a:buNone/>
              <a:defRPr sz="1824" b="1"/>
            </a:lvl4pPr>
            <a:lvl5pPr marL="2084466" indent="0">
              <a:buNone/>
              <a:defRPr sz="1824" b="1"/>
            </a:lvl5pPr>
            <a:lvl6pPr marL="2605583" indent="0">
              <a:buNone/>
              <a:defRPr sz="1824" b="1"/>
            </a:lvl6pPr>
            <a:lvl7pPr marL="3126699" indent="0">
              <a:buNone/>
              <a:defRPr sz="1824" b="1"/>
            </a:lvl7pPr>
            <a:lvl8pPr marL="3647816" indent="0">
              <a:buNone/>
              <a:defRPr sz="1824" b="1"/>
            </a:lvl8pPr>
            <a:lvl9pPr marL="4168932" indent="0">
              <a:buNone/>
              <a:defRPr sz="1824" b="1"/>
            </a:lvl9pPr>
          </a:lstStyle>
          <a:p>
            <a:pPr lvl="0"/>
            <a:r>
              <a:rPr lang="bg-BG" smtClean="0"/>
              <a:t>Щракнете, за да редактирате стиловете на текста в образеца</a:t>
            </a:r>
          </a:p>
        </p:txBody>
      </p:sp>
      <p:sp>
        <p:nvSpPr>
          <p:cNvPr id="6" name="Content Placeholder 5"/>
          <p:cNvSpPr>
            <a:spLocks noGrp="1"/>
          </p:cNvSpPr>
          <p:nvPr>
            <p:ph sz="quarter" idx="4"/>
          </p:nvPr>
        </p:nvSpPr>
        <p:spPr>
          <a:xfrm>
            <a:off x="5561127" y="1594637"/>
            <a:ext cx="4006748" cy="3126740"/>
          </a:xfrm>
        </p:spPr>
        <p:txBody>
          <a:bodyPr>
            <a:normAutofit/>
          </a:bodyPr>
          <a:lstStyle>
            <a:lvl1pPr>
              <a:defRPr sz="2052"/>
            </a:lvl1pPr>
            <a:lvl2pPr>
              <a:defRPr sz="2052"/>
            </a:lvl2pPr>
            <a:lvl3pPr>
              <a:defRPr sz="1824"/>
            </a:lvl3pPr>
            <a:lvl4pPr>
              <a:defRPr sz="1824"/>
            </a:lvl4pPr>
            <a:lvl5pPr>
              <a:defRPr sz="1824"/>
            </a:lvl5pPr>
            <a:lvl6pPr>
              <a:defRPr sz="1824"/>
            </a:lvl6pPr>
            <a:lvl7pPr>
              <a:defRPr sz="1824"/>
            </a:lvl7pPr>
            <a:lvl8pPr>
              <a:defRPr sz="1824"/>
            </a:lvl8pPr>
            <a:lvl9pPr>
              <a:defRPr sz="1824"/>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10" name="Title 9"/>
          <p:cNvSpPr>
            <a:spLocks noGrp="1"/>
          </p:cNvSpPr>
          <p:nvPr>
            <p:ph type="title"/>
          </p:nvPr>
        </p:nvSpPr>
        <p:spPr/>
        <p:txBody>
          <a:bodyPr/>
          <a:lstStyle/>
          <a:p>
            <a:r>
              <a:rPr lang="bg-BG" smtClean="0"/>
              <a:t>Редакт. стил загл. образец</a:t>
            </a:r>
            <a:endParaRPr lang="en-US" dirty="0"/>
          </a:p>
        </p:txBody>
      </p:sp>
      <p:sp>
        <p:nvSpPr>
          <p:cNvPr id="7" name="Date Placeholder 3"/>
          <p:cNvSpPr>
            <a:spLocks noGrp="1"/>
          </p:cNvSpPr>
          <p:nvPr>
            <p:ph type="dt" sz="half" idx="10"/>
          </p:nvPr>
        </p:nvSpPr>
        <p:spPr/>
        <p:txBody>
          <a:bodyPr/>
          <a:lstStyle>
            <a:lvl1pPr>
              <a:defRPr/>
            </a:lvl1pPr>
          </a:lstStyle>
          <a:p>
            <a:pPr>
              <a:defRPr/>
            </a:pPr>
            <a:fld id="{38C622CC-3312-449D-A7C7-2FC6026537E7}" type="datetime1">
              <a:rPr lang="bg-BG" smtClean="0">
                <a:solidFill>
                  <a:prstClr val="black">
                    <a:lumMod val="50000"/>
                    <a:lumOff val="50000"/>
                  </a:prstClr>
                </a:solidFill>
              </a:rPr>
              <a:t>14.5.2015 г.</a:t>
            </a:fld>
            <a:endParaRPr lang="bg-BG">
              <a:solidFill>
                <a:prstClr val="black">
                  <a:lumMod val="50000"/>
                  <a:lumOff val="50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bg-BG">
              <a:solidFill>
                <a:prstClr val="black">
                  <a:lumMod val="50000"/>
                  <a:lumOff val="50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F229E784-E8D4-4B4A-BBAE-85EE6685ABF7}" type="slidenum">
              <a:rPr lang="bg-BG">
                <a:solidFill>
                  <a:prstClr val="black">
                    <a:lumMod val="50000"/>
                    <a:lumOff val="50000"/>
                  </a:prstClr>
                </a:solidFill>
              </a:rPr>
              <a:pPr>
                <a:defRPr/>
              </a:pPr>
              <a:t>‹#›</a:t>
            </a:fld>
            <a:endParaRPr lang="bg-BG">
              <a:solidFill>
                <a:prstClr val="black">
                  <a:lumMod val="50000"/>
                  <a:lumOff val="50000"/>
                </a:prstClr>
              </a:solidFill>
            </a:endParaRPr>
          </a:p>
        </p:txBody>
      </p:sp>
    </p:spTree>
    <p:extLst>
      <p:ext uri="{BB962C8B-B14F-4D97-AF65-F5344CB8AC3E}">
        <p14:creationId xmlns:p14="http://schemas.microsoft.com/office/powerpoint/2010/main" val="1541273220"/>
      </p:ext>
    </p:extLst>
  </p:cSld>
  <p:clrMapOvr>
    <a:masterClrMapping/>
  </p:clrMapOvr>
  <mc:AlternateContent xmlns:mc="http://schemas.openxmlformats.org/markup-compatibility/2006" xmlns:p14="http://schemas.microsoft.com/office/powerpoint/2010/main">
    <mc:Choice Requires="p14">
      <p:transition spd="slow" p14:dur="1400" advClick="0" advTm="16000">
        <p14:ripple/>
      </p:transition>
    </mc:Choice>
    <mc:Fallback xmlns="">
      <p:transition spd="slow" advClick="0" advTm="16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Само заглав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smtClean="0"/>
              <a:t>Редакт. стил загл. образец</a:t>
            </a:r>
            <a:endParaRPr lang="en-US" dirty="0"/>
          </a:p>
        </p:txBody>
      </p:sp>
      <p:sp>
        <p:nvSpPr>
          <p:cNvPr id="3" name="Date Placeholder 3"/>
          <p:cNvSpPr>
            <a:spLocks noGrp="1"/>
          </p:cNvSpPr>
          <p:nvPr>
            <p:ph type="dt" sz="half" idx="10"/>
          </p:nvPr>
        </p:nvSpPr>
        <p:spPr/>
        <p:txBody>
          <a:bodyPr/>
          <a:lstStyle>
            <a:lvl1pPr>
              <a:defRPr/>
            </a:lvl1pPr>
          </a:lstStyle>
          <a:p>
            <a:pPr>
              <a:defRPr/>
            </a:pPr>
            <a:fld id="{143EBC87-3D2A-43AD-9C71-B67A22FA8933}" type="datetime1">
              <a:rPr lang="bg-BG" smtClean="0">
                <a:solidFill>
                  <a:prstClr val="black">
                    <a:lumMod val="50000"/>
                    <a:lumOff val="50000"/>
                  </a:prstClr>
                </a:solidFill>
              </a:rPr>
              <a:t>14.5.2015 г.</a:t>
            </a:fld>
            <a:endParaRPr lang="bg-BG">
              <a:solidFill>
                <a:prstClr val="black">
                  <a:lumMod val="50000"/>
                  <a:lumOff val="50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bg-BG">
              <a:solidFill>
                <a:prstClr val="black">
                  <a:lumMod val="50000"/>
                  <a:lumOff val="50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B448864-3E90-4F7D-A66C-5CF110E36D74}" type="slidenum">
              <a:rPr lang="bg-BG">
                <a:solidFill>
                  <a:prstClr val="black">
                    <a:lumMod val="50000"/>
                    <a:lumOff val="50000"/>
                  </a:prstClr>
                </a:solidFill>
              </a:rPr>
              <a:pPr>
                <a:defRPr/>
              </a:pPr>
              <a:t>‹#›</a:t>
            </a:fld>
            <a:endParaRPr lang="bg-BG">
              <a:solidFill>
                <a:prstClr val="black">
                  <a:lumMod val="50000"/>
                  <a:lumOff val="50000"/>
                </a:prstClr>
              </a:solidFill>
            </a:endParaRPr>
          </a:p>
        </p:txBody>
      </p:sp>
    </p:spTree>
    <p:extLst>
      <p:ext uri="{BB962C8B-B14F-4D97-AF65-F5344CB8AC3E}">
        <p14:creationId xmlns:p14="http://schemas.microsoft.com/office/powerpoint/2010/main" val="2086264181"/>
      </p:ext>
    </p:extLst>
  </p:cSld>
  <p:clrMapOvr>
    <a:masterClrMapping/>
  </p:clrMapOvr>
  <mc:AlternateContent xmlns:mc="http://schemas.openxmlformats.org/markup-compatibility/2006" xmlns:p14="http://schemas.microsoft.com/office/powerpoint/2010/main">
    <mc:Choice Requires="p14">
      <p:transition spd="slow" p14:dur="1400" advClick="0" advTm="16000">
        <p14:ripple/>
      </p:transition>
    </mc:Choice>
    <mc:Fallback xmlns="">
      <p:transition spd="slow" advClick="0" advTm="16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разе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397BEF3-8851-4503-8C83-9AE23E9A61A5}" type="datetime1">
              <a:rPr lang="bg-BG" smtClean="0">
                <a:solidFill>
                  <a:prstClr val="black">
                    <a:lumMod val="50000"/>
                    <a:lumOff val="50000"/>
                  </a:prstClr>
                </a:solidFill>
              </a:rPr>
              <a:t>14.5.2015 г.</a:t>
            </a:fld>
            <a:endParaRPr lang="bg-BG">
              <a:solidFill>
                <a:prstClr val="black">
                  <a:lumMod val="50000"/>
                  <a:lumOff val="50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bg-BG">
              <a:solidFill>
                <a:prstClr val="black">
                  <a:lumMod val="50000"/>
                  <a:lumOff val="50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F234F55-AC8F-427C-A255-96A3D8425EC6}" type="slidenum">
              <a:rPr lang="bg-BG">
                <a:solidFill>
                  <a:prstClr val="black">
                    <a:lumMod val="50000"/>
                    <a:lumOff val="50000"/>
                  </a:prstClr>
                </a:solidFill>
              </a:rPr>
              <a:pPr>
                <a:defRPr/>
              </a:pPr>
              <a:t>‹#›</a:t>
            </a:fld>
            <a:endParaRPr lang="bg-BG">
              <a:solidFill>
                <a:prstClr val="black">
                  <a:lumMod val="50000"/>
                  <a:lumOff val="50000"/>
                </a:prstClr>
              </a:solidFill>
            </a:endParaRPr>
          </a:p>
        </p:txBody>
      </p:sp>
    </p:spTree>
    <p:extLst>
      <p:ext uri="{BB962C8B-B14F-4D97-AF65-F5344CB8AC3E}">
        <p14:creationId xmlns:p14="http://schemas.microsoft.com/office/powerpoint/2010/main" val="3495171363"/>
      </p:ext>
    </p:extLst>
  </p:cSld>
  <p:clrMapOvr>
    <a:masterClrMapping/>
  </p:clrMapOvr>
  <mc:AlternateContent xmlns:mc="http://schemas.openxmlformats.org/markup-compatibility/2006" xmlns:p14="http://schemas.microsoft.com/office/powerpoint/2010/main">
    <mc:Choice Requires="p14">
      <p:transition spd="slow" p14:dur="1400" advClick="0" advTm="16000">
        <p14:ripple/>
      </p:transition>
    </mc:Choice>
    <mc:Fallback xmlns="">
      <p:transition spd="slow" advClick="0" advTm="16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Съдържание с надпис">
    <p:spTree>
      <p:nvGrpSpPr>
        <p:cNvPr id="1" name=""/>
        <p:cNvGrpSpPr/>
        <p:nvPr/>
      </p:nvGrpSpPr>
      <p:grpSpPr>
        <a:xfrm>
          <a:off x="0" y="0"/>
          <a:ext cx="0" cy="0"/>
          <a:chOff x="0" y="0"/>
          <a:chExt cx="0" cy="0"/>
        </a:xfrm>
      </p:grpSpPr>
      <p:sp>
        <p:nvSpPr>
          <p:cNvPr id="2" name="Title 1"/>
          <p:cNvSpPr>
            <a:spLocks noGrp="1"/>
          </p:cNvSpPr>
          <p:nvPr>
            <p:ph type="title"/>
          </p:nvPr>
        </p:nvSpPr>
        <p:spPr>
          <a:xfrm>
            <a:off x="1004584" y="2518763"/>
            <a:ext cx="4353202" cy="1434449"/>
          </a:xfrm>
          <a:effectLst/>
        </p:spPr>
        <p:txBody>
          <a:bodyPr anchor="b"/>
          <a:lstStyle>
            <a:lvl1pPr marL="260558" indent="-260558" algn="l">
              <a:defRPr sz="3191" b="1">
                <a:effectLst/>
              </a:defRPr>
            </a:lvl1pPr>
          </a:lstStyle>
          <a:p>
            <a:r>
              <a:rPr lang="bg-BG" smtClean="0"/>
              <a:t>Редакт. стил загл. образец</a:t>
            </a:r>
            <a:endParaRPr lang="en-US" dirty="0"/>
          </a:p>
        </p:txBody>
      </p:sp>
      <p:sp>
        <p:nvSpPr>
          <p:cNvPr id="3" name="Content Placeholder 2"/>
          <p:cNvSpPr>
            <a:spLocks noGrp="1"/>
          </p:cNvSpPr>
          <p:nvPr>
            <p:ph idx="1"/>
          </p:nvPr>
        </p:nvSpPr>
        <p:spPr>
          <a:xfrm>
            <a:off x="5499459" y="833797"/>
            <a:ext cx="4809343" cy="5579086"/>
          </a:xfrm>
        </p:spPr>
        <p:txBody>
          <a:bodyPr anchor="ctr"/>
          <a:lstStyle>
            <a:lvl1pPr>
              <a:defRPr sz="2508"/>
            </a:lvl1pPr>
            <a:lvl2pPr>
              <a:defRPr sz="2280"/>
            </a:lvl2pPr>
            <a:lvl3pPr>
              <a:defRPr sz="2052"/>
            </a:lvl3pPr>
            <a:lvl4pPr>
              <a:defRPr sz="1824"/>
            </a:lvl4pPr>
            <a:lvl5pPr>
              <a:defRPr sz="1596"/>
            </a:lvl5pPr>
            <a:lvl6pPr>
              <a:defRPr sz="2280"/>
            </a:lvl6pPr>
            <a:lvl7pPr>
              <a:defRPr sz="2280"/>
            </a:lvl7pPr>
            <a:lvl8pPr>
              <a:defRPr sz="2280"/>
            </a:lvl8pPr>
            <a:lvl9pPr>
              <a:defRPr sz="228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4" name="Text Placeholder 3"/>
          <p:cNvSpPr>
            <a:spLocks noGrp="1"/>
          </p:cNvSpPr>
          <p:nvPr>
            <p:ph type="body" sz="half" idx="2"/>
          </p:nvPr>
        </p:nvSpPr>
        <p:spPr>
          <a:xfrm>
            <a:off x="1287930" y="3986847"/>
            <a:ext cx="4056979" cy="2438654"/>
          </a:xfrm>
        </p:spPr>
        <p:txBody>
          <a:bodyPr/>
          <a:lstStyle>
            <a:lvl1pPr marL="0" indent="0">
              <a:buNone/>
              <a:defRPr sz="1596"/>
            </a:lvl1pPr>
            <a:lvl2pPr marL="521117" indent="0">
              <a:buNone/>
              <a:defRPr sz="1368"/>
            </a:lvl2pPr>
            <a:lvl3pPr marL="1042233" indent="0">
              <a:buNone/>
              <a:defRPr sz="1140"/>
            </a:lvl3pPr>
            <a:lvl4pPr marL="1563350" indent="0">
              <a:buNone/>
              <a:defRPr sz="1026"/>
            </a:lvl4pPr>
            <a:lvl5pPr marL="2084466" indent="0">
              <a:buNone/>
              <a:defRPr sz="1026"/>
            </a:lvl5pPr>
            <a:lvl6pPr marL="2605583" indent="0">
              <a:buNone/>
              <a:defRPr sz="1026"/>
            </a:lvl6pPr>
            <a:lvl7pPr marL="3126699" indent="0">
              <a:buNone/>
              <a:defRPr sz="1026"/>
            </a:lvl7pPr>
            <a:lvl8pPr marL="3647816" indent="0">
              <a:buNone/>
              <a:defRPr sz="1026"/>
            </a:lvl8pPr>
            <a:lvl9pPr marL="4168932" indent="0">
              <a:buNone/>
              <a:defRPr sz="1026"/>
            </a:lvl9pPr>
          </a:lstStyle>
          <a:p>
            <a:pPr lvl="0"/>
            <a:r>
              <a:rPr lang="bg-BG" smtClean="0"/>
              <a:t>Щракнете, за да редактирате стиловете на текста в образеца</a:t>
            </a:r>
          </a:p>
        </p:txBody>
      </p:sp>
      <p:sp>
        <p:nvSpPr>
          <p:cNvPr id="5" name="Date Placeholder 3"/>
          <p:cNvSpPr>
            <a:spLocks noGrp="1"/>
          </p:cNvSpPr>
          <p:nvPr>
            <p:ph type="dt" sz="half" idx="10"/>
          </p:nvPr>
        </p:nvSpPr>
        <p:spPr/>
        <p:txBody>
          <a:bodyPr/>
          <a:lstStyle>
            <a:lvl1pPr>
              <a:defRPr/>
            </a:lvl1pPr>
          </a:lstStyle>
          <a:p>
            <a:pPr>
              <a:defRPr/>
            </a:pPr>
            <a:fld id="{7F72D4D8-6772-4C39-B3C4-56D6D7465B71}" type="datetime1">
              <a:rPr lang="bg-BG" smtClean="0">
                <a:solidFill>
                  <a:prstClr val="black">
                    <a:lumMod val="50000"/>
                    <a:lumOff val="50000"/>
                  </a:prstClr>
                </a:solidFill>
              </a:rPr>
              <a:t>14.5.2015 г.</a:t>
            </a:fld>
            <a:endParaRPr lang="bg-BG">
              <a:solidFill>
                <a:prstClr val="black">
                  <a:lumMod val="50000"/>
                  <a:lumOff val="50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bg-BG">
              <a:solidFill>
                <a:prstClr val="black">
                  <a:lumMod val="50000"/>
                  <a:lumOff val="50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0B8BD74-4061-4230-8F39-0AD27B75C9B2}" type="slidenum">
              <a:rPr lang="bg-BG">
                <a:solidFill>
                  <a:prstClr val="black">
                    <a:lumMod val="50000"/>
                    <a:lumOff val="50000"/>
                  </a:prstClr>
                </a:solidFill>
              </a:rPr>
              <a:pPr>
                <a:defRPr/>
              </a:pPr>
              <a:t>‹#›</a:t>
            </a:fld>
            <a:endParaRPr lang="bg-BG">
              <a:solidFill>
                <a:prstClr val="black">
                  <a:lumMod val="50000"/>
                  <a:lumOff val="50000"/>
                </a:prstClr>
              </a:solidFill>
            </a:endParaRPr>
          </a:p>
        </p:txBody>
      </p:sp>
    </p:spTree>
    <p:extLst>
      <p:ext uri="{BB962C8B-B14F-4D97-AF65-F5344CB8AC3E}">
        <p14:creationId xmlns:p14="http://schemas.microsoft.com/office/powerpoint/2010/main" val="3181670539"/>
      </p:ext>
    </p:extLst>
  </p:cSld>
  <p:clrMapOvr>
    <a:masterClrMapping/>
  </p:clrMapOvr>
  <mc:AlternateContent xmlns:mc="http://schemas.openxmlformats.org/markup-compatibility/2006" xmlns:p14="http://schemas.microsoft.com/office/powerpoint/2010/main">
    <mc:Choice Requires="p14">
      <p:transition spd="slow" p14:dur="1400" advClick="0" advTm="16000">
        <p14:ripple/>
      </p:transition>
    </mc:Choice>
    <mc:Fallback xmlns="">
      <p:transition spd="slow" advClick="0" advTm="16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Картина с надпис">
    <p:spTree>
      <p:nvGrpSpPr>
        <p:cNvPr id="1" name=""/>
        <p:cNvGrpSpPr/>
        <p:nvPr/>
      </p:nvGrpSpPr>
      <p:grpSpPr>
        <a:xfrm>
          <a:off x="0" y="0"/>
          <a:ext cx="0" cy="0"/>
          <a:chOff x="0" y="0"/>
          <a:chExt cx="0" cy="0"/>
        </a:xfrm>
      </p:grpSpPr>
      <p:sp>
        <p:nvSpPr>
          <p:cNvPr id="5" name="Rectangle 7"/>
          <p:cNvSpPr/>
          <p:nvPr/>
        </p:nvSpPr>
        <p:spPr>
          <a:xfrm>
            <a:off x="0" y="4407573"/>
            <a:ext cx="10947400" cy="3409277"/>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52">
              <a:solidFill>
                <a:prstClr val="white"/>
              </a:solidFill>
            </a:endParaRPr>
          </a:p>
        </p:txBody>
      </p:sp>
      <p:sp>
        <p:nvSpPr>
          <p:cNvPr id="6" name="Rectangle 8"/>
          <p:cNvSpPr/>
          <p:nvPr/>
        </p:nvSpPr>
        <p:spPr>
          <a:xfrm>
            <a:off x="0" y="0"/>
            <a:ext cx="10947400" cy="4407573"/>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52" dirty="0">
              <a:solidFill>
                <a:prstClr val="white"/>
              </a:solidFill>
            </a:endParaRPr>
          </a:p>
        </p:txBody>
      </p:sp>
      <p:sp>
        <p:nvSpPr>
          <p:cNvPr id="7" name="Rectangle 9"/>
          <p:cNvSpPr/>
          <p:nvPr/>
        </p:nvSpPr>
        <p:spPr>
          <a:xfrm>
            <a:off x="0" y="3023601"/>
            <a:ext cx="10947400" cy="2605617"/>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52">
              <a:solidFill>
                <a:prstClr val="white"/>
              </a:solidFill>
            </a:endParaRPr>
          </a:p>
        </p:txBody>
      </p:sp>
      <p:sp>
        <p:nvSpPr>
          <p:cNvPr id="8" name="Oval 10"/>
          <p:cNvSpPr/>
          <p:nvPr/>
        </p:nvSpPr>
        <p:spPr>
          <a:xfrm>
            <a:off x="0" y="1823931"/>
            <a:ext cx="10947400" cy="5819211"/>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52">
              <a:solidFill>
                <a:prstClr val="white"/>
              </a:solidFill>
            </a:endParaRPr>
          </a:p>
        </p:txBody>
      </p:sp>
      <p:sp>
        <p:nvSpPr>
          <p:cNvPr id="3" name="Picture Placeholder 2"/>
          <p:cNvSpPr>
            <a:spLocks noGrp="1"/>
          </p:cNvSpPr>
          <p:nvPr>
            <p:ph type="pic" idx="1"/>
          </p:nvPr>
        </p:nvSpPr>
        <p:spPr>
          <a:xfrm>
            <a:off x="5357779" y="1302808"/>
            <a:ext cx="4926330" cy="3565120"/>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280"/>
            </a:lvl1pPr>
            <a:lvl2pPr marL="521117" indent="0">
              <a:buNone/>
              <a:defRPr sz="3191"/>
            </a:lvl2pPr>
            <a:lvl3pPr marL="1042233" indent="0">
              <a:buNone/>
              <a:defRPr sz="2736"/>
            </a:lvl3pPr>
            <a:lvl4pPr marL="1563350" indent="0">
              <a:buNone/>
              <a:defRPr sz="2280"/>
            </a:lvl4pPr>
            <a:lvl5pPr marL="2084466" indent="0">
              <a:buNone/>
              <a:defRPr sz="2280"/>
            </a:lvl5pPr>
            <a:lvl6pPr marL="2605583" indent="0">
              <a:buNone/>
              <a:defRPr sz="2280"/>
            </a:lvl6pPr>
            <a:lvl7pPr marL="3126699" indent="0">
              <a:buNone/>
              <a:defRPr sz="2280"/>
            </a:lvl7pPr>
            <a:lvl8pPr marL="3647816" indent="0">
              <a:buNone/>
              <a:defRPr sz="2280"/>
            </a:lvl8pPr>
            <a:lvl9pPr marL="4168932" indent="0">
              <a:buNone/>
              <a:defRPr sz="2280"/>
            </a:lvl9pPr>
          </a:lstStyle>
          <a:p>
            <a:pPr lvl="0"/>
            <a:r>
              <a:rPr lang="bg-BG" noProof="0" smtClean="0"/>
              <a:t>Щракнете върху иконата, за да добавите картина</a:t>
            </a:r>
            <a:endParaRPr lang="en-US" noProof="0" dirty="0"/>
          </a:p>
        </p:txBody>
      </p:sp>
      <p:sp>
        <p:nvSpPr>
          <p:cNvPr id="4" name="Text Placeholder 3"/>
          <p:cNvSpPr>
            <a:spLocks noGrp="1"/>
          </p:cNvSpPr>
          <p:nvPr>
            <p:ph type="body" sz="half" idx="2"/>
          </p:nvPr>
        </p:nvSpPr>
        <p:spPr>
          <a:xfrm>
            <a:off x="1051026" y="1151767"/>
            <a:ext cx="4422675" cy="2465442"/>
          </a:xfrm>
        </p:spPr>
        <p:txBody>
          <a:bodyPr anchor="b"/>
          <a:lstStyle>
            <a:lvl1pPr marL="208447" indent="-208447">
              <a:buFont typeface="Georgia" pitchFamily="18" charset="0"/>
              <a:buChar char="*"/>
              <a:defRPr sz="1824"/>
            </a:lvl1pPr>
            <a:lvl2pPr marL="521117" indent="0">
              <a:buNone/>
              <a:defRPr sz="1368"/>
            </a:lvl2pPr>
            <a:lvl3pPr marL="1042233" indent="0">
              <a:buNone/>
              <a:defRPr sz="1140"/>
            </a:lvl3pPr>
            <a:lvl4pPr marL="1563350" indent="0">
              <a:buNone/>
              <a:defRPr sz="1026"/>
            </a:lvl4pPr>
            <a:lvl5pPr marL="2084466" indent="0">
              <a:buNone/>
              <a:defRPr sz="1026"/>
            </a:lvl5pPr>
            <a:lvl6pPr marL="2605583" indent="0">
              <a:buNone/>
              <a:defRPr sz="1026"/>
            </a:lvl6pPr>
            <a:lvl7pPr marL="3126699" indent="0">
              <a:buNone/>
              <a:defRPr sz="1026"/>
            </a:lvl7pPr>
            <a:lvl8pPr marL="3647816" indent="0">
              <a:buNone/>
              <a:defRPr sz="1026"/>
            </a:lvl8pPr>
            <a:lvl9pPr marL="4168932" indent="0">
              <a:buNone/>
              <a:defRPr sz="1026"/>
            </a:lvl9pPr>
          </a:lstStyle>
          <a:p>
            <a:pPr lvl="0"/>
            <a:r>
              <a:rPr lang="bg-BG" smtClean="0"/>
              <a:t>Щракнете, за да редактирате стиловете на текста в образеца</a:t>
            </a:r>
          </a:p>
        </p:txBody>
      </p:sp>
      <p:sp>
        <p:nvSpPr>
          <p:cNvPr id="2" name="Title 1"/>
          <p:cNvSpPr>
            <a:spLocks noGrp="1"/>
          </p:cNvSpPr>
          <p:nvPr>
            <p:ph type="title"/>
          </p:nvPr>
        </p:nvSpPr>
        <p:spPr>
          <a:xfrm>
            <a:off x="870701" y="5088613"/>
            <a:ext cx="7642514" cy="1302808"/>
          </a:xfrm>
        </p:spPr>
        <p:txBody>
          <a:bodyPr anchor="b"/>
          <a:lstStyle>
            <a:lvl1pPr algn="l">
              <a:defRPr sz="5243" b="1"/>
            </a:lvl1pPr>
          </a:lstStyle>
          <a:p>
            <a:r>
              <a:rPr lang="bg-BG" smtClean="0"/>
              <a:t>Редакт. стил загл. образец</a:t>
            </a:r>
            <a:endParaRPr lang="en-US" dirty="0"/>
          </a:p>
        </p:txBody>
      </p:sp>
      <p:sp>
        <p:nvSpPr>
          <p:cNvPr id="9" name="Date Placeholder 4"/>
          <p:cNvSpPr>
            <a:spLocks noGrp="1"/>
          </p:cNvSpPr>
          <p:nvPr>
            <p:ph type="dt" sz="half" idx="10"/>
          </p:nvPr>
        </p:nvSpPr>
        <p:spPr/>
        <p:txBody>
          <a:bodyPr/>
          <a:lstStyle>
            <a:lvl1pPr>
              <a:defRPr/>
            </a:lvl1pPr>
          </a:lstStyle>
          <a:p>
            <a:pPr>
              <a:defRPr/>
            </a:pPr>
            <a:fld id="{FF866578-029A-4897-B993-7658D1203468}" type="datetime1">
              <a:rPr lang="bg-BG" smtClean="0">
                <a:solidFill>
                  <a:prstClr val="black">
                    <a:lumMod val="50000"/>
                    <a:lumOff val="50000"/>
                  </a:prstClr>
                </a:solidFill>
              </a:rPr>
              <a:t>14.5.2015 г.</a:t>
            </a:fld>
            <a:endParaRPr lang="bg-BG">
              <a:solidFill>
                <a:prstClr val="black">
                  <a:lumMod val="50000"/>
                  <a:lumOff val="50000"/>
                </a:prstClr>
              </a:solidFill>
            </a:endParaRPr>
          </a:p>
        </p:txBody>
      </p:sp>
      <p:sp>
        <p:nvSpPr>
          <p:cNvPr id="10" name="Footer Placeholder 5"/>
          <p:cNvSpPr>
            <a:spLocks noGrp="1"/>
          </p:cNvSpPr>
          <p:nvPr>
            <p:ph type="ftr" sz="quarter" idx="11"/>
          </p:nvPr>
        </p:nvSpPr>
        <p:spPr/>
        <p:txBody>
          <a:bodyPr/>
          <a:lstStyle>
            <a:lvl1pPr>
              <a:defRPr/>
            </a:lvl1pPr>
          </a:lstStyle>
          <a:p>
            <a:pPr>
              <a:defRPr/>
            </a:pPr>
            <a:endParaRPr lang="bg-BG">
              <a:solidFill>
                <a:prstClr val="black">
                  <a:lumMod val="50000"/>
                  <a:lumOff val="50000"/>
                </a:prstClr>
              </a:solidFill>
            </a:endParaRPr>
          </a:p>
        </p:txBody>
      </p:sp>
      <p:sp>
        <p:nvSpPr>
          <p:cNvPr id="11" name="Slide Number Placeholder 6"/>
          <p:cNvSpPr>
            <a:spLocks noGrp="1"/>
          </p:cNvSpPr>
          <p:nvPr>
            <p:ph type="sldNum" sz="quarter" idx="12"/>
          </p:nvPr>
        </p:nvSpPr>
        <p:spPr/>
        <p:txBody>
          <a:bodyPr/>
          <a:lstStyle>
            <a:lvl1pPr>
              <a:defRPr/>
            </a:lvl1pPr>
          </a:lstStyle>
          <a:p>
            <a:pPr>
              <a:defRPr/>
            </a:pPr>
            <a:fld id="{5DD397F7-2879-4B91-84C2-1DAD855FFAC8}" type="slidenum">
              <a:rPr lang="bg-BG">
                <a:solidFill>
                  <a:prstClr val="black">
                    <a:lumMod val="50000"/>
                    <a:lumOff val="50000"/>
                  </a:prstClr>
                </a:solidFill>
              </a:rPr>
              <a:pPr>
                <a:defRPr/>
              </a:pPr>
              <a:t>‹#›</a:t>
            </a:fld>
            <a:endParaRPr lang="bg-BG">
              <a:solidFill>
                <a:prstClr val="black">
                  <a:lumMod val="50000"/>
                  <a:lumOff val="50000"/>
                </a:prstClr>
              </a:solidFill>
            </a:endParaRPr>
          </a:p>
        </p:txBody>
      </p:sp>
    </p:spTree>
    <p:extLst>
      <p:ext uri="{BB962C8B-B14F-4D97-AF65-F5344CB8AC3E}">
        <p14:creationId xmlns:p14="http://schemas.microsoft.com/office/powerpoint/2010/main" val="1110729694"/>
      </p:ext>
    </p:extLst>
  </p:cSld>
  <p:clrMapOvr>
    <a:masterClrMapping/>
  </p:clrMapOvr>
  <mc:AlternateContent xmlns:mc="http://schemas.openxmlformats.org/markup-compatibility/2006" xmlns:p14="http://schemas.microsoft.com/office/powerpoint/2010/main">
    <mc:Choice Requires="p14">
      <p:transition spd="slow" p14:dur="1400" advClick="0" advTm="16000">
        <p14:ripple/>
      </p:transition>
    </mc:Choice>
    <mc:Fallback xmlns="">
      <p:transition spd="slow" advClick="0" advTm="16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819211"/>
            <a:ext cx="10947400" cy="1997639"/>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52">
              <a:solidFill>
                <a:prstClr val="white"/>
              </a:solidFill>
            </a:endParaRPr>
          </a:p>
        </p:txBody>
      </p:sp>
      <p:sp>
        <p:nvSpPr>
          <p:cNvPr id="8" name="Rectangle 7"/>
          <p:cNvSpPr/>
          <p:nvPr/>
        </p:nvSpPr>
        <p:spPr>
          <a:xfrm>
            <a:off x="0" y="0"/>
            <a:ext cx="10947400" cy="5819211"/>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52" dirty="0">
              <a:solidFill>
                <a:prstClr val="white"/>
              </a:solidFill>
            </a:endParaRPr>
          </a:p>
        </p:txBody>
      </p:sp>
      <p:sp>
        <p:nvSpPr>
          <p:cNvPr id="9" name="Rectangle 8"/>
          <p:cNvSpPr/>
          <p:nvPr/>
        </p:nvSpPr>
        <p:spPr>
          <a:xfrm>
            <a:off x="0" y="4295648"/>
            <a:ext cx="10947400" cy="2605617"/>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52">
              <a:solidFill>
                <a:prstClr val="white"/>
              </a:solidFill>
            </a:endParaRPr>
          </a:p>
        </p:txBody>
      </p:sp>
      <p:sp>
        <p:nvSpPr>
          <p:cNvPr id="10" name="Oval 9"/>
          <p:cNvSpPr/>
          <p:nvPr/>
        </p:nvSpPr>
        <p:spPr>
          <a:xfrm>
            <a:off x="0" y="1823931"/>
            <a:ext cx="10947400" cy="5819211"/>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52">
              <a:solidFill>
                <a:prstClr val="white"/>
              </a:solidFill>
            </a:endParaRPr>
          </a:p>
        </p:txBody>
      </p:sp>
      <p:sp>
        <p:nvSpPr>
          <p:cNvPr id="2" name="Title Placeholder 1"/>
          <p:cNvSpPr>
            <a:spLocks noGrp="1"/>
          </p:cNvSpPr>
          <p:nvPr>
            <p:ph type="title"/>
          </p:nvPr>
        </p:nvSpPr>
        <p:spPr>
          <a:xfrm>
            <a:off x="2147668" y="4983242"/>
            <a:ext cx="7796221" cy="1302808"/>
          </a:xfrm>
          <a:prstGeom prst="rect">
            <a:avLst/>
          </a:prstGeom>
          <a:effectLst/>
        </p:spPr>
        <p:txBody>
          <a:bodyPr vert="horz" lIns="91440" tIns="45720" rIns="91440" bIns="45720" rtlCol="0" anchor="t" anchorCtr="0">
            <a:noAutofit/>
          </a:bodyPr>
          <a:lstStyle/>
          <a:p>
            <a:r>
              <a:rPr lang="bg-BG" smtClean="0"/>
              <a:t>Редакт. стил загл. образец</a:t>
            </a:r>
            <a:endParaRPr lang="en-US" dirty="0"/>
          </a:p>
        </p:txBody>
      </p:sp>
      <p:sp>
        <p:nvSpPr>
          <p:cNvPr id="1037" name="Text Placeholder 2"/>
          <p:cNvSpPr>
            <a:spLocks noGrp="1"/>
          </p:cNvSpPr>
          <p:nvPr>
            <p:ph type="body" idx="1"/>
          </p:nvPr>
        </p:nvSpPr>
        <p:spPr bwMode="auto">
          <a:xfrm>
            <a:off x="1368425" y="834160"/>
            <a:ext cx="7663180" cy="39608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smtClean="0"/>
          </a:p>
        </p:txBody>
      </p:sp>
      <p:sp>
        <p:nvSpPr>
          <p:cNvPr id="4" name="Date Placeholder 3"/>
          <p:cNvSpPr>
            <a:spLocks noGrp="1"/>
          </p:cNvSpPr>
          <p:nvPr>
            <p:ph type="dt" sz="half" idx="2"/>
          </p:nvPr>
        </p:nvSpPr>
        <p:spPr>
          <a:xfrm>
            <a:off x="7389495" y="7035166"/>
            <a:ext cx="3010535" cy="416175"/>
          </a:xfrm>
          <a:prstGeom prst="rect">
            <a:avLst/>
          </a:prstGeom>
        </p:spPr>
        <p:txBody>
          <a:bodyPr vert="horz" lIns="91440" tIns="45720" rIns="91440" bIns="45720" rtlCol="0" anchor="ctr"/>
          <a:lstStyle>
            <a:lvl1pPr algn="r" fontAlgn="auto">
              <a:spcBef>
                <a:spcPts val="0"/>
              </a:spcBef>
              <a:spcAft>
                <a:spcPts val="0"/>
              </a:spcAft>
              <a:defRPr sz="1254" b="1" smtClean="0">
                <a:solidFill>
                  <a:schemeClr val="tx1">
                    <a:lumMod val="50000"/>
                    <a:lumOff val="50000"/>
                  </a:schemeClr>
                </a:solidFill>
                <a:latin typeface="+mn-lt"/>
              </a:defRPr>
            </a:lvl1pPr>
          </a:lstStyle>
          <a:p>
            <a:pPr>
              <a:defRPr/>
            </a:pPr>
            <a:fld id="{C8384EC3-1409-41B5-B4C0-320B62D5E364}" type="datetime1">
              <a:rPr lang="bg-BG" smtClean="0">
                <a:solidFill>
                  <a:prstClr val="black">
                    <a:lumMod val="50000"/>
                    <a:lumOff val="50000"/>
                  </a:prstClr>
                </a:solidFill>
              </a:rPr>
              <a:t>14.5.2015 г.</a:t>
            </a:fld>
            <a:endParaRPr lang="bg-BG">
              <a:solidFill>
                <a:prstClr val="black">
                  <a:lumMod val="50000"/>
                  <a:lumOff val="50000"/>
                </a:prstClr>
              </a:solidFill>
            </a:endParaRPr>
          </a:p>
        </p:txBody>
      </p:sp>
      <p:sp>
        <p:nvSpPr>
          <p:cNvPr id="5" name="Footer Placeholder 4"/>
          <p:cNvSpPr>
            <a:spLocks noGrp="1"/>
          </p:cNvSpPr>
          <p:nvPr>
            <p:ph type="ftr" sz="quarter" idx="3"/>
          </p:nvPr>
        </p:nvSpPr>
        <p:spPr>
          <a:xfrm>
            <a:off x="547370" y="7035166"/>
            <a:ext cx="4014047" cy="416175"/>
          </a:xfrm>
          <a:prstGeom prst="rect">
            <a:avLst/>
          </a:prstGeom>
        </p:spPr>
        <p:txBody>
          <a:bodyPr vert="horz" lIns="91440" tIns="45720" rIns="91440" bIns="45720" rtlCol="0" anchor="ctr"/>
          <a:lstStyle>
            <a:lvl1pPr algn="l" fontAlgn="auto">
              <a:spcBef>
                <a:spcPts val="0"/>
              </a:spcBef>
              <a:spcAft>
                <a:spcPts val="0"/>
              </a:spcAft>
              <a:defRPr sz="1254" b="1">
                <a:solidFill>
                  <a:schemeClr val="tx1">
                    <a:lumMod val="50000"/>
                    <a:lumOff val="50000"/>
                  </a:schemeClr>
                </a:solidFill>
                <a:latin typeface="+mn-lt"/>
              </a:defRPr>
            </a:lvl1pPr>
          </a:lstStyle>
          <a:p>
            <a:pPr>
              <a:defRPr/>
            </a:pPr>
            <a:endParaRPr lang="bg-BG">
              <a:solidFill>
                <a:prstClr val="black">
                  <a:lumMod val="50000"/>
                  <a:lumOff val="50000"/>
                </a:prstClr>
              </a:solidFill>
            </a:endParaRPr>
          </a:p>
        </p:txBody>
      </p:sp>
      <p:sp>
        <p:nvSpPr>
          <p:cNvPr id="6" name="Slide Number Placeholder 5"/>
          <p:cNvSpPr>
            <a:spLocks noGrp="1"/>
          </p:cNvSpPr>
          <p:nvPr>
            <p:ph type="sldNum" sz="quarter" idx="4"/>
          </p:nvPr>
        </p:nvSpPr>
        <p:spPr>
          <a:xfrm>
            <a:off x="4561417" y="7035166"/>
            <a:ext cx="2189480" cy="416175"/>
          </a:xfrm>
          <a:prstGeom prst="rect">
            <a:avLst/>
          </a:prstGeom>
        </p:spPr>
        <p:txBody>
          <a:bodyPr vert="horz" lIns="91440" tIns="45720" rIns="91440" bIns="45720" rtlCol="0" anchor="ctr"/>
          <a:lstStyle>
            <a:lvl1pPr algn="ctr" fontAlgn="auto">
              <a:spcBef>
                <a:spcPts val="0"/>
              </a:spcBef>
              <a:spcAft>
                <a:spcPts val="0"/>
              </a:spcAft>
              <a:defRPr sz="1368" b="1" smtClean="0">
                <a:solidFill>
                  <a:schemeClr val="tx1">
                    <a:lumMod val="50000"/>
                    <a:lumOff val="50000"/>
                  </a:schemeClr>
                </a:solidFill>
                <a:latin typeface="+mn-lt"/>
              </a:defRPr>
            </a:lvl1pPr>
          </a:lstStyle>
          <a:p>
            <a:pPr>
              <a:defRPr/>
            </a:pPr>
            <a:fld id="{49BA5F49-C7B4-45D8-B694-D1BAC4866094}" type="slidenum">
              <a:rPr lang="bg-BG">
                <a:solidFill>
                  <a:prstClr val="black">
                    <a:lumMod val="50000"/>
                    <a:lumOff val="50000"/>
                  </a:prstClr>
                </a:solidFill>
              </a:rPr>
              <a:pPr>
                <a:defRPr/>
              </a:pPr>
              <a:t>‹#›</a:t>
            </a:fld>
            <a:endParaRPr lang="bg-BG">
              <a:solidFill>
                <a:prstClr val="black">
                  <a:lumMod val="50000"/>
                  <a:lumOff val="50000"/>
                </a:prstClr>
              </a:solidFill>
            </a:endParaRPr>
          </a:p>
        </p:txBody>
      </p:sp>
    </p:spTree>
    <p:extLst>
      <p:ext uri="{BB962C8B-B14F-4D97-AF65-F5344CB8AC3E}">
        <p14:creationId xmlns:p14="http://schemas.microsoft.com/office/powerpoint/2010/main" val="104671511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Lst>
  <mc:AlternateContent xmlns:mc="http://schemas.openxmlformats.org/markup-compatibility/2006" xmlns:p14="http://schemas.microsoft.com/office/powerpoint/2010/main">
    <mc:Choice Requires="p14">
      <p:transition spd="slow" p14:dur="1400" advClick="0" advTm="16000">
        <p14:ripple/>
      </p:transition>
    </mc:Choice>
    <mc:Fallback xmlns="">
      <p:transition spd="slow" advClick="0" advTm="16000">
        <p:fade/>
      </p:transition>
    </mc:Fallback>
  </mc:AlternateContent>
  <p:timing>
    <p:tnLst>
      <p:par>
        <p:cTn id="1" dur="indefinite" restart="never" nodeType="tmRoot"/>
      </p:par>
    </p:tnLst>
  </p:timing>
  <p:hf hdr="0" ftr="0" dt="0"/>
  <p:txStyles>
    <p:titleStyle>
      <a:lvl1pPr marL="363697" indent="-363697" algn="r" rtl="0" fontAlgn="base">
        <a:spcBef>
          <a:spcPct val="0"/>
        </a:spcBef>
        <a:spcAft>
          <a:spcPct val="0"/>
        </a:spcAft>
        <a:buClr>
          <a:srgbClr val="C3260C"/>
        </a:buClr>
        <a:buSzPct val="128000"/>
        <a:buFont typeface="Georgia" pitchFamily="18" charset="0"/>
        <a:buChar char="*"/>
        <a:defRPr sz="5243"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63697" indent="-363697" algn="r" rtl="0" fontAlgn="base">
        <a:spcBef>
          <a:spcPct val="0"/>
        </a:spcBef>
        <a:spcAft>
          <a:spcPct val="0"/>
        </a:spcAft>
        <a:buClr>
          <a:srgbClr val="C3260C"/>
        </a:buClr>
        <a:buSzPct val="128000"/>
        <a:buFont typeface="Georgia" pitchFamily="18" charset="0"/>
        <a:buChar char="*"/>
        <a:defRPr sz="5243" b="1">
          <a:solidFill>
            <a:schemeClr val="tx1"/>
          </a:solidFill>
          <a:latin typeface="Trebuchet MS" pitchFamily="34" charset="0"/>
        </a:defRPr>
      </a:lvl2pPr>
      <a:lvl3pPr marL="363697" indent="-363697" algn="r" rtl="0" fontAlgn="base">
        <a:spcBef>
          <a:spcPct val="0"/>
        </a:spcBef>
        <a:spcAft>
          <a:spcPct val="0"/>
        </a:spcAft>
        <a:buClr>
          <a:srgbClr val="C3260C"/>
        </a:buClr>
        <a:buSzPct val="128000"/>
        <a:buFont typeface="Georgia" pitchFamily="18" charset="0"/>
        <a:buChar char="*"/>
        <a:defRPr sz="5243" b="1">
          <a:solidFill>
            <a:schemeClr val="tx1"/>
          </a:solidFill>
          <a:latin typeface="Trebuchet MS" pitchFamily="34" charset="0"/>
        </a:defRPr>
      </a:lvl3pPr>
      <a:lvl4pPr marL="363697" indent="-363697" algn="r" rtl="0" fontAlgn="base">
        <a:spcBef>
          <a:spcPct val="0"/>
        </a:spcBef>
        <a:spcAft>
          <a:spcPct val="0"/>
        </a:spcAft>
        <a:buClr>
          <a:srgbClr val="C3260C"/>
        </a:buClr>
        <a:buSzPct val="128000"/>
        <a:buFont typeface="Georgia" pitchFamily="18" charset="0"/>
        <a:buChar char="*"/>
        <a:defRPr sz="5243" b="1">
          <a:solidFill>
            <a:schemeClr val="tx1"/>
          </a:solidFill>
          <a:latin typeface="Trebuchet MS" pitchFamily="34" charset="0"/>
        </a:defRPr>
      </a:lvl4pPr>
      <a:lvl5pPr marL="363697" indent="-363697" algn="r" rtl="0" fontAlgn="base">
        <a:spcBef>
          <a:spcPct val="0"/>
        </a:spcBef>
        <a:spcAft>
          <a:spcPct val="0"/>
        </a:spcAft>
        <a:buClr>
          <a:srgbClr val="C3260C"/>
        </a:buClr>
        <a:buSzPct val="128000"/>
        <a:buFont typeface="Georgia" pitchFamily="18" charset="0"/>
        <a:buChar char="*"/>
        <a:defRPr sz="5243"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60558" indent="-208085" algn="l" rtl="0" fontAlgn="base">
        <a:spcBef>
          <a:spcPct val="20000"/>
        </a:spcBef>
        <a:spcAft>
          <a:spcPts val="342"/>
        </a:spcAft>
        <a:buClr>
          <a:srgbClr val="C3260C"/>
        </a:buClr>
        <a:buSzPct val="130000"/>
        <a:buFont typeface="Georgia" pitchFamily="18" charset="0"/>
        <a:buChar char="*"/>
        <a:defRPr sz="2508" kern="1200">
          <a:solidFill>
            <a:srgbClr val="404040"/>
          </a:solidFill>
          <a:latin typeface="+mn-lt"/>
          <a:ea typeface="+mn-ea"/>
          <a:cs typeface="+mn-cs"/>
        </a:defRPr>
      </a:lvl1pPr>
      <a:lvl2pPr marL="624255" indent="-208085" algn="l" rtl="0" fontAlgn="base">
        <a:spcBef>
          <a:spcPct val="20000"/>
        </a:spcBef>
        <a:spcAft>
          <a:spcPts val="342"/>
        </a:spcAft>
        <a:buClr>
          <a:srgbClr val="C3260C"/>
        </a:buClr>
        <a:buSzPct val="130000"/>
        <a:buFont typeface="Georgia" pitchFamily="18" charset="0"/>
        <a:buChar char="*"/>
        <a:defRPr sz="2280" kern="1200">
          <a:solidFill>
            <a:srgbClr val="404040"/>
          </a:solidFill>
          <a:latin typeface="+mn-lt"/>
          <a:ea typeface="+mn-ea"/>
          <a:cs typeface="+mn-cs"/>
        </a:defRPr>
      </a:lvl2pPr>
      <a:lvl3pPr marL="937286" indent="-208085" algn="l" rtl="0" fontAlgn="base">
        <a:spcBef>
          <a:spcPct val="20000"/>
        </a:spcBef>
        <a:spcAft>
          <a:spcPts val="342"/>
        </a:spcAft>
        <a:buClr>
          <a:srgbClr val="C3260C"/>
        </a:buClr>
        <a:buSzPct val="130000"/>
        <a:buFont typeface="Georgia" pitchFamily="18" charset="0"/>
        <a:buChar char="*"/>
        <a:defRPr kern="1200">
          <a:solidFill>
            <a:srgbClr val="404040"/>
          </a:solidFill>
          <a:latin typeface="+mn-lt"/>
          <a:ea typeface="+mn-ea"/>
          <a:cs typeface="+mn-cs"/>
        </a:defRPr>
      </a:lvl3pPr>
      <a:lvl4pPr marL="1250318" indent="-208085" algn="l" rtl="0" fontAlgn="base">
        <a:spcBef>
          <a:spcPct val="20000"/>
        </a:spcBef>
        <a:spcAft>
          <a:spcPts val="342"/>
        </a:spcAft>
        <a:buClr>
          <a:srgbClr val="C3260C"/>
        </a:buClr>
        <a:buSzPct val="130000"/>
        <a:buFont typeface="Georgia" pitchFamily="18" charset="0"/>
        <a:buChar char="*"/>
        <a:defRPr sz="1824" kern="1200">
          <a:solidFill>
            <a:srgbClr val="404040"/>
          </a:solidFill>
          <a:latin typeface="+mn-lt"/>
          <a:ea typeface="+mn-ea"/>
          <a:cs typeface="+mn-cs"/>
        </a:defRPr>
      </a:lvl4pPr>
      <a:lvl5pPr marL="1583254" indent="-208085" algn="l" rtl="0" fontAlgn="base">
        <a:spcBef>
          <a:spcPct val="20000"/>
        </a:spcBef>
        <a:spcAft>
          <a:spcPts val="342"/>
        </a:spcAft>
        <a:buClr>
          <a:srgbClr val="C3260C"/>
        </a:buClr>
        <a:buSzPct val="130000"/>
        <a:buFont typeface="Georgia" pitchFamily="18" charset="0"/>
        <a:buChar char="*"/>
        <a:defRPr sz="1596" kern="1200">
          <a:solidFill>
            <a:srgbClr val="404040"/>
          </a:solidFill>
          <a:latin typeface="+mn-lt"/>
          <a:ea typeface="+mn-ea"/>
          <a:cs typeface="+mn-cs"/>
        </a:defRPr>
      </a:lvl5pPr>
      <a:lvl6pPr marL="1896864" indent="-208447" algn="l" defTabSz="1042233" rtl="0" eaLnBrk="1" latinLnBrk="0" hangingPunct="1">
        <a:spcBef>
          <a:spcPct val="20000"/>
        </a:spcBef>
        <a:spcAft>
          <a:spcPts val="342"/>
        </a:spcAft>
        <a:buClr>
          <a:schemeClr val="accent6">
            <a:lumMod val="75000"/>
          </a:schemeClr>
        </a:buClr>
        <a:buSzPct val="130000"/>
        <a:buFont typeface="Georgia" pitchFamily="18" charset="0"/>
        <a:buChar char="*"/>
        <a:defRPr sz="1596" kern="1200">
          <a:solidFill>
            <a:schemeClr val="tx1">
              <a:lumMod val="75000"/>
              <a:lumOff val="25000"/>
            </a:schemeClr>
          </a:solidFill>
          <a:latin typeface="+mn-lt"/>
          <a:ea typeface="+mn-ea"/>
          <a:cs typeface="+mn-cs"/>
        </a:defRPr>
      </a:lvl6pPr>
      <a:lvl7pPr marL="2240801" indent="-208447" algn="l" defTabSz="1042233" rtl="0" eaLnBrk="1" latinLnBrk="0" hangingPunct="1">
        <a:spcBef>
          <a:spcPct val="20000"/>
        </a:spcBef>
        <a:spcAft>
          <a:spcPts val="342"/>
        </a:spcAft>
        <a:buClr>
          <a:schemeClr val="accent6">
            <a:lumMod val="75000"/>
          </a:schemeClr>
        </a:buClr>
        <a:buSzPct val="130000"/>
        <a:buFont typeface="Georgia" pitchFamily="18" charset="0"/>
        <a:buChar char="*"/>
        <a:defRPr sz="1596" kern="1200">
          <a:solidFill>
            <a:schemeClr val="tx1">
              <a:lumMod val="75000"/>
              <a:lumOff val="25000"/>
            </a:schemeClr>
          </a:solidFill>
          <a:latin typeface="+mn-lt"/>
          <a:ea typeface="+mn-ea"/>
          <a:cs typeface="+mn-cs"/>
        </a:defRPr>
      </a:lvl7pPr>
      <a:lvl8pPr marL="2605583" indent="-208447" algn="l" defTabSz="1042233" rtl="0" eaLnBrk="1" latinLnBrk="0" hangingPunct="1">
        <a:spcBef>
          <a:spcPct val="20000"/>
        </a:spcBef>
        <a:spcAft>
          <a:spcPts val="342"/>
        </a:spcAft>
        <a:buClr>
          <a:schemeClr val="accent6">
            <a:lumMod val="75000"/>
          </a:schemeClr>
        </a:buClr>
        <a:buSzPct val="130000"/>
        <a:buFont typeface="Georgia" pitchFamily="18" charset="0"/>
        <a:buChar char="*"/>
        <a:defRPr sz="1596" kern="1200">
          <a:solidFill>
            <a:schemeClr val="tx1">
              <a:lumMod val="75000"/>
              <a:lumOff val="25000"/>
            </a:schemeClr>
          </a:solidFill>
          <a:latin typeface="+mn-lt"/>
          <a:ea typeface="+mn-ea"/>
          <a:cs typeface="+mn-cs"/>
        </a:defRPr>
      </a:lvl8pPr>
      <a:lvl9pPr marL="2949520" indent="-208447" algn="l" defTabSz="1042233" rtl="0" eaLnBrk="1" latinLnBrk="0" hangingPunct="1">
        <a:spcBef>
          <a:spcPct val="20000"/>
        </a:spcBef>
        <a:spcAft>
          <a:spcPts val="342"/>
        </a:spcAft>
        <a:buClr>
          <a:schemeClr val="accent6">
            <a:lumMod val="75000"/>
          </a:schemeClr>
        </a:buClr>
        <a:buSzPct val="130000"/>
        <a:buFont typeface="Georgia" pitchFamily="18" charset="0"/>
        <a:buChar char="*"/>
        <a:defRPr sz="1596" kern="1200">
          <a:solidFill>
            <a:schemeClr val="tx1">
              <a:lumMod val="75000"/>
              <a:lumOff val="25000"/>
            </a:schemeClr>
          </a:solidFill>
          <a:latin typeface="+mn-lt"/>
          <a:ea typeface="+mn-ea"/>
          <a:cs typeface="+mn-cs"/>
        </a:defRPr>
      </a:lvl9pPr>
    </p:bodyStyle>
    <p:otherStyle>
      <a:defPPr>
        <a:defRPr lang="en-US"/>
      </a:defPPr>
      <a:lvl1pPr marL="0" algn="l" defTabSz="1042233" rtl="0" eaLnBrk="1" latinLnBrk="0" hangingPunct="1">
        <a:defRPr sz="2052" kern="1200">
          <a:solidFill>
            <a:schemeClr val="tx1"/>
          </a:solidFill>
          <a:latin typeface="+mn-lt"/>
          <a:ea typeface="+mn-ea"/>
          <a:cs typeface="+mn-cs"/>
        </a:defRPr>
      </a:lvl1pPr>
      <a:lvl2pPr marL="521117" algn="l" defTabSz="1042233" rtl="0" eaLnBrk="1" latinLnBrk="0" hangingPunct="1">
        <a:defRPr sz="2052" kern="1200">
          <a:solidFill>
            <a:schemeClr val="tx1"/>
          </a:solidFill>
          <a:latin typeface="+mn-lt"/>
          <a:ea typeface="+mn-ea"/>
          <a:cs typeface="+mn-cs"/>
        </a:defRPr>
      </a:lvl2pPr>
      <a:lvl3pPr marL="1042233" algn="l" defTabSz="1042233" rtl="0" eaLnBrk="1" latinLnBrk="0" hangingPunct="1">
        <a:defRPr sz="2052" kern="1200">
          <a:solidFill>
            <a:schemeClr val="tx1"/>
          </a:solidFill>
          <a:latin typeface="+mn-lt"/>
          <a:ea typeface="+mn-ea"/>
          <a:cs typeface="+mn-cs"/>
        </a:defRPr>
      </a:lvl3pPr>
      <a:lvl4pPr marL="1563350" algn="l" defTabSz="1042233" rtl="0" eaLnBrk="1" latinLnBrk="0" hangingPunct="1">
        <a:defRPr sz="2052" kern="1200">
          <a:solidFill>
            <a:schemeClr val="tx1"/>
          </a:solidFill>
          <a:latin typeface="+mn-lt"/>
          <a:ea typeface="+mn-ea"/>
          <a:cs typeface="+mn-cs"/>
        </a:defRPr>
      </a:lvl4pPr>
      <a:lvl5pPr marL="2084466" algn="l" defTabSz="1042233" rtl="0" eaLnBrk="1" latinLnBrk="0" hangingPunct="1">
        <a:defRPr sz="2052" kern="1200">
          <a:solidFill>
            <a:schemeClr val="tx1"/>
          </a:solidFill>
          <a:latin typeface="+mn-lt"/>
          <a:ea typeface="+mn-ea"/>
          <a:cs typeface="+mn-cs"/>
        </a:defRPr>
      </a:lvl5pPr>
      <a:lvl6pPr marL="2605583" algn="l" defTabSz="1042233" rtl="0" eaLnBrk="1" latinLnBrk="0" hangingPunct="1">
        <a:defRPr sz="2052" kern="1200">
          <a:solidFill>
            <a:schemeClr val="tx1"/>
          </a:solidFill>
          <a:latin typeface="+mn-lt"/>
          <a:ea typeface="+mn-ea"/>
          <a:cs typeface="+mn-cs"/>
        </a:defRPr>
      </a:lvl6pPr>
      <a:lvl7pPr marL="3126699" algn="l" defTabSz="1042233" rtl="0" eaLnBrk="1" latinLnBrk="0" hangingPunct="1">
        <a:defRPr sz="2052" kern="1200">
          <a:solidFill>
            <a:schemeClr val="tx1"/>
          </a:solidFill>
          <a:latin typeface="+mn-lt"/>
          <a:ea typeface="+mn-ea"/>
          <a:cs typeface="+mn-cs"/>
        </a:defRPr>
      </a:lvl7pPr>
      <a:lvl8pPr marL="3647816" algn="l" defTabSz="1042233" rtl="0" eaLnBrk="1" latinLnBrk="0" hangingPunct="1">
        <a:defRPr sz="2052" kern="1200">
          <a:solidFill>
            <a:schemeClr val="tx1"/>
          </a:solidFill>
          <a:latin typeface="+mn-lt"/>
          <a:ea typeface="+mn-ea"/>
          <a:cs typeface="+mn-cs"/>
        </a:defRPr>
      </a:lvl8pPr>
      <a:lvl9pPr marL="4168932" algn="l" defTabSz="1042233" rtl="0" eaLnBrk="1" latinLnBrk="0" hangingPunct="1">
        <a:defRPr sz="205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jp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0.jpg"/><Relationship Id="rId5" Type="http://schemas.openxmlformats.org/officeDocument/2006/relationships/image" Target="../media/image19.jp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0.jpg"/><Relationship Id="rId7" Type="http://schemas.openxmlformats.org/officeDocument/2006/relationships/image" Target="../media/image25.jpg"/><Relationship Id="rId2" Type="http://schemas.openxmlformats.org/officeDocument/2006/relationships/image" Target="../media/image21.jpg"/><Relationship Id="rId1" Type="http://schemas.openxmlformats.org/officeDocument/2006/relationships/slideLayout" Target="../slideLayouts/slideLayout7.xml"/><Relationship Id="rId6" Type="http://schemas.openxmlformats.org/officeDocument/2006/relationships/image" Target="../media/image24.jpg"/><Relationship Id="rId11" Type="http://schemas.openxmlformats.org/officeDocument/2006/relationships/image" Target="../media/image29.jpg"/><Relationship Id="rId5" Type="http://schemas.openxmlformats.org/officeDocument/2006/relationships/image" Target="../media/image23.jpg"/><Relationship Id="rId10" Type="http://schemas.openxmlformats.org/officeDocument/2006/relationships/image" Target="../media/image28.png"/><Relationship Id="rId4" Type="http://schemas.openxmlformats.org/officeDocument/2006/relationships/image" Target="../media/image22.jpg"/><Relationship Id="rId9" Type="http://schemas.openxmlformats.org/officeDocument/2006/relationships/image" Target="../media/image27.jp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0.jpg"/><Relationship Id="rId1" Type="http://schemas.openxmlformats.org/officeDocument/2006/relationships/slideLayout" Target="../slideLayouts/slideLayout7.xml"/><Relationship Id="rId5" Type="http://schemas.openxmlformats.org/officeDocument/2006/relationships/image" Target="../media/image32.jp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8" Type="http://schemas.openxmlformats.org/officeDocument/2006/relationships/image" Target="../media/image38.jp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10.jpg"/><Relationship Id="rId1" Type="http://schemas.openxmlformats.org/officeDocument/2006/relationships/slideLayout" Target="../slideLayouts/slideLayout7.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5" Type="http://schemas.openxmlformats.org/officeDocument/2006/relationships/image" Target="../media/image42.jpg"/><Relationship Id="rId4" Type="http://schemas.openxmlformats.org/officeDocument/2006/relationships/image" Target="../media/image41.jpg"/></Relationships>
</file>

<file path=ppt/slides/_rels/slide15.xml.rels><?xml version="1.0" encoding="UTF-8" standalone="yes"?>
<Relationships xmlns="http://schemas.openxmlformats.org/package/2006/relationships"><Relationship Id="rId8" Type="http://schemas.openxmlformats.org/officeDocument/2006/relationships/image" Target="../media/image49.jpg"/><Relationship Id="rId3" Type="http://schemas.openxmlformats.org/officeDocument/2006/relationships/image" Target="../media/image44.jpg"/><Relationship Id="rId7" Type="http://schemas.openxmlformats.org/officeDocument/2006/relationships/image" Target="../media/image48.jpg"/><Relationship Id="rId2" Type="http://schemas.openxmlformats.org/officeDocument/2006/relationships/image" Target="../media/image43.jp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 Id="rId9" Type="http://schemas.openxmlformats.org/officeDocument/2006/relationships/image" Target="../media/image50.png"/></Relationships>
</file>

<file path=ppt/slides/_rels/slide16.xml.rels><?xml version="1.0" encoding="UTF-8" standalone="yes"?>
<Relationships xmlns="http://schemas.openxmlformats.org/package/2006/relationships"><Relationship Id="rId3" Type="http://schemas.openxmlformats.org/officeDocument/2006/relationships/image" Target="../media/image52.jpg"/><Relationship Id="rId7" Type="http://schemas.openxmlformats.org/officeDocument/2006/relationships/image" Target="../media/image55.jp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8" Type="http://schemas.openxmlformats.org/officeDocument/2006/relationships/image" Target="../media/image61.jpg"/><Relationship Id="rId3" Type="http://schemas.openxmlformats.org/officeDocument/2006/relationships/image" Target="../media/image10.jpg"/><Relationship Id="rId7" Type="http://schemas.openxmlformats.org/officeDocument/2006/relationships/image" Target="../media/image60.png"/><Relationship Id="rId2"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58.png"/><Relationship Id="rId10" Type="http://schemas.openxmlformats.org/officeDocument/2006/relationships/image" Target="../media/image63.jpg"/><Relationship Id="rId4" Type="http://schemas.openxmlformats.org/officeDocument/2006/relationships/image" Target="../media/image57.jpg"/><Relationship Id="rId9" Type="http://schemas.openxmlformats.org/officeDocument/2006/relationships/image" Target="../media/image62.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69.jp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image" Target="../media/image10.jpg"/><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66.jpg"/><Relationship Id="rId4" Type="http://schemas.openxmlformats.org/officeDocument/2006/relationships/image" Target="../media/image6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72.jpg"/></Relationships>
</file>

<file path=ppt/slides/_rels/slide2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73.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image" Target="../media/image75.jpg"/><Relationship Id="rId1" Type="http://schemas.openxmlformats.org/officeDocument/2006/relationships/slideLayout" Target="../slideLayouts/slideLayout7.xml"/><Relationship Id="rId5" Type="http://schemas.openxmlformats.org/officeDocument/2006/relationships/image" Target="../media/image78.jpg"/><Relationship Id="rId4" Type="http://schemas.openxmlformats.org/officeDocument/2006/relationships/image" Target="../media/image77.jpg"/></Relationships>
</file>

<file path=ppt/slides/_rels/slide23.xml.rels><?xml version="1.0" encoding="UTF-8" standalone="yes"?>
<Relationships xmlns="http://schemas.openxmlformats.org/package/2006/relationships"><Relationship Id="rId8" Type="http://schemas.openxmlformats.org/officeDocument/2006/relationships/image" Target="../media/image85.jpg"/><Relationship Id="rId3" Type="http://schemas.openxmlformats.org/officeDocument/2006/relationships/image" Target="../media/image80.png"/><Relationship Id="rId7" Type="http://schemas.openxmlformats.org/officeDocument/2006/relationships/image" Target="../media/image84.jpg"/><Relationship Id="rId2" Type="http://schemas.openxmlformats.org/officeDocument/2006/relationships/image" Target="../media/image79.png"/><Relationship Id="rId1" Type="http://schemas.openxmlformats.org/officeDocument/2006/relationships/slideLayout" Target="../slideLayouts/slideLayout7.xml"/><Relationship Id="rId6" Type="http://schemas.openxmlformats.org/officeDocument/2006/relationships/image" Target="../media/image83.png"/><Relationship Id="rId5" Type="http://schemas.openxmlformats.org/officeDocument/2006/relationships/image" Target="../media/image82.jpg"/><Relationship Id="rId4" Type="http://schemas.openxmlformats.org/officeDocument/2006/relationships/image" Target="../media/image81.jpg"/></Relationships>
</file>

<file path=ppt/slides/_rels/slide2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7.xml"/><Relationship Id="rId5" Type="http://schemas.openxmlformats.org/officeDocument/2006/relationships/image" Target="../media/image89.jpg"/><Relationship Id="rId4" Type="http://schemas.openxmlformats.org/officeDocument/2006/relationships/image" Target="../media/image88.png"/></Relationships>
</file>

<file path=ppt/slides/_rels/slide25.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jpg"/><Relationship Id="rId1" Type="http://schemas.openxmlformats.org/officeDocument/2006/relationships/slideLayout" Target="../slideLayouts/slideLayout7.xml"/><Relationship Id="rId5" Type="http://schemas.openxmlformats.org/officeDocument/2006/relationships/image" Target="../media/image93.jpg"/><Relationship Id="rId4" Type="http://schemas.openxmlformats.org/officeDocument/2006/relationships/image" Target="../media/image92.png"/></Relationships>
</file>

<file path=ppt/slides/_rels/slide26.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10.jpg"/><Relationship Id="rId2" Type="http://schemas.openxmlformats.org/officeDocument/2006/relationships/image" Target="../media/image94.png"/><Relationship Id="rId1" Type="http://schemas.openxmlformats.org/officeDocument/2006/relationships/slideLayout" Target="../slideLayouts/slideLayout7.xml"/><Relationship Id="rId6" Type="http://schemas.openxmlformats.org/officeDocument/2006/relationships/image" Target="../media/image98.jpg"/><Relationship Id="rId5" Type="http://schemas.openxmlformats.org/officeDocument/2006/relationships/image" Target="../media/image97.jpg"/><Relationship Id="rId4" Type="http://schemas.openxmlformats.org/officeDocument/2006/relationships/image" Target="../media/image96.jpg"/></Relationships>
</file>

<file path=ppt/slides/_rels/slide27.xml.rels><?xml version="1.0" encoding="UTF-8" standalone="yes"?>
<Relationships xmlns="http://schemas.openxmlformats.org/package/2006/relationships"><Relationship Id="rId3" Type="http://schemas.openxmlformats.org/officeDocument/2006/relationships/image" Target="../media/image100.emf"/><Relationship Id="rId2" Type="http://schemas.openxmlformats.org/officeDocument/2006/relationships/image" Target="../media/image99.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02.png"/><Relationship Id="rId7" Type="http://schemas.openxmlformats.org/officeDocument/2006/relationships/image" Target="../media/image99.png"/><Relationship Id="rId2" Type="http://schemas.openxmlformats.org/officeDocument/2006/relationships/image" Target="../media/image101.png"/><Relationship Id="rId1" Type="http://schemas.openxmlformats.org/officeDocument/2006/relationships/slideLayout" Target="../slideLayouts/slideLayout7.xml"/><Relationship Id="rId6" Type="http://schemas.openxmlformats.org/officeDocument/2006/relationships/image" Target="../media/image105.png"/><Relationship Id="rId5" Type="http://schemas.openxmlformats.org/officeDocument/2006/relationships/image" Target="../media/image104.png"/><Relationship Id="rId4" Type="http://schemas.openxmlformats.org/officeDocument/2006/relationships/image" Target="../media/image103.png"/></Relationships>
</file>

<file path=ppt/slides/_rels/slide29.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7.xml"/><Relationship Id="rId4" Type="http://schemas.openxmlformats.org/officeDocument/2006/relationships/image" Target="../media/image99.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png"/><Relationship Id="rId7" Type="http://schemas.openxmlformats.org/officeDocument/2006/relationships/image" Target="../media/image11.jp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png"/><Relationship Id="rId9"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4.jpg"/><Relationship Id="rId1" Type="http://schemas.openxmlformats.org/officeDocument/2006/relationships/slideLayout" Target="../slideLayouts/slideLayout7.xm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rotWithShape="1">
          <a:blip r:embed="rId3"/>
          <a:srcRect l="21860" t="17997" r="64118" b="68212"/>
          <a:stretch/>
        </p:blipFill>
        <p:spPr bwMode="auto">
          <a:xfrm>
            <a:off x="3187700" y="3222625"/>
            <a:ext cx="3828825" cy="1738888"/>
          </a:xfrm>
          <a:prstGeom prst="rect">
            <a:avLst/>
          </a:prstGeom>
          <a:ln>
            <a:noFill/>
          </a:ln>
          <a:effectLst>
            <a:outerShdw blurRad="292100" dist="139700" dir="2700000" algn="tl" rotWithShape="0">
              <a:srgbClr val="333333">
                <a:alpha val="65000"/>
              </a:srgbClr>
            </a:outerShdw>
          </a:effectLst>
          <a:extLst/>
        </p:spPr>
      </p:pic>
      <p:sp>
        <p:nvSpPr>
          <p:cNvPr id="6" name="Текстово поле 5"/>
          <p:cNvSpPr txBox="1"/>
          <p:nvPr/>
        </p:nvSpPr>
        <p:spPr>
          <a:xfrm>
            <a:off x="63500" y="5737225"/>
            <a:ext cx="10967272" cy="923330"/>
          </a:xfrm>
          <a:prstGeom prst="rect">
            <a:avLst/>
          </a:prstGeom>
          <a:noFill/>
        </p:spPr>
        <p:txBody>
          <a:bodyPr wrap="square">
            <a:spAutoFit/>
          </a:bodyPr>
          <a:lstStyle/>
          <a:p>
            <a:pPr algn="ctr">
              <a:defRPr/>
            </a:pPr>
            <a:r>
              <a:rPr lang="en-US" sz="5400" b="1" i="1" dirty="0" smtClean="0">
                <a:solidFill>
                  <a:srgbClr val="0070C0"/>
                </a:solidFill>
                <a:latin typeface="Bradley Hand ITC" panose="03070402050302030203" pitchFamily="66" charset="0"/>
              </a:rPr>
              <a:t>When </a:t>
            </a:r>
            <a:r>
              <a:rPr lang="en-US" sz="5400" b="1" i="1" dirty="0">
                <a:solidFill>
                  <a:srgbClr val="0070C0"/>
                </a:solidFill>
                <a:latin typeface="Bradley Hand ITC" panose="03070402050302030203" pitchFamily="66" charset="0"/>
              </a:rPr>
              <a:t>synergies matter…</a:t>
            </a:r>
            <a:endParaRPr lang="bg-BG" sz="5400" b="1" dirty="0">
              <a:solidFill>
                <a:srgbClr val="B4DCFA">
                  <a:lumMod val="50000"/>
                </a:srgbClr>
              </a:solidFill>
            </a:endParaRPr>
          </a:p>
        </p:txBody>
      </p:sp>
      <p:sp>
        <p:nvSpPr>
          <p:cNvPr id="2" name="Правоъгълник 1"/>
          <p:cNvSpPr/>
          <p:nvPr/>
        </p:nvSpPr>
        <p:spPr>
          <a:xfrm>
            <a:off x="2365262" y="1012825"/>
            <a:ext cx="5473700" cy="1754326"/>
          </a:xfrm>
          <a:prstGeom prst="rect">
            <a:avLst/>
          </a:prstGeom>
        </p:spPr>
        <p:txBody>
          <a:bodyPr>
            <a:spAutoFit/>
          </a:bodyPr>
          <a:lstStyle/>
          <a:p>
            <a:pPr lvl="0" algn="ctr">
              <a:defRPr/>
            </a:pPr>
            <a:r>
              <a:rPr lang="en-US" altLang="bg-BG" sz="5400" b="1" i="1" dirty="0">
                <a:solidFill>
                  <a:srgbClr val="0070C0"/>
                </a:solidFill>
                <a:latin typeface="Bradley Hand ITC" panose="03070402050302030203" pitchFamily="66" charset="0"/>
              </a:rPr>
              <a:t>Clever Synergies Investment Fund</a:t>
            </a:r>
          </a:p>
        </p:txBody>
      </p:sp>
    </p:spTree>
    <p:extLst>
      <p:ext uri="{BB962C8B-B14F-4D97-AF65-F5344CB8AC3E}">
        <p14:creationId xmlns:p14="http://schemas.microsoft.com/office/powerpoint/2010/main" val="1935806543"/>
      </p:ext>
    </p:extLst>
  </p:cSld>
  <p:clrMapOvr>
    <a:masterClrMapping/>
  </p:clrMapOvr>
  <mc:AlternateContent xmlns:mc="http://schemas.openxmlformats.org/markup-compatibility/2006" xmlns:p14="http://schemas.microsoft.com/office/powerpoint/2010/main">
    <mc:Choice Requires="p14">
      <p:transition spd="slow" p14:dur="1400" advClick="0" advTm="16000">
        <p14:ripple/>
      </p:transition>
    </mc:Choice>
    <mc:Fallback xmlns="">
      <p:transition spd="slow" advClick="0" advTm="1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wheel(4)">
                                      <p:cBhvr>
                                        <p:cTn id="7" dur="20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object 8"/>
          <p:cNvSpPr/>
          <p:nvPr/>
        </p:nvSpPr>
        <p:spPr>
          <a:xfrm>
            <a:off x="1814239" y="5637022"/>
            <a:ext cx="4120660" cy="444396"/>
          </a:xfrm>
          <a:prstGeom prst="rect">
            <a:avLst/>
          </a:prstGeom>
          <a:blipFill>
            <a:blip r:embed="rId2" cstate="print"/>
            <a:stretch>
              <a:fillRect/>
            </a:stretch>
          </a:blipFill>
        </p:spPr>
        <p:txBody>
          <a:bodyPr wrap="square" lIns="0" tIns="0" rIns="0" bIns="0" rtlCol="0"/>
          <a:lstStyle/>
          <a:p>
            <a:endParaRPr/>
          </a:p>
        </p:txBody>
      </p:sp>
      <p:sp>
        <p:nvSpPr>
          <p:cNvPr id="11" name="object 11"/>
          <p:cNvSpPr/>
          <p:nvPr/>
        </p:nvSpPr>
        <p:spPr>
          <a:xfrm>
            <a:off x="8366574" y="2550268"/>
            <a:ext cx="1679126" cy="1205757"/>
          </a:xfrm>
          <a:prstGeom prst="rect">
            <a:avLst/>
          </a:prstGeom>
          <a:blipFill>
            <a:blip r:embed="rId3" cstate="print"/>
            <a:stretch>
              <a:fillRect/>
            </a:stretch>
          </a:blipFill>
        </p:spPr>
        <p:txBody>
          <a:bodyPr wrap="square" lIns="0" tIns="0" rIns="0" bIns="0" rtlCol="0"/>
          <a:lstStyle/>
          <a:p>
            <a:endParaRPr/>
          </a:p>
        </p:txBody>
      </p:sp>
      <p:sp>
        <p:nvSpPr>
          <p:cNvPr id="12" name="object 12"/>
          <p:cNvSpPr/>
          <p:nvPr/>
        </p:nvSpPr>
        <p:spPr>
          <a:xfrm>
            <a:off x="926470" y="6526622"/>
            <a:ext cx="1702830" cy="1060875"/>
          </a:xfrm>
          <a:prstGeom prst="rect">
            <a:avLst/>
          </a:prstGeom>
          <a:blipFill>
            <a:blip r:embed="rId4" cstate="print"/>
            <a:stretch>
              <a:fillRect/>
            </a:stretch>
          </a:blipFill>
        </p:spPr>
        <p:txBody>
          <a:bodyPr wrap="square" lIns="0" tIns="0" rIns="0" bIns="0" rtlCol="0"/>
          <a:lstStyle/>
          <a:p>
            <a:endParaRPr/>
          </a:p>
        </p:txBody>
      </p:sp>
      <p:sp>
        <p:nvSpPr>
          <p:cNvPr id="13" name="object 13"/>
          <p:cNvSpPr/>
          <p:nvPr/>
        </p:nvSpPr>
        <p:spPr>
          <a:xfrm>
            <a:off x="1276467" y="2940960"/>
            <a:ext cx="8372187" cy="4218484"/>
          </a:xfrm>
          <a:prstGeom prst="rect">
            <a:avLst/>
          </a:prstGeom>
          <a:blipFill>
            <a:blip r:embed="rId5" cstate="print"/>
            <a:stretch>
              <a:fillRect/>
            </a:stretch>
          </a:blipFill>
        </p:spPr>
        <p:txBody>
          <a:bodyPr wrap="square" lIns="0" tIns="0" rIns="0" bIns="0" rtlCol="0"/>
          <a:lstStyle/>
          <a:p>
            <a:endParaRPr/>
          </a:p>
        </p:txBody>
      </p:sp>
      <p:sp>
        <p:nvSpPr>
          <p:cNvPr id="23" name="object 23"/>
          <p:cNvSpPr txBox="1">
            <a:spLocks noGrp="1"/>
          </p:cNvSpPr>
          <p:nvPr>
            <p:ph type="sldNum" sz="quarter" idx="12"/>
          </p:nvPr>
        </p:nvSpPr>
        <p:spPr>
          <a:xfrm>
            <a:off x="4561417" y="7138000"/>
            <a:ext cx="2189480" cy="210507"/>
          </a:xfrm>
          <a:prstGeom prst="rect">
            <a:avLst/>
          </a:prstGeom>
        </p:spPr>
        <p:txBody>
          <a:bodyPr vert="horz" wrap="square" lIns="0" tIns="0" rIns="0" bIns="0" rtlCol="0">
            <a:spAutoFit/>
          </a:bodyPr>
          <a:lstStyle/>
          <a:p>
            <a:pPr marL="120650">
              <a:lnSpc>
                <a:spcPct val="100000"/>
              </a:lnSpc>
            </a:pPr>
            <a:r>
              <a:rPr lang="en-US" dirty="0" smtClean="0">
                <a:latin typeface="Arial Narrow"/>
                <a:cs typeface="Arial Narrow"/>
              </a:rPr>
              <a:t>9</a:t>
            </a:r>
            <a:endParaRPr dirty="0">
              <a:latin typeface="Arial Narrow"/>
              <a:cs typeface="Arial Narrow"/>
            </a:endParaRPr>
          </a:p>
        </p:txBody>
      </p:sp>
      <p:sp>
        <p:nvSpPr>
          <p:cNvPr id="15" name="object 15"/>
          <p:cNvSpPr txBox="1">
            <a:spLocks noGrp="1"/>
          </p:cNvSpPr>
          <p:nvPr>
            <p:ph type="title" idx="4294967295"/>
          </p:nvPr>
        </p:nvSpPr>
        <p:spPr>
          <a:xfrm>
            <a:off x="-1059049" y="894271"/>
            <a:ext cx="11240932" cy="1613647"/>
          </a:xfrm>
          <a:prstGeom prst="rect">
            <a:avLst/>
          </a:prstGeom>
        </p:spPr>
        <p:txBody>
          <a:bodyPr vert="horz" wrap="square" lIns="0" tIns="0" rIns="0" bIns="0" rtlCol="0">
            <a:spAutoFit/>
          </a:bodyPr>
          <a:lstStyle/>
          <a:p>
            <a:pPr marL="6436360" algn="l">
              <a:lnSpc>
                <a:spcPct val="100000"/>
              </a:lnSpc>
            </a:pPr>
            <a:r>
              <a:rPr spc="-125" dirty="0">
                <a:latin typeface="Century"/>
                <a:cs typeface="Century"/>
              </a:rPr>
              <a:t>BOURGAS</a:t>
            </a:r>
            <a:r>
              <a:rPr spc="-50" dirty="0">
                <a:latin typeface="Century"/>
                <a:cs typeface="Century"/>
              </a:rPr>
              <a:t> </a:t>
            </a:r>
            <a:r>
              <a:rPr spc="-80" dirty="0">
                <a:latin typeface="Century"/>
                <a:cs typeface="Century"/>
              </a:rPr>
              <a:t>location</a:t>
            </a:r>
          </a:p>
        </p:txBody>
      </p:sp>
      <p:sp>
        <p:nvSpPr>
          <p:cNvPr id="16" name="object 16"/>
          <p:cNvSpPr/>
          <p:nvPr/>
        </p:nvSpPr>
        <p:spPr>
          <a:xfrm>
            <a:off x="139700" y="91940"/>
            <a:ext cx="809929" cy="348615"/>
          </a:xfrm>
          <a:prstGeom prst="rect">
            <a:avLst/>
          </a:prstGeom>
          <a:blipFill>
            <a:blip r:embed="rId6" cstate="print"/>
            <a:stretch>
              <a:fillRect/>
            </a:stretch>
          </a:blipFill>
        </p:spPr>
        <p:txBody>
          <a:bodyPr wrap="square" lIns="0" tIns="0" rIns="0" bIns="0" rtlCol="0"/>
          <a:lstStyle/>
          <a:p>
            <a:endParaRPr/>
          </a:p>
        </p:txBody>
      </p:sp>
      <p:sp>
        <p:nvSpPr>
          <p:cNvPr id="17" name="object 17"/>
          <p:cNvSpPr/>
          <p:nvPr/>
        </p:nvSpPr>
        <p:spPr>
          <a:xfrm>
            <a:off x="1611181" y="3347262"/>
            <a:ext cx="1159510" cy="420370"/>
          </a:xfrm>
          <a:custGeom>
            <a:avLst/>
            <a:gdLst/>
            <a:ahLst/>
            <a:cxnLst/>
            <a:rect l="l" t="t" r="r" b="b"/>
            <a:pathLst>
              <a:path w="1159510" h="420369">
                <a:moveTo>
                  <a:pt x="0" y="419811"/>
                </a:moveTo>
                <a:lnTo>
                  <a:pt x="1159230" y="419811"/>
                </a:lnTo>
                <a:lnTo>
                  <a:pt x="1159230" y="0"/>
                </a:lnTo>
                <a:lnTo>
                  <a:pt x="0" y="0"/>
                </a:lnTo>
                <a:lnTo>
                  <a:pt x="0" y="419811"/>
                </a:lnTo>
                <a:close/>
              </a:path>
            </a:pathLst>
          </a:custGeom>
          <a:solidFill>
            <a:srgbClr val="ABE1FA"/>
          </a:solidFill>
        </p:spPr>
        <p:txBody>
          <a:bodyPr wrap="square" lIns="0" tIns="0" rIns="0" bIns="0" rtlCol="0"/>
          <a:lstStyle/>
          <a:p>
            <a:endParaRPr/>
          </a:p>
        </p:txBody>
      </p:sp>
      <p:sp>
        <p:nvSpPr>
          <p:cNvPr id="18" name="object 18"/>
          <p:cNvSpPr txBox="1"/>
          <p:nvPr/>
        </p:nvSpPr>
        <p:spPr>
          <a:xfrm>
            <a:off x="1662778" y="3408800"/>
            <a:ext cx="1136456" cy="384721"/>
          </a:xfrm>
          <a:prstGeom prst="rect">
            <a:avLst/>
          </a:prstGeom>
        </p:spPr>
        <p:txBody>
          <a:bodyPr vert="horz" wrap="square" lIns="0" tIns="0" rIns="0" bIns="0" rtlCol="0">
            <a:spAutoFit/>
          </a:bodyPr>
          <a:lstStyle/>
          <a:p>
            <a:pPr marL="12700" marR="5080">
              <a:lnSpc>
                <a:spcPts val="1500"/>
              </a:lnSpc>
            </a:pPr>
            <a:r>
              <a:rPr sz="1500" spc="-45" dirty="0">
                <a:solidFill>
                  <a:srgbClr val="231F20"/>
                </a:solidFill>
                <a:latin typeface="Century"/>
                <a:cs typeface="Century"/>
              </a:rPr>
              <a:t>15</a:t>
            </a:r>
            <a:r>
              <a:rPr sz="1500" spc="-25" dirty="0">
                <a:solidFill>
                  <a:srgbClr val="231F20"/>
                </a:solidFill>
                <a:latin typeface="Century"/>
                <a:cs typeface="Century"/>
              </a:rPr>
              <a:t> </a:t>
            </a:r>
            <a:r>
              <a:rPr sz="1500" spc="-45" dirty="0">
                <a:solidFill>
                  <a:srgbClr val="231F20"/>
                </a:solidFill>
                <a:latin typeface="Century"/>
                <a:cs typeface="Century"/>
              </a:rPr>
              <a:t>km.</a:t>
            </a:r>
            <a:r>
              <a:rPr sz="1500" spc="-25" dirty="0">
                <a:solidFill>
                  <a:srgbClr val="231F20"/>
                </a:solidFill>
                <a:latin typeface="Century"/>
                <a:cs typeface="Century"/>
              </a:rPr>
              <a:t> </a:t>
            </a:r>
            <a:r>
              <a:rPr sz="1500" spc="-45" dirty="0">
                <a:solidFill>
                  <a:srgbClr val="231F20"/>
                </a:solidFill>
                <a:latin typeface="Century"/>
                <a:cs typeface="Century"/>
              </a:rPr>
              <a:t>from</a:t>
            </a:r>
            <a:r>
              <a:rPr sz="1500" spc="-35" dirty="0">
                <a:solidFill>
                  <a:srgbClr val="231F20"/>
                </a:solidFill>
                <a:latin typeface="Century"/>
                <a:cs typeface="Century"/>
              </a:rPr>
              <a:t> port </a:t>
            </a:r>
            <a:r>
              <a:rPr sz="1500" spc="-45" dirty="0">
                <a:solidFill>
                  <a:srgbClr val="231F20"/>
                </a:solidFill>
                <a:latin typeface="Century"/>
                <a:cs typeface="Century"/>
              </a:rPr>
              <a:t>Bourgas</a:t>
            </a:r>
            <a:endParaRPr sz="1500" dirty="0">
              <a:latin typeface="Century"/>
              <a:cs typeface="Century"/>
            </a:endParaRPr>
          </a:p>
        </p:txBody>
      </p:sp>
      <p:sp>
        <p:nvSpPr>
          <p:cNvPr id="19" name="object 19"/>
          <p:cNvSpPr txBox="1"/>
          <p:nvPr/>
        </p:nvSpPr>
        <p:spPr>
          <a:xfrm>
            <a:off x="7037322" y="4950117"/>
            <a:ext cx="1224280" cy="432434"/>
          </a:xfrm>
          <a:prstGeom prst="rect">
            <a:avLst/>
          </a:prstGeom>
          <a:solidFill>
            <a:srgbClr val="ABE1FA"/>
          </a:solidFill>
        </p:spPr>
        <p:txBody>
          <a:bodyPr vert="horz" wrap="square" lIns="0" tIns="0" rIns="0" bIns="0" rtlCol="0">
            <a:spAutoFit/>
          </a:bodyPr>
          <a:lstStyle/>
          <a:p>
            <a:pPr marL="35560" marR="33655">
              <a:lnSpc>
                <a:spcPts val="1500"/>
              </a:lnSpc>
            </a:pPr>
            <a:r>
              <a:rPr sz="1500" spc="-40" dirty="0">
                <a:solidFill>
                  <a:srgbClr val="231F20"/>
                </a:solidFill>
                <a:latin typeface="Century"/>
                <a:cs typeface="Century"/>
              </a:rPr>
              <a:t>Port</a:t>
            </a:r>
            <a:r>
              <a:rPr sz="1500" spc="-25" dirty="0">
                <a:solidFill>
                  <a:srgbClr val="231F20"/>
                </a:solidFill>
                <a:latin typeface="Century"/>
                <a:cs typeface="Century"/>
              </a:rPr>
              <a:t> </a:t>
            </a:r>
            <a:r>
              <a:rPr sz="1500" spc="-40" dirty="0">
                <a:solidFill>
                  <a:srgbClr val="231F20"/>
                </a:solidFill>
                <a:latin typeface="Century"/>
                <a:cs typeface="Century"/>
              </a:rPr>
              <a:t>Bulgaria</a:t>
            </a:r>
            <a:r>
              <a:rPr sz="1500" spc="-25" dirty="0">
                <a:solidFill>
                  <a:srgbClr val="231F20"/>
                </a:solidFill>
                <a:latin typeface="Century"/>
                <a:cs typeface="Century"/>
              </a:rPr>
              <a:t> </a:t>
            </a:r>
            <a:r>
              <a:rPr sz="1500" spc="-45" dirty="0">
                <a:solidFill>
                  <a:srgbClr val="231F20"/>
                </a:solidFill>
                <a:latin typeface="Century"/>
                <a:cs typeface="Century"/>
              </a:rPr>
              <a:t>West</a:t>
            </a:r>
            <a:endParaRPr sz="1500" dirty="0">
              <a:latin typeface="Century"/>
              <a:cs typeface="Century"/>
            </a:endParaRPr>
          </a:p>
        </p:txBody>
      </p:sp>
      <p:sp>
        <p:nvSpPr>
          <p:cNvPr id="20" name="object 20"/>
          <p:cNvSpPr/>
          <p:nvPr/>
        </p:nvSpPr>
        <p:spPr>
          <a:xfrm>
            <a:off x="7079805" y="5452356"/>
            <a:ext cx="611991" cy="322896"/>
          </a:xfrm>
          <a:prstGeom prst="rect">
            <a:avLst/>
          </a:prstGeom>
          <a:blipFill>
            <a:blip r:embed="rId7" cstate="print"/>
            <a:stretch>
              <a:fillRect/>
            </a:stretch>
          </a:blipFill>
        </p:spPr>
        <p:txBody>
          <a:bodyPr wrap="square" lIns="0" tIns="0" rIns="0" bIns="0" rtlCol="0"/>
          <a:lstStyle/>
          <a:p>
            <a:endParaRPr/>
          </a:p>
        </p:txBody>
      </p:sp>
      <p:sp>
        <p:nvSpPr>
          <p:cNvPr id="21" name="object 21"/>
          <p:cNvSpPr/>
          <p:nvPr/>
        </p:nvSpPr>
        <p:spPr>
          <a:xfrm>
            <a:off x="2569682" y="3819411"/>
            <a:ext cx="459105" cy="222885"/>
          </a:xfrm>
          <a:custGeom>
            <a:avLst/>
            <a:gdLst/>
            <a:ahLst/>
            <a:cxnLst/>
            <a:rect l="l" t="t" r="r" b="b"/>
            <a:pathLst>
              <a:path w="459104" h="222885">
                <a:moveTo>
                  <a:pt x="0" y="222376"/>
                </a:moveTo>
                <a:lnTo>
                  <a:pt x="458825" y="222376"/>
                </a:lnTo>
                <a:lnTo>
                  <a:pt x="458825" y="0"/>
                </a:lnTo>
                <a:lnTo>
                  <a:pt x="0" y="0"/>
                </a:lnTo>
                <a:lnTo>
                  <a:pt x="0" y="222376"/>
                </a:lnTo>
                <a:close/>
              </a:path>
            </a:pathLst>
          </a:custGeom>
          <a:solidFill>
            <a:srgbClr val="2A2A86"/>
          </a:solidFill>
        </p:spPr>
        <p:txBody>
          <a:bodyPr wrap="square" lIns="0" tIns="0" rIns="0" bIns="0" rtlCol="0"/>
          <a:lstStyle/>
          <a:p>
            <a:endParaRPr/>
          </a:p>
        </p:txBody>
      </p:sp>
      <p:sp>
        <p:nvSpPr>
          <p:cNvPr id="22" name="object 22"/>
          <p:cNvSpPr/>
          <p:nvPr/>
        </p:nvSpPr>
        <p:spPr>
          <a:xfrm>
            <a:off x="2545085" y="3837192"/>
            <a:ext cx="430748" cy="205104"/>
          </a:xfrm>
          <a:custGeom>
            <a:avLst/>
            <a:gdLst/>
            <a:ahLst/>
            <a:cxnLst/>
            <a:rect l="l" t="t" r="r" b="b"/>
            <a:pathLst>
              <a:path w="424814" h="187325">
                <a:moveTo>
                  <a:pt x="63322" y="62903"/>
                </a:moveTo>
                <a:lnTo>
                  <a:pt x="69646" y="69215"/>
                </a:lnTo>
                <a:lnTo>
                  <a:pt x="122415" y="69215"/>
                </a:lnTo>
                <a:lnTo>
                  <a:pt x="124942" y="71767"/>
                </a:lnTo>
                <a:lnTo>
                  <a:pt x="177711" y="71767"/>
                </a:lnTo>
                <a:lnTo>
                  <a:pt x="181508" y="75565"/>
                </a:lnTo>
                <a:lnTo>
                  <a:pt x="76822" y="75565"/>
                </a:lnTo>
                <a:lnTo>
                  <a:pt x="83159" y="81889"/>
                </a:lnTo>
                <a:lnTo>
                  <a:pt x="134658" y="81889"/>
                </a:lnTo>
                <a:lnTo>
                  <a:pt x="137401" y="84632"/>
                </a:lnTo>
                <a:lnTo>
                  <a:pt x="190792" y="84632"/>
                </a:lnTo>
                <a:lnTo>
                  <a:pt x="194068" y="87909"/>
                </a:lnTo>
                <a:lnTo>
                  <a:pt x="89916" y="87909"/>
                </a:lnTo>
                <a:lnTo>
                  <a:pt x="95338" y="93332"/>
                </a:lnTo>
                <a:lnTo>
                  <a:pt x="147320" y="93332"/>
                </a:lnTo>
                <a:lnTo>
                  <a:pt x="150253" y="96266"/>
                </a:lnTo>
                <a:lnTo>
                  <a:pt x="203454" y="96266"/>
                </a:lnTo>
                <a:lnTo>
                  <a:pt x="207873" y="100685"/>
                </a:lnTo>
                <a:lnTo>
                  <a:pt x="102577" y="100685"/>
                </a:lnTo>
                <a:lnTo>
                  <a:pt x="107962" y="106070"/>
                </a:lnTo>
                <a:lnTo>
                  <a:pt x="160820" y="106070"/>
                </a:lnTo>
                <a:lnTo>
                  <a:pt x="163931" y="109169"/>
                </a:lnTo>
                <a:lnTo>
                  <a:pt x="216547" y="109169"/>
                </a:lnTo>
                <a:lnTo>
                  <a:pt x="220624" y="113258"/>
                </a:lnTo>
                <a:lnTo>
                  <a:pt x="114807" y="113258"/>
                </a:lnTo>
                <a:lnTo>
                  <a:pt x="120878" y="119316"/>
                </a:lnTo>
                <a:lnTo>
                  <a:pt x="173062" y="119316"/>
                </a:lnTo>
                <a:lnTo>
                  <a:pt x="176517" y="122770"/>
                </a:lnTo>
                <a:lnTo>
                  <a:pt x="258330" y="122770"/>
                </a:lnTo>
                <a:lnTo>
                  <a:pt x="258330" y="127050"/>
                </a:lnTo>
                <a:lnTo>
                  <a:pt x="148577" y="127050"/>
                </a:lnTo>
                <a:lnTo>
                  <a:pt x="148577" y="132537"/>
                </a:lnTo>
                <a:lnTo>
                  <a:pt x="202184" y="132537"/>
                </a:lnTo>
                <a:lnTo>
                  <a:pt x="204508" y="134861"/>
                </a:lnTo>
                <a:lnTo>
                  <a:pt x="259588" y="134861"/>
                </a:lnTo>
                <a:lnTo>
                  <a:pt x="259588" y="139293"/>
                </a:lnTo>
                <a:lnTo>
                  <a:pt x="149009" y="139293"/>
                </a:lnTo>
                <a:lnTo>
                  <a:pt x="149009" y="145211"/>
                </a:lnTo>
                <a:lnTo>
                  <a:pt x="201764" y="145211"/>
                </a:lnTo>
                <a:lnTo>
                  <a:pt x="204724" y="148158"/>
                </a:lnTo>
                <a:lnTo>
                  <a:pt x="258749" y="148158"/>
                </a:lnTo>
                <a:lnTo>
                  <a:pt x="258749" y="151968"/>
                </a:lnTo>
                <a:lnTo>
                  <a:pt x="149009" y="151968"/>
                </a:lnTo>
                <a:lnTo>
                  <a:pt x="149009" y="159143"/>
                </a:lnTo>
                <a:lnTo>
                  <a:pt x="201764" y="159143"/>
                </a:lnTo>
                <a:lnTo>
                  <a:pt x="204304" y="161671"/>
                </a:lnTo>
                <a:lnTo>
                  <a:pt x="258749" y="161671"/>
                </a:lnTo>
                <a:lnTo>
                  <a:pt x="258749" y="165887"/>
                </a:lnTo>
                <a:lnTo>
                  <a:pt x="149009" y="165887"/>
                </a:lnTo>
                <a:lnTo>
                  <a:pt x="149009" y="170942"/>
                </a:lnTo>
                <a:lnTo>
                  <a:pt x="200926" y="170942"/>
                </a:lnTo>
                <a:lnTo>
                  <a:pt x="203873" y="173913"/>
                </a:lnTo>
                <a:lnTo>
                  <a:pt x="258749" y="173913"/>
                </a:lnTo>
                <a:lnTo>
                  <a:pt x="258749" y="178130"/>
                </a:lnTo>
                <a:lnTo>
                  <a:pt x="149009" y="178130"/>
                </a:lnTo>
                <a:lnTo>
                  <a:pt x="149009" y="184048"/>
                </a:lnTo>
                <a:lnTo>
                  <a:pt x="202615" y="184048"/>
                </a:lnTo>
                <a:lnTo>
                  <a:pt x="205562" y="186994"/>
                </a:lnTo>
                <a:lnTo>
                  <a:pt x="331774" y="186994"/>
                </a:lnTo>
                <a:lnTo>
                  <a:pt x="372334" y="178219"/>
                </a:lnTo>
                <a:lnTo>
                  <a:pt x="404048" y="153477"/>
                </a:lnTo>
                <a:lnTo>
                  <a:pt x="418562" y="127518"/>
                </a:lnTo>
                <a:lnTo>
                  <a:pt x="328067" y="127518"/>
                </a:lnTo>
                <a:lnTo>
                  <a:pt x="319298" y="127499"/>
                </a:lnTo>
                <a:lnTo>
                  <a:pt x="318681" y="92875"/>
                </a:lnTo>
                <a:lnTo>
                  <a:pt x="317479" y="82855"/>
                </a:lnTo>
                <a:lnTo>
                  <a:pt x="311998" y="73015"/>
                </a:lnTo>
                <a:lnTo>
                  <a:pt x="299427" y="65615"/>
                </a:lnTo>
                <a:lnTo>
                  <a:pt x="63322" y="62903"/>
                </a:lnTo>
                <a:close/>
              </a:path>
              <a:path w="424814" h="187325">
                <a:moveTo>
                  <a:pt x="417612" y="59049"/>
                </a:moveTo>
                <a:lnTo>
                  <a:pt x="321852" y="59049"/>
                </a:lnTo>
                <a:lnTo>
                  <a:pt x="334425" y="59912"/>
                </a:lnTo>
                <a:lnTo>
                  <a:pt x="348326" y="63870"/>
                </a:lnTo>
                <a:lnTo>
                  <a:pt x="359697" y="72985"/>
                </a:lnTo>
                <a:lnTo>
                  <a:pt x="364680" y="89319"/>
                </a:lnTo>
                <a:lnTo>
                  <a:pt x="360977" y="109067"/>
                </a:lnTo>
                <a:lnTo>
                  <a:pt x="351747" y="120531"/>
                </a:lnTo>
                <a:lnTo>
                  <a:pt x="339830" y="125938"/>
                </a:lnTo>
                <a:lnTo>
                  <a:pt x="328067" y="127518"/>
                </a:lnTo>
                <a:lnTo>
                  <a:pt x="418562" y="127518"/>
                </a:lnTo>
                <a:lnTo>
                  <a:pt x="422351" y="115140"/>
                </a:lnTo>
                <a:lnTo>
                  <a:pt x="424684" y="99750"/>
                </a:lnTo>
                <a:lnTo>
                  <a:pt x="423648" y="82855"/>
                </a:lnTo>
                <a:lnTo>
                  <a:pt x="423560" y="81889"/>
                </a:lnTo>
                <a:lnTo>
                  <a:pt x="420298" y="66204"/>
                </a:lnTo>
                <a:lnTo>
                  <a:pt x="417612" y="59049"/>
                </a:lnTo>
                <a:close/>
              </a:path>
              <a:path w="424814" h="187325">
                <a:moveTo>
                  <a:pt x="0" y="0"/>
                </a:moveTo>
                <a:lnTo>
                  <a:pt x="5905" y="5905"/>
                </a:lnTo>
                <a:lnTo>
                  <a:pt x="59512" y="5905"/>
                </a:lnTo>
                <a:lnTo>
                  <a:pt x="62255" y="8648"/>
                </a:lnTo>
                <a:lnTo>
                  <a:pt x="114807" y="8648"/>
                </a:lnTo>
                <a:lnTo>
                  <a:pt x="118719" y="12560"/>
                </a:lnTo>
                <a:lnTo>
                  <a:pt x="13093" y="12560"/>
                </a:lnTo>
                <a:lnTo>
                  <a:pt x="19050" y="18529"/>
                </a:lnTo>
                <a:lnTo>
                  <a:pt x="72605" y="18529"/>
                </a:lnTo>
                <a:lnTo>
                  <a:pt x="76212" y="22123"/>
                </a:lnTo>
                <a:lnTo>
                  <a:pt x="126631" y="22123"/>
                </a:lnTo>
                <a:lnTo>
                  <a:pt x="130136" y="25641"/>
                </a:lnTo>
                <a:lnTo>
                  <a:pt x="25742" y="25641"/>
                </a:lnTo>
                <a:lnTo>
                  <a:pt x="31292" y="31165"/>
                </a:lnTo>
                <a:lnTo>
                  <a:pt x="83159" y="31165"/>
                </a:lnTo>
                <a:lnTo>
                  <a:pt x="87198" y="35217"/>
                </a:lnTo>
                <a:lnTo>
                  <a:pt x="140563" y="35217"/>
                </a:lnTo>
                <a:lnTo>
                  <a:pt x="142671" y="38417"/>
                </a:lnTo>
                <a:lnTo>
                  <a:pt x="37985" y="38417"/>
                </a:lnTo>
                <a:lnTo>
                  <a:pt x="43688" y="44119"/>
                </a:lnTo>
                <a:lnTo>
                  <a:pt x="97078" y="44119"/>
                </a:lnTo>
                <a:lnTo>
                  <a:pt x="99936" y="46964"/>
                </a:lnTo>
                <a:lnTo>
                  <a:pt x="152374" y="46964"/>
                </a:lnTo>
                <a:lnTo>
                  <a:pt x="156121" y="50698"/>
                </a:lnTo>
                <a:lnTo>
                  <a:pt x="50647" y="50698"/>
                </a:lnTo>
                <a:lnTo>
                  <a:pt x="56756" y="56807"/>
                </a:lnTo>
                <a:lnTo>
                  <a:pt x="109334" y="56807"/>
                </a:lnTo>
                <a:lnTo>
                  <a:pt x="111734" y="59220"/>
                </a:lnTo>
                <a:lnTo>
                  <a:pt x="314464" y="59220"/>
                </a:lnTo>
                <a:lnTo>
                  <a:pt x="321852" y="59049"/>
                </a:lnTo>
                <a:lnTo>
                  <a:pt x="417612" y="59049"/>
                </a:lnTo>
                <a:lnTo>
                  <a:pt x="414998" y="52085"/>
                </a:lnTo>
                <a:lnTo>
                  <a:pt x="389361" y="20087"/>
                </a:lnTo>
                <a:lnTo>
                  <a:pt x="353818" y="3177"/>
                </a:lnTo>
                <a:lnTo>
                  <a:pt x="327605" y="0"/>
                </a:lnTo>
                <a:lnTo>
                  <a:pt x="0" y="0"/>
                </a:lnTo>
                <a:close/>
              </a:path>
            </a:pathLst>
          </a:custGeom>
          <a:solidFill>
            <a:srgbClr val="FFFFFF"/>
          </a:solidFill>
        </p:spPr>
        <p:txBody>
          <a:bodyPr wrap="square" lIns="0" tIns="0" rIns="0" bIns="0" rtlCol="0"/>
          <a:lstStyle/>
          <a:p>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16000">
        <p14:ripple/>
      </p:transition>
    </mc:Choice>
    <mc:Fallback xmlns="">
      <p:transition spd="slow" advClick="0" advTm="16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object 7"/>
          <p:cNvSpPr/>
          <p:nvPr/>
        </p:nvSpPr>
        <p:spPr>
          <a:xfrm>
            <a:off x="9566673" y="4389742"/>
            <a:ext cx="469844" cy="1750275"/>
          </a:xfrm>
          <a:prstGeom prst="rect">
            <a:avLst/>
          </a:prstGeom>
          <a:blipFill>
            <a:blip r:embed="rId2" cstate="print"/>
            <a:stretch>
              <a:fillRect/>
            </a:stretch>
          </a:blipFill>
        </p:spPr>
        <p:txBody>
          <a:bodyPr wrap="square" lIns="0" tIns="0" rIns="0" bIns="0" rtlCol="0"/>
          <a:lstStyle/>
          <a:p>
            <a:endParaRPr/>
          </a:p>
        </p:txBody>
      </p:sp>
      <p:sp>
        <p:nvSpPr>
          <p:cNvPr id="27" name="object 27"/>
          <p:cNvSpPr txBox="1">
            <a:spLocks noGrp="1"/>
          </p:cNvSpPr>
          <p:nvPr>
            <p:ph type="sldNum" sz="quarter" idx="12"/>
          </p:nvPr>
        </p:nvSpPr>
        <p:spPr>
          <a:xfrm>
            <a:off x="4561417" y="7138000"/>
            <a:ext cx="2189480" cy="210507"/>
          </a:xfrm>
          <a:prstGeom prst="rect">
            <a:avLst/>
          </a:prstGeom>
        </p:spPr>
        <p:txBody>
          <a:bodyPr vert="horz" wrap="square" lIns="0" tIns="0" rIns="0" bIns="0" rtlCol="0">
            <a:spAutoFit/>
          </a:bodyPr>
          <a:lstStyle/>
          <a:p>
            <a:pPr marL="120650">
              <a:lnSpc>
                <a:spcPct val="100000"/>
              </a:lnSpc>
            </a:pPr>
            <a:r>
              <a:rPr lang="en-US" dirty="0" smtClean="0">
                <a:latin typeface="Arial Narrow"/>
                <a:cs typeface="Arial Narrow"/>
              </a:rPr>
              <a:t>10</a:t>
            </a:r>
            <a:endParaRPr dirty="0">
              <a:latin typeface="Arial Narrow"/>
              <a:cs typeface="Arial Narrow"/>
            </a:endParaRPr>
          </a:p>
        </p:txBody>
      </p:sp>
      <p:sp>
        <p:nvSpPr>
          <p:cNvPr id="15" name="object 15"/>
          <p:cNvSpPr txBox="1">
            <a:spLocks noGrp="1"/>
          </p:cNvSpPr>
          <p:nvPr>
            <p:ph type="title" idx="4294967295"/>
          </p:nvPr>
        </p:nvSpPr>
        <p:spPr>
          <a:xfrm>
            <a:off x="8166" y="417423"/>
            <a:ext cx="10363200" cy="439737"/>
          </a:xfrm>
          <a:prstGeom prst="rect">
            <a:avLst/>
          </a:prstGeom>
        </p:spPr>
        <p:txBody>
          <a:bodyPr vert="horz" wrap="square" lIns="0" tIns="0" rIns="0" bIns="0" rtlCol="0">
            <a:spAutoFit/>
          </a:bodyPr>
          <a:lstStyle/>
          <a:p>
            <a:pPr marL="6436360">
              <a:lnSpc>
                <a:spcPct val="100000"/>
              </a:lnSpc>
            </a:pPr>
            <a:r>
              <a:rPr spc="-125" dirty="0">
                <a:latin typeface="Century"/>
                <a:cs typeface="Century"/>
              </a:rPr>
              <a:t>BOURGAS</a:t>
            </a:r>
            <a:r>
              <a:rPr spc="-50" dirty="0">
                <a:latin typeface="Century"/>
                <a:cs typeface="Century"/>
              </a:rPr>
              <a:t> </a:t>
            </a:r>
            <a:r>
              <a:rPr spc="-80" dirty="0">
                <a:latin typeface="Century"/>
                <a:cs typeface="Century"/>
              </a:rPr>
              <a:t>location</a:t>
            </a:r>
          </a:p>
        </p:txBody>
      </p:sp>
      <p:sp>
        <p:nvSpPr>
          <p:cNvPr id="16" name="object 16"/>
          <p:cNvSpPr/>
          <p:nvPr/>
        </p:nvSpPr>
        <p:spPr>
          <a:xfrm>
            <a:off x="125958" y="149873"/>
            <a:ext cx="810044" cy="348615"/>
          </a:xfrm>
          <a:prstGeom prst="rect">
            <a:avLst/>
          </a:prstGeom>
          <a:blipFill>
            <a:blip r:embed="rId3" cstate="print"/>
            <a:stretch>
              <a:fillRect/>
            </a:stretch>
          </a:blipFill>
        </p:spPr>
        <p:txBody>
          <a:bodyPr wrap="square" lIns="0" tIns="0" rIns="0" bIns="0" rtlCol="0"/>
          <a:lstStyle/>
          <a:p>
            <a:endParaRPr/>
          </a:p>
        </p:txBody>
      </p:sp>
      <p:sp>
        <p:nvSpPr>
          <p:cNvPr id="17" name="object 17"/>
          <p:cNvSpPr/>
          <p:nvPr/>
        </p:nvSpPr>
        <p:spPr>
          <a:xfrm>
            <a:off x="125958" y="3237598"/>
            <a:ext cx="5238026" cy="1600885"/>
          </a:xfrm>
          <a:prstGeom prst="rect">
            <a:avLst/>
          </a:prstGeom>
          <a:blipFill>
            <a:blip r:embed="rId4" cstate="print"/>
            <a:stretch>
              <a:fillRect/>
            </a:stretch>
          </a:blipFill>
        </p:spPr>
        <p:txBody>
          <a:bodyPr wrap="square" lIns="0" tIns="0" rIns="0" bIns="0" rtlCol="0"/>
          <a:lstStyle/>
          <a:p>
            <a:endParaRPr/>
          </a:p>
        </p:txBody>
      </p:sp>
      <p:sp>
        <p:nvSpPr>
          <p:cNvPr id="18" name="object 18"/>
          <p:cNvSpPr txBox="1"/>
          <p:nvPr/>
        </p:nvSpPr>
        <p:spPr>
          <a:xfrm>
            <a:off x="1586611" y="3693176"/>
            <a:ext cx="3651250" cy="895350"/>
          </a:xfrm>
          <a:prstGeom prst="rect">
            <a:avLst/>
          </a:prstGeom>
        </p:spPr>
        <p:txBody>
          <a:bodyPr vert="horz" wrap="square" lIns="0" tIns="0" rIns="0" bIns="0" rtlCol="0">
            <a:spAutoFit/>
          </a:bodyPr>
          <a:lstStyle/>
          <a:p>
            <a:pPr marL="12700" marR="5080">
              <a:lnSpc>
                <a:spcPct val="103899"/>
              </a:lnSpc>
            </a:pPr>
            <a:r>
              <a:rPr sz="1950" b="1" spc="95" dirty="0">
                <a:solidFill>
                  <a:srgbClr val="FFFFFF"/>
                </a:solidFill>
                <a:latin typeface="Cambria"/>
                <a:cs typeface="Cambria"/>
              </a:rPr>
              <a:t>Two</a:t>
            </a:r>
            <a:r>
              <a:rPr sz="1950" b="1" spc="110" dirty="0">
                <a:solidFill>
                  <a:srgbClr val="FFFFFF"/>
                </a:solidFill>
                <a:latin typeface="Cambria"/>
                <a:cs typeface="Cambria"/>
              </a:rPr>
              <a:t> </a:t>
            </a:r>
            <a:r>
              <a:rPr sz="1950" b="1" spc="80" dirty="0">
                <a:solidFill>
                  <a:srgbClr val="FFFFFF"/>
                </a:solidFill>
                <a:latin typeface="Cambria"/>
                <a:cs typeface="Cambria"/>
              </a:rPr>
              <a:t>portal</a:t>
            </a:r>
            <a:r>
              <a:rPr sz="1950" b="1" spc="110" dirty="0">
                <a:solidFill>
                  <a:srgbClr val="FFFFFF"/>
                </a:solidFill>
                <a:latin typeface="Cambria"/>
                <a:cs typeface="Cambria"/>
              </a:rPr>
              <a:t> </a:t>
            </a:r>
            <a:r>
              <a:rPr sz="1950" b="1" spc="90" dirty="0">
                <a:solidFill>
                  <a:srgbClr val="FFFFFF"/>
                </a:solidFill>
                <a:latin typeface="Cambria"/>
                <a:cs typeface="Cambria"/>
              </a:rPr>
              <a:t>cranes</a:t>
            </a:r>
            <a:r>
              <a:rPr sz="1950" b="1" spc="110" dirty="0">
                <a:solidFill>
                  <a:srgbClr val="FFFFFF"/>
                </a:solidFill>
                <a:latin typeface="Cambria"/>
                <a:cs typeface="Cambria"/>
              </a:rPr>
              <a:t> </a:t>
            </a:r>
            <a:r>
              <a:rPr sz="1950" b="1" spc="-35" dirty="0">
                <a:solidFill>
                  <a:srgbClr val="FFFFFF"/>
                </a:solidFill>
                <a:latin typeface="Cambria"/>
                <a:cs typeface="Cambria"/>
              </a:rPr>
              <a:t>–</a:t>
            </a:r>
            <a:r>
              <a:rPr sz="1950" b="1" spc="110" dirty="0">
                <a:solidFill>
                  <a:srgbClr val="FFFFFF"/>
                </a:solidFill>
                <a:latin typeface="Cambria"/>
                <a:cs typeface="Cambria"/>
              </a:rPr>
              <a:t> </a:t>
            </a:r>
            <a:r>
              <a:rPr sz="1950" b="1" spc="-70" dirty="0">
                <a:solidFill>
                  <a:srgbClr val="FFFFFF"/>
                </a:solidFill>
                <a:latin typeface="Cambria"/>
                <a:cs typeface="Cambria"/>
              </a:rPr>
              <a:t>32</a:t>
            </a:r>
            <a:r>
              <a:rPr sz="1950" b="1" spc="110" dirty="0">
                <a:solidFill>
                  <a:srgbClr val="FFFFFF"/>
                </a:solidFill>
                <a:latin typeface="Cambria"/>
                <a:cs typeface="Cambria"/>
              </a:rPr>
              <a:t> </a:t>
            </a:r>
            <a:r>
              <a:rPr sz="1950" b="1" spc="35" dirty="0">
                <a:solidFill>
                  <a:srgbClr val="FFFFFF"/>
                </a:solidFill>
                <a:latin typeface="Cambria"/>
                <a:cs typeface="Cambria"/>
              </a:rPr>
              <a:t>t;</a:t>
            </a:r>
            <a:r>
              <a:rPr sz="1950" b="1" spc="110" dirty="0">
                <a:solidFill>
                  <a:srgbClr val="FFFFFF"/>
                </a:solidFill>
                <a:latin typeface="Cambria"/>
                <a:cs typeface="Cambria"/>
              </a:rPr>
              <a:t> </a:t>
            </a:r>
            <a:r>
              <a:rPr sz="1950" b="1" spc="-70" dirty="0">
                <a:solidFill>
                  <a:srgbClr val="FFFFFF"/>
                </a:solidFill>
                <a:latin typeface="Cambria"/>
                <a:cs typeface="Cambria"/>
              </a:rPr>
              <a:t>12</a:t>
            </a:r>
            <a:r>
              <a:rPr sz="1950" b="1" spc="110" dirty="0">
                <a:solidFill>
                  <a:srgbClr val="FFFFFF"/>
                </a:solidFill>
                <a:latin typeface="Cambria"/>
                <a:cs typeface="Cambria"/>
              </a:rPr>
              <a:t> </a:t>
            </a:r>
            <a:r>
              <a:rPr sz="1950" b="1" spc="90" dirty="0">
                <a:solidFill>
                  <a:srgbClr val="FFFFFF"/>
                </a:solidFill>
                <a:latin typeface="Cambria"/>
                <a:cs typeface="Cambria"/>
              </a:rPr>
              <a:t>t</a:t>
            </a:r>
            <a:r>
              <a:rPr sz="1950" b="1" spc="55" dirty="0">
                <a:solidFill>
                  <a:srgbClr val="FFFFFF"/>
                </a:solidFill>
                <a:latin typeface="Cambria"/>
                <a:cs typeface="Cambria"/>
              </a:rPr>
              <a:t> </a:t>
            </a:r>
            <a:r>
              <a:rPr sz="1950" b="1" spc="114" dirty="0">
                <a:solidFill>
                  <a:srgbClr val="FFFFFF"/>
                </a:solidFill>
                <a:latin typeface="Cambria"/>
                <a:cs typeface="Cambria"/>
              </a:rPr>
              <a:t>Open</a:t>
            </a:r>
            <a:r>
              <a:rPr sz="1950" b="1" spc="110" dirty="0">
                <a:solidFill>
                  <a:srgbClr val="FFFFFF"/>
                </a:solidFill>
                <a:latin typeface="Cambria"/>
                <a:cs typeface="Cambria"/>
              </a:rPr>
              <a:t> </a:t>
            </a:r>
            <a:r>
              <a:rPr sz="1950" b="1" spc="85" dirty="0">
                <a:solidFill>
                  <a:srgbClr val="FFFFFF"/>
                </a:solidFill>
                <a:latin typeface="Cambria"/>
                <a:cs typeface="Cambria"/>
              </a:rPr>
              <a:t>area</a:t>
            </a:r>
            <a:r>
              <a:rPr sz="1950" b="1" spc="110" dirty="0">
                <a:solidFill>
                  <a:srgbClr val="FFFFFF"/>
                </a:solidFill>
                <a:latin typeface="Cambria"/>
                <a:cs typeface="Cambria"/>
              </a:rPr>
              <a:t> </a:t>
            </a:r>
            <a:r>
              <a:rPr sz="1950" b="1" spc="-459" dirty="0">
                <a:solidFill>
                  <a:srgbClr val="FFFFFF"/>
                </a:solidFill>
                <a:latin typeface="Cambria"/>
                <a:cs typeface="Cambria"/>
              </a:rPr>
              <a:t>/</a:t>
            </a:r>
            <a:r>
              <a:rPr sz="1950" b="1" spc="110" dirty="0">
                <a:solidFill>
                  <a:srgbClr val="FFFFFF"/>
                </a:solidFill>
                <a:latin typeface="Cambria"/>
                <a:cs typeface="Cambria"/>
              </a:rPr>
              <a:t> </a:t>
            </a:r>
            <a:r>
              <a:rPr sz="1950" b="1" spc="90" dirty="0">
                <a:solidFill>
                  <a:srgbClr val="FFFFFF"/>
                </a:solidFill>
                <a:latin typeface="Cambria"/>
                <a:cs typeface="Cambria"/>
              </a:rPr>
              <a:t>container</a:t>
            </a:r>
            <a:r>
              <a:rPr sz="1950" b="1" spc="110" dirty="0">
                <a:solidFill>
                  <a:srgbClr val="FFFFFF"/>
                </a:solidFill>
                <a:latin typeface="Cambria"/>
                <a:cs typeface="Cambria"/>
              </a:rPr>
              <a:t> </a:t>
            </a:r>
            <a:r>
              <a:rPr sz="1950" b="1" spc="75" dirty="0">
                <a:solidFill>
                  <a:srgbClr val="FFFFFF"/>
                </a:solidFill>
                <a:latin typeface="Cambria"/>
                <a:cs typeface="Cambria"/>
              </a:rPr>
              <a:t>depot</a:t>
            </a:r>
            <a:r>
              <a:rPr sz="1950" b="1" spc="30" dirty="0">
                <a:solidFill>
                  <a:srgbClr val="FFFFFF"/>
                </a:solidFill>
                <a:latin typeface="Cambria"/>
                <a:cs typeface="Cambria"/>
              </a:rPr>
              <a:t> </a:t>
            </a:r>
            <a:r>
              <a:rPr sz="1950" b="1" spc="70" dirty="0">
                <a:solidFill>
                  <a:srgbClr val="FFFFFF"/>
                </a:solidFill>
                <a:latin typeface="Cambria"/>
                <a:cs typeface="Cambria"/>
              </a:rPr>
              <a:t>over</a:t>
            </a:r>
            <a:r>
              <a:rPr sz="1950" b="1" spc="35" dirty="0">
                <a:solidFill>
                  <a:srgbClr val="FFFFFF"/>
                </a:solidFill>
                <a:latin typeface="Cambria"/>
                <a:cs typeface="Cambria"/>
              </a:rPr>
              <a:t> </a:t>
            </a:r>
            <a:r>
              <a:rPr sz="1950" b="1" spc="-70" dirty="0">
                <a:solidFill>
                  <a:srgbClr val="FFFFFF"/>
                </a:solidFill>
                <a:latin typeface="Cambria"/>
                <a:cs typeface="Cambria"/>
              </a:rPr>
              <a:t>4000</a:t>
            </a:r>
            <a:r>
              <a:rPr sz="1950" b="1" spc="35" dirty="0">
                <a:solidFill>
                  <a:srgbClr val="FFFFFF"/>
                </a:solidFill>
                <a:latin typeface="Cambria"/>
                <a:cs typeface="Cambria"/>
              </a:rPr>
              <a:t> </a:t>
            </a:r>
            <a:r>
              <a:rPr sz="1950" b="1" spc="225" dirty="0">
                <a:solidFill>
                  <a:srgbClr val="FFFFFF"/>
                </a:solidFill>
                <a:latin typeface="Cambria"/>
                <a:cs typeface="Cambria"/>
              </a:rPr>
              <a:t>TEU</a:t>
            </a:r>
            <a:r>
              <a:rPr sz="1950" b="1" spc="35" dirty="0">
                <a:solidFill>
                  <a:srgbClr val="FFFFFF"/>
                </a:solidFill>
                <a:latin typeface="Cambria"/>
                <a:cs typeface="Cambria"/>
              </a:rPr>
              <a:t> </a:t>
            </a:r>
            <a:r>
              <a:rPr sz="1950" b="1" spc="150" dirty="0">
                <a:solidFill>
                  <a:srgbClr val="FFFFFF"/>
                </a:solidFill>
                <a:latin typeface="Cambria"/>
                <a:cs typeface="Cambria"/>
              </a:rPr>
              <a:t>Own</a:t>
            </a:r>
            <a:r>
              <a:rPr sz="1950" b="1" spc="35" dirty="0">
                <a:solidFill>
                  <a:srgbClr val="FFFFFF"/>
                </a:solidFill>
                <a:latin typeface="Cambria"/>
                <a:cs typeface="Cambria"/>
              </a:rPr>
              <a:t> </a:t>
            </a:r>
            <a:r>
              <a:rPr sz="1950" b="1" spc="85" dirty="0">
                <a:solidFill>
                  <a:srgbClr val="FFFFFF"/>
                </a:solidFill>
                <a:latin typeface="Cambria"/>
                <a:cs typeface="Cambria"/>
              </a:rPr>
              <a:t>rail</a:t>
            </a:r>
            <a:r>
              <a:rPr sz="1950" b="1" spc="35" dirty="0">
                <a:solidFill>
                  <a:srgbClr val="FFFFFF"/>
                </a:solidFill>
                <a:latin typeface="Cambria"/>
                <a:cs typeface="Cambria"/>
              </a:rPr>
              <a:t> </a:t>
            </a:r>
            <a:r>
              <a:rPr sz="1950" b="1" spc="90" dirty="0">
                <a:solidFill>
                  <a:srgbClr val="FFFFFF"/>
                </a:solidFill>
                <a:latin typeface="Cambria"/>
                <a:cs typeface="Cambria"/>
              </a:rPr>
              <a:t>trace</a:t>
            </a:r>
            <a:endParaRPr sz="1950">
              <a:latin typeface="Cambria"/>
              <a:cs typeface="Cambria"/>
            </a:endParaRPr>
          </a:p>
        </p:txBody>
      </p:sp>
      <p:sp>
        <p:nvSpPr>
          <p:cNvPr id="19" name="object 19"/>
          <p:cNvSpPr/>
          <p:nvPr/>
        </p:nvSpPr>
        <p:spPr>
          <a:xfrm>
            <a:off x="6750897" y="6482348"/>
            <a:ext cx="3644116" cy="1037729"/>
          </a:xfrm>
          <a:prstGeom prst="rect">
            <a:avLst/>
          </a:prstGeom>
          <a:blipFill>
            <a:blip r:embed="rId5" cstate="print"/>
            <a:stretch>
              <a:fillRect/>
            </a:stretch>
          </a:blipFill>
        </p:spPr>
        <p:txBody>
          <a:bodyPr wrap="square" lIns="0" tIns="0" rIns="0" bIns="0" rtlCol="0"/>
          <a:lstStyle/>
          <a:p>
            <a:endParaRPr/>
          </a:p>
        </p:txBody>
      </p:sp>
      <p:sp>
        <p:nvSpPr>
          <p:cNvPr id="20" name="object 20"/>
          <p:cNvSpPr txBox="1"/>
          <p:nvPr/>
        </p:nvSpPr>
        <p:spPr>
          <a:xfrm>
            <a:off x="7640349" y="6479867"/>
            <a:ext cx="2698750" cy="586740"/>
          </a:xfrm>
          <a:prstGeom prst="rect">
            <a:avLst/>
          </a:prstGeom>
        </p:spPr>
        <p:txBody>
          <a:bodyPr vert="horz" wrap="square" lIns="0" tIns="0" rIns="0" bIns="0" rtlCol="0">
            <a:spAutoFit/>
          </a:bodyPr>
          <a:lstStyle/>
          <a:p>
            <a:pPr marL="12700" marR="5080" indent="455295">
              <a:lnSpc>
                <a:spcPct val="103899"/>
              </a:lnSpc>
            </a:pPr>
            <a:r>
              <a:rPr sz="1950" b="1" spc="105" dirty="0">
                <a:solidFill>
                  <a:srgbClr val="FFFFFF"/>
                </a:solidFill>
                <a:latin typeface="Cambria"/>
                <a:cs typeface="Cambria"/>
              </a:rPr>
              <a:t>Reachstacker</a:t>
            </a:r>
            <a:r>
              <a:rPr sz="1950" b="1" spc="110" dirty="0">
                <a:solidFill>
                  <a:srgbClr val="FFFFFF"/>
                </a:solidFill>
                <a:latin typeface="Cambria"/>
                <a:cs typeface="Cambria"/>
              </a:rPr>
              <a:t> </a:t>
            </a:r>
            <a:r>
              <a:rPr sz="1950" b="1" spc="-70" dirty="0">
                <a:solidFill>
                  <a:srgbClr val="FFFFFF"/>
                </a:solidFill>
                <a:latin typeface="Cambria"/>
                <a:cs typeface="Cambria"/>
              </a:rPr>
              <a:t>32</a:t>
            </a:r>
            <a:r>
              <a:rPr sz="1950" b="1" spc="110" dirty="0">
                <a:solidFill>
                  <a:srgbClr val="FFFFFF"/>
                </a:solidFill>
                <a:latin typeface="Cambria"/>
                <a:cs typeface="Cambria"/>
              </a:rPr>
              <a:t> </a:t>
            </a:r>
            <a:r>
              <a:rPr sz="1950" b="1" spc="90" dirty="0">
                <a:solidFill>
                  <a:srgbClr val="FFFFFF"/>
                </a:solidFill>
                <a:latin typeface="Cambria"/>
                <a:cs typeface="Cambria"/>
              </a:rPr>
              <a:t>t</a:t>
            </a:r>
            <a:r>
              <a:rPr sz="1950" b="1" spc="55" dirty="0">
                <a:solidFill>
                  <a:srgbClr val="FFFFFF"/>
                </a:solidFill>
                <a:latin typeface="Cambria"/>
                <a:cs typeface="Cambria"/>
              </a:rPr>
              <a:t> </a:t>
            </a:r>
            <a:r>
              <a:rPr sz="1950" b="1" spc="110" dirty="0">
                <a:solidFill>
                  <a:srgbClr val="FFFFFF"/>
                </a:solidFill>
                <a:latin typeface="Cambria"/>
                <a:cs typeface="Cambria"/>
              </a:rPr>
              <a:t>Truck </a:t>
            </a:r>
            <a:r>
              <a:rPr sz="1950" b="1" spc="80" dirty="0">
                <a:solidFill>
                  <a:srgbClr val="FFFFFF"/>
                </a:solidFill>
                <a:latin typeface="Cambria"/>
                <a:cs typeface="Cambria"/>
              </a:rPr>
              <a:t>scale</a:t>
            </a:r>
            <a:r>
              <a:rPr sz="1950" b="1" spc="110" dirty="0">
                <a:solidFill>
                  <a:srgbClr val="FFFFFF"/>
                </a:solidFill>
                <a:latin typeface="Cambria"/>
                <a:cs typeface="Cambria"/>
              </a:rPr>
              <a:t> up </a:t>
            </a:r>
            <a:r>
              <a:rPr sz="1950" b="1" spc="65" dirty="0">
                <a:solidFill>
                  <a:srgbClr val="FFFFFF"/>
                </a:solidFill>
                <a:latin typeface="Cambria"/>
                <a:cs typeface="Cambria"/>
              </a:rPr>
              <a:t>to</a:t>
            </a:r>
            <a:r>
              <a:rPr sz="1950" b="1" spc="110" dirty="0">
                <a:solidFill>
                  <a:srgbClr val="FFFFFF"/>
                </a:solidFill>
                <a:latin typeface="Cambria"/>
                <a:cs typeface="Cambria"/>
              </a:rPr>
              <a:t> </a:t>
            </a:r>
            <a:r>
              <a:rPr sz="1950" b="1" spc="-70" dirty="0">
                <a:solidFill>
                  <a:srgbClr val="FFFFFF"/>
                </a:solidFill>
                <a:latin typeface="Cambria"/>
                <a:cs typeface="Cambria"/>
              </a:rPr>
              <a:t>60</a:t>
            </a:r>
            <a:r>
              <a:rPr sz="1950" b="1" spc="110" dirty="0">
                <a:solidFill>
                  <a:srgbClr val="FFFFFF"/>
                </a:solidFill>
                <a:latin typeface="Cambria"/>
                <a:cs typeface="Cambria"/>
              </a:rPr>
              <a:t> </a:t>
            </a:r>
            <a:r>
              <a:rPr sz="1950" b="1" spc="90" dirty="0">
                <a:solidFill>
                  <a:srgbClr val="FFFFFF"/>
                </a:solidFill>
                <a:latin typeface="Cambria"/>
                <a:cs typeface="Cambria"/>
              </a:rPr>
              <a:t>t</a:t>
            </a:r>
            <a:endParaRPr sz="1950" dirty="0">
              <a:latin typeface="Cambria"/>
              <a:cs typeface="Cambria"/>
            </a:endParaRPr>
          </a:p>
        </p:txBody>
      </p:sp>
      <p:sp>
        <p:nvSpPr>
          <p:cNvPr id="21" name="object 21"/>
          <p:cNvSpPr/>
          <p:nvPr/>
        </p:nvSpPr>
        <p:spPr>
          <a:xfrm>
            <a:off x="1565999" y="479038"/>
            <a:ext cx="4688102" cy="3070445"/>
          </a:xfrm>
          <a:prstGeom prst="rect">
            <a:avLst/>
          </a:prstGeom>
          <a:blipFill>
            <a:blip r:embed="rId6" cstate="print"/>
            <a:stretch>
              <a:fillRect/>
            </a:stretch>
          </a:blipFill>
        </p:spPr>
        <p:txBody>
          <a:bodyPr wrap="square" lIns="0" tIns="0" rIns="0" bIns="0" rtlCol="0"/>
          <a:lstStyle/>
          <a:p>
            <a:endParaRPr/>
          </a:p>
        </p:txBody>
      </p:sp>
      <p:sp>
        <p:nvSpPr>
          <p:cNvPr id="22" name="object 22"/>
          <p:cNvSpPr/>
          <p:nvPr/>
        </p:nvSpPr>
        <p:spPr>
          <a:xfrm>
            <a:off x="6463721" y="2239369"/>
            <a:ext cx="2679534" cy="2009609"/>
          </a:xfrm>
          <a:prstGeom prst="rect">
            <a:avLst/>
          </a:prstGeom>
          <a:blipFill>
            <a:blip r:embed="rId7" cstate="print"/>
            <a:stretch>
              <a:fillRect/>
            </a:stretch>
          </a:blipFill>
        </p:spPr>
        <p:txBody>
          <a:bodyPr wrap="square" lIns="0" tIns="0" rIns="0" bIns="0" rtlCol="0"/>
          <a:lstStyle/>
          <a:p>
            <a:endParaRPr/>
          </a:p>
        </p:txBody>
      </p:sp>
      <p:sp>
        <p:nvSpPr>
          <p:cNvPr id="23" name="object 23"/>
          <p:cNvSpPr/>
          <p:nvPr/>
        </p:nvSpPr>
        <p:spPr>
          <a:xfrm>
            <a:off x="9134183" y="3808452"/>
            <a:ext cx="1237183" cy="822731"/>
          </a:xfrm>
          <a:prstGeom prst="rect">
            <a:avLst/>
          </a:prstGeom>
          <a:blipFill>
            <a:blip r:embed="rId8" cstate="print"/>
            <a:stretch>
              <a:fillRect/>
            </a:stretch>
          </a:blipFill>
        </p:spPr>
        <p:txBody>
          <a:bodyPr wrap="square" lIns="0" tIns="0" rIns="0" bIns="0" rtlCol="0"/>
          <a:lstStyle/>
          <a:p>
            <a:endParaRPr/>
          </a:p>
        </p:txBody>
      </p:sp>
      <p:sp>
        <p:nvSpPr>
          <p:cNvPr id="24" name="object 24"/>
          <p:cNvSpPr/>
          <p:nvPr/>
        </p:nvSpPr>
        <p:spPr>
          <a:xfrm>
            <a:off x="6750897" y="4030179"/>
            <a:ext cx="3356940" cy="2469399"/>
          </a:xfrm>
          <a:prstGeom prst="rect">
            <a:avLst/>
          </a:prstGeom>
          <a:blipFill>
            <a:blip r:embed="rId9" cstate="print"/>
            <a:stretch>
              <a:fillRect/>
            </a:stretch>
          </a:blipFill>
        </p:spPr>
        <p:txBody>
          <a:bodyPr wrap="square" lIns="0" tIns="0" rIns="0" bIns="0" rtlCol="0"/>
          <a:lstStyle/>
          <a:p>
            <a:endParaRPr/>
          </a:p>
        </p:txBody>
      </p:sp>
      <p:sp>
        <p:nvSpPr>
          <p:cNvPr id="25" name="object 25"/>
          <p:cNvSpPr/>
          <p:nvPr/>
        </p:nvSpPr>
        <p:spPr>
          <a:xfrm>
            <a:off x="2635415" y="6608876"/>
            <a:ext cx="1237297" cy="822845"/>
          </a:xfrm>
          <a:prstGeom prst="rect">
            <a:avLst/>
          </a:prstGeom>
          <a:blipFill>
            <a:blip r:embed="rId10" cstate="print"/>
            <a:stretch>
              <a:fillRect/>
            </a:stretch>
          </a:blipFill>
        </p:spPr>
        <p:txBody>
          <a:bodyPr wrap="square" lIns="0" tIns="0" rIns="0" bIns="0" rtlCol="0"/>
          <a:lstStyle/>
          <a:p>
            <a:endParaRPr/>
          </a:p>
        </p:txBody>
      </p:sp>
      <p:sp>
        <p:nvSpPr>
          <p:cNvPr id="26" name="object 26"/>
          <p:cNvSpPr/>
          <p:nvPr/>
        </p:nvSpPr>
        <p:spPr>
          <a:xfrm>
            <a:off x="2919564" y="5151208"/>
            <a:ext cx="2679420" cy="2009622"/>
          </a:xfrm>
          <a:prstGeom prst="rect">
            <a:avLst/>
          </a:prstGeom>
          <a:blipFill>
            <a:blip r:embed="rId11" cstate="print"/>
            <a:stretch>
              <a:fillRect/>
            </a:stretch>
          </a:blipFill>
        </p:spPr>
        <p:txBody>
          <a:bodyPr wrap="square" lIns="0" tIns="0" rIns="0" bIns="0" rtlCol="0"/>
          <a:lstStyle/>
          <a:p>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16000">
        <p14:ripple/>
      </p:transition>
    </mc:Choice>
    <mc:Fallback xmlns="">
      <p:transition spd="slow" advClick="0" advTm="160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object 11"/>
          <p:cNvSpPr txBox="1"/>
          <p:nvPr/>
        </p:nvSpPr>
        <p:spPr>
          <a:xfrm>
            <a:off x="1553300" y="1707406"/>
            <a:ext cx="4383405" cy="5179695"/>
          </a:xfrm>
          <a:prstGeom prst="rect">
            <a:avLst/>
          </a:prstGeom>
        </p:spPr>
        <p:txBody>
          <a:bodyPr vert="horz" wrap="square" lIns="0" tIns="0" rIns="0" bIns="0" rtlCol="0">
            <a:spAutoFit/>
          </a:bodyPr>
          <a:lstStyle/>
          <a:p>
            <a:pPr marL="12700">
              <a:lnSpc>
                <a:spcPct val="100000"/>
              </a:lnSpc>
            </a:pPr>
            <a:r>
              <a:rPr sz="2000" spc="-85" dirty="0">
                <a:solidFill>
                  <a:srgbClr val="25408F"/>
                </a:solidFill>
                <a:latin typeface="Wingdings"/>
                <a:cs typeface="Wingdings"/>
              </a:rPr>
              <a:t></a:t>
            </a:r>
            <a:r>
              <a:rPr sz="1550" spc="-60" dirty="0">
                <a:solidFill>
                  <a:srgbClr val="231F20"/>
                </a:solidFill>
                <a:latin typeface="Century"/>
                <a:cs typeface="Century"/>
              </a:rPr>
              <a:t>Up</a:t>
            </a:r>
            <a:r>
              <a:rPr sz="1550" spc="-25" dirty="0">
                <a:solidFill>
                  <a:srgbClr val="231F20"/>
                </a:solidFill>
                <a:latin typeface="Century"/>
                <a:cs typeface="Century"/>
              </a:rPr>
              <a:t> </a:t>
            </a:r>
            <a:r>
              <a:rPr sz="1550" spc="-40" dirty="0">
                <a:solidFill>
                  <a:srgbClr val="231F20"/>
                </a:solidFill>
                <a:latin typeface="Century"/>
                <a:cs typeface="Century"/>
              </a:rPr>
              <a:t>to</a:t>
            </a:r>
            <a:r>
              <a:rPr sz="1550" spc="-25" dirty="0">
                <a:solidFill>
                  <a:srgbClr val="231F20"/>
                </a:solidFill>
                <a:latin typeface="Century"/>
                <a:cs typeface="Century"/>
              </a:rPr>
              <a:t> </a:t>
            </a:r>
            <a:r>
              <a:rPr sz="1550" spc="-45" dirty="0">
                <a:solidFill>
                  <a:srgbClr val="231F20"/>
                </a:solidFill>
                <a:latin typeface="Century"/>
                <a:cs typeface="Century"/>
              </a:rPr>
              <a:t>15</a:t>
            </a:r>
            <a:r>
              <a:rPr sz="1550" spc="-25" dirty="0">
                <a:solidFill>
                  <a:srgbClr val="231F20"/>
                </a:solidFill>
                <a:latin typeface="Century"/>
                <a:cs typeface="Century"/>
              </a:rPr>
              <a:t> </a:t>
            </a:r>
            <a:r>
              <a:rPr sz="1550" spc="-60" dirty="0">
                <a:solidFill>
                  <a:srgbClr val="231F20"/>
                </a:solidFill>
                <a:latin typeface="Century"/>
                <a:cs typeface="Century"/>
              </a:rPr>
              <a:t>km</a:t>
            </a:r>
            <a:r>
              <a:rPr sz="1550" spc="-25" dirty="0">
                <a:solidFill>
                  <a:srgbClr val="231F20"/>
                </a:solidFill>
                <a:latin typeface="Century"/>
                <a:cs typeface="Century"/>
              </a:rPr>
              <a:t> </a:t>
            </a:r>
            <a:r>
              <a:rPr sz="1550" spc="-45" dirty="0">
                <a:solidFill>
                  <a:srgbClr val="231F20"/>
                </a:solidFill>
                <a:latin typeface="Century"/>
                <a:cs typeface="Century"/>
              </a:rPr>
              <a:t>from</a:t>
            </a:r>
            <a:r>
              <a:rPr sz="1550" spc="-25" dirty="0">
                <a:solidFill>
                  <a:srgbClr val="231F20"/>
                </a:solidFill>
                <a:latin typeface="Century"/>
                <a:cs typeface="Century"/>
              </a:rPr>
              <a:t> </a:t>
            </a:r>
            <a:r>
              <a:rPr sz="1550" spc="-35" dirty="0">
                <a:solidFill>
                  <a:srgbClr val="231F20"/>
                </a:solidFill>
                <a:latin typeface="Century"/>
                <a:cs typeface="Century"/>
              </a:rPr>
              <a:t>‘port</a:t>
            </a:r>
            <a:r>
              <a:rPr sz="1550" spc="-25" dirty="0">
                <a:solidFill>
                  <a:srgbClr val="231F20"/>
                </a:solidFill>
                <a:latin typeface="Century"/>
                <a:cs typeface="Century"/>
              </a:rPr>
              <a:t> </a:t>
            </a:r>
            <a:r>
              <a:rPr sz="1550" spc="-40" dirty="0">
                <a:solidFill>
                  <a:srgbClr val="231F20"/>
                </a:solidFill>
                <a:latin typeface="Century"/>
                <a:cs typeface="Century"/>
              </a:rPr>
              <a:t>Bourgas’</a:t>
            </a:r>
            <a:endParaRPr sz="1550">
              <a:latin typeface="Century"/>
              <a:cs typeface="Century"/>
            </a:endParaRPr>
          </a:p>
          <a:p>
            <a:pPr marL="12700">
              <a:lnSpc>
                <a:spcPct val="100000"/>
              </a:lnSpc>
              <a:spcBef>
                <a:spcPts val="340"/>
              </a:spcBef>
            </a:pPr>
            <a:r>
              <a:rPr sz="2000" spc="-85" dirty="0">
                <a:solidFill>
                  <a:srgbClr val="25408F"/>
                </a:solidFill>
                <a:latin typeface="Wingdings"/>
                <a:cs typeface="Wingdings"/>
              </a:rPr>
              <a:t></a:t>
            </a:r>
            <a:r>
              <a:rPr sz="1550" spc="-60" dirty="0">
                <a:solidFill>
                  <a:srgbClr val="231F20"/>
                </a:solidFill>
                <a:latin typeface="Century"/>
                <a:cs typeface="Century"/>
              </a:rPr>
              <a:t>Up</a:t>
            </a:r>
            <a:r>
              <a:rPr sz="1550" spc="-25" dirty="0">
                <a:solidFill>
                  <a:srgbClr val="231F20"/>
                </a:solidFill>
                <a:latin typeface="Century"/>
                <a:cs typeface="Century"/>
              </a:rPr>
              <a:t> </a:t>
            </a:r>
            <a:r>
              <a:rPr sz="1550" spc="-40" dirty="0">
                <a:solidFill>
                  <a:srgbClr val="231F20"/>
                </a:solidFill>
                <a:latin typeface="Century"/>
                <a:cs typeface="Century"/>
              </a:rPr>
              <a:t>to</a:t>
            </a:r>
            <a:r>
              <a:rPr sz="1550" spc="-25" dirty="0">
                <a:solidFill>
                  <a:srgbClr val="231F20"/>
                </a:solidFill>
                <a:latin typeface="Century"/>
                <a:cs typeface="Century"/>
              </a:rPr>
              <a:t> </a:t>
            </a:r>
            <a:r>
              <a:rPr sz="1550" spc="-45" dirty="0">
                <a:solidFill>
                  <a:srgbClr val="231F20"/>
                </a:solidFill>
                <a:latin typeface="Century"/>
                <a:cs typeface="Century"/>
              </a:rPr>
              <a:t>6</a:t>
            </a:r>
            <a:r>
              <a:rPr sz="1550" spc="-25" dirty="0">
                <a:solidFill>
                  <a:srgbClr val="231F20"/>
                </a:solidFill>
                <a:latin typeface="Century"/>
                <a:cs typeface="Century"/>
              </a:rPr>
              <a:t> </a:t>
            </a:r>
            <a:r>
              <a:rPr sz="1550" spc="-60" dirty="0">
                <a:solidFill>
                  <a:srgbClr val="231F20"/>
                </a:solidFill>
                <a:latin typeface="Century"/>
                <a:cs typeface="Century"/>
              </a:rPr>
              <a:t>km</a:t>
            </a:r>
            <a:r>
              <a:rPr sz="1550" spc="-25" dirty="0">
                <a:solidFill>
                  <a:srgbClr val="231F20"/>
                </a:solidFill>
                <a:latin typeface="Century"/>
                <a:cs typeface="Century"/>
              </a:rPr>
              <a:t> </a:t>
            </a:r>
            <a:r>
              <a:rPr sz="1550" spc="-45" dirty="0">
                <a:solidFill>
                  <a:srgbClr val="231F20"/>
                </a:solidFill>
                <a:latin typeface="Century"/>
                <a:cs typeface="Century"/>
              </a:rPr>
              <a:t>from</a:t>
            </a:r>
            <a:r>
              <a:rPr sz="1550" spc="-25" dirty="0">
                <a:solidFill>
                  <a:srgbClr val="231F20"/>
                </a:solidFill>
                <a:latin typeface="Century"/>
                <a:cs typeface="Century"/>
              </a:rPr>
              <a:t> </a:t>
            </a:r>
            <a:r>
              <a:rPr sz="1550" spc="-40" dirty="0">
                <a:solidFill>
                  <a:srgbClr val="231F20"/>
                </a:solidFill>
                <a:latin typeface="Century"/>
                <a:cs typeface="Century"/>
              </a:rPr>
              <a:t>‘cargo</a:t>
            </a:r>
            <a:r>
              <a:rPr sz="1550" spc="-25" dirty="0">
                <a:solidFill>
                  <a:srgbClr val="231F20"/>
                </a:solidFill>
                <a:latin typeface="Century"/>
                <a:cs typeface="Century"/>
              </a:rPr>
              <a:t> </a:t>
            </a:r>
            <a:r>
              <a:rPr sz="1550" spc="-35" dirty="0">
                <a:solidFill>
                  <a:srgbClr val="231F20"/>
                </a:solidFill>
                <a:latin typeface="Century"/>
                <a:cs typeface="Century"/>
              </a:rPr>
              <a:t>rail</a:t>
            </a:r>
            <a:r>
              <a:rPr sz="1550" spc="-25" dirty="0">
                <a:solidFill>
                  <a:srgbClr val="231F20"/>
                </a:solidFill>
                <a:latin typeface="Century"/>
                <a:cs typeface="Century"/>
              </a:rPr>
              <a:t> </a:t>
            </a:r>
            <a:r>
              <a:rPr sz="1550" spc="-40" dirty="0">
                <a:solidFill>
                  <a:srgbClr val="231F20"/>
                </a:solidFill>
                <a:latin typeface="Century"/>
                <a:cs typeface="Century"/>
              </a:rPr>
              <a:t>station-dispenser’</a:t>
            </a:r>
            <a:endParaRPr sz="1550">
              <a:latin typeface="Century"/>
              <a:cs typeface="Century"/>
            </a:endParaRPr>
          </a:p>
          <a:p>
            <a:pPr marL="12700">
              <a:lnSpc>
                <a:spcPct val="100000"/>
              </a:lnSpc>
              <a:spcBef>
                <a:spcPts val="340"/>
              </a:spcBef>
            </a:pPr>
            <a:r>
              <a:rPr sz="2000" spc="-85" dirty="0">
                <a:solidFill>
                  <a:srgbClr val="25408F"/>
                </a:solidFill>
                <a:latin typeface="Wingdings"/>
                <a:cs typeface="Wingdings"/>
              </a:rPr>
              <a:t></a:t>
            </a:r>
            <a:r>
              <a:rPr sz="1550" spc="-45" dirty="0">
                <a:solidFill>
                  <a:srgbClr val="231F20"/>
                </a:solidFill>
                <a:latin typeface="Century"/>
                <a:cs typeface="Century"/>
              </a:rPr>
              <a:t>Covered</a:t>
            </a:r>
            <a:r>
              <a:rPr sz="1550" spc="-25" dirty="0">
                <a:solidFill>
                  <a:srgbClr val="231F20"/>
                </a:solidFill>
                <a:latin typeface="Century"/>
                <a:cs typeface="Century"/>
              </a:rPr>
              <a:t> </a:t>
            </a:r>
            <a:r>
              <a:rPr sz="1550" spc="-40" dirty="0">
                <a:solidFill>
                  <a:srgbClr val="231F20"/>
                </a:solidFill>
                <a:latin typeface="Century"/>
                <a:cs typeface="Century"/>
              </a:rPr>
              <a:t>storage</a:t>
            </a:r>
            <a:r>
              <a:rPr sz="1550" spc="-25" dirty="0">
                <a:solidFill>
                  <a:srgbClr val="231F20"/>
                </a:solidFill>
                <a:latin typeface="Century"/>
                <a:cs typeface="Century"/>
              </a:rPr>
              <a:t> </a:t>
            </a:r>
            <a:r>
              <a:rPr sz="1550" spc="-45" dirty="0">
                <a:solidFill>
                  <a:srgbClr val="231F20"/>
                </a:solidFill>
                <a:latin typeface="Century"/>
                <a:cs typeface="Century"/>
              </a:rPr>
              <a:t>area</a:t>
            </a:r>
            <a:r>
              <a:rPr sz="1550" spc="-25" dirty="0">
                <a:solidFill>
                  <a:srgbClr val="231F20"/>
                </a:solidFill>
                <a:latin typeface="Century"/>
                <a:cs typeface="Century"/>
              </a:rPr>
              <a:t> </a:t>
            </a:r>
            <a:r>
              <a:rPr sz="1550" spc="-30" dirty="0">
                <a:solidFill>
                  <a:srgbClr val="231F20"/>
                </a:solidFill>
                <a:latin typeface="Century"/>
                <a:cs typeface="Century"/>
              </a:rPr>
              <a:t>-</a:t>
            </a:r>
            <a:r>
              <a:rPr sz="1550" spc="-25" dirty="0">
                <a:solidFill>
                  <a:srgbClr val="231F20"/>
                </a:solidFill>
                <a:latin typeface="Century"/>
                <a:cs typeface="Century"/>
              </a:rPr>
              <a:t> </a:t>
            </a:r>
            <a:r>
              <a:rPr sz="1550" spc="-45" dirty="0">
                <a:solidFill>
                  <a:srgbClr val="231F20"/>
                </a:solidFill>
                <a:latin typeface="Century"/>
                <a:cs typeface="Century"/>
              </a:rPr>
              <a:t>6000</a:t>
            </a:r>
            <a:r>
              <a:rPr sz="1550" spc="-25" dirty="0">
                <a:solidFill>
                  <a:srgbClr val="231F20"/>
                </a:solidFill>
                <a:latin typeface="Century"/>
                <a:cs typeface="Century"/>
              </a:rPr>
              <a:t> </a:t>
            </a:r>
            <a:r>
              <a:rPr sz="1550" spc="-45" dirty="0">
                <a:solidFill>
                  <a:srgbClr val="231F20"/>
                </a:solidFill>
                <a:latin typeface="Century"/>
                <a:cs typeface="Century"/>
              </a:rPr>
              <a:t>square</a:t>
            </a:r>
            <a:r>
              <a:rPr sz="1550" spc="-25" dirty="0">
                <a:solidFill>
                  <a:srgbClr val="231F20"/>
                </a:solidFill>
                <a:latin typeface="Century"/>
                <a:cs typeface="Century"/>
              </a:rPr>
              <a:t> </a:t>
            </a:r>
            <a:r>
              <a:rPr sz="1550" spc="-45" dirty="0">
                <a:solidFill>
                  <a:srgbClr val="231F20"/>
                </a:solidFill>
                <a:latin typeface="Century"/>
                <a:cs typeface="Century"/>
              </a:rPr>
              <a:t>meters</a:t>
            </a:r>
            <a:endParaRPr sz="1550">
              <a:latin typeface="Century"/>
              <a:cs typeface="Century"/>
            </a:endParaRPr>
          </a:p>
          <a:p>
            <a:pPr marL="12700">
              <a:lnSpc>
                <a:spcPct val="100000"/>
              </a:lnSpc>
              <a:spcBef>
                <a:spcPts val="340"/>
              </a:spcBef>
            </a:pPr>
            <a:r>
              <a:rPr sz="2000" spc="-85" dirty="0">
                <a:solidFill>
                  <a:srgbClr val="25408F"/>
                </a:solidFill>
                <a:latin typeface="Wingdings"/>
                <a:cs typeface="Wingdings"/>
              </a:rPr>
              <a:t></a:t>
            </a:r>
            <a:r>
              <a:rPr sz="1550" spc="-50" dirty="0">
                <a:solidFill>
                  <a:srgbClr val="231F20"/>
                </a:solidFill>
                <a:latin typeface="Century"/>
                <a:cs typeface="Century"/>
              </a:rPr>
              <a:t>Open</a:t>
            </a:r>
            <a:r>
              <a:rPr sz="1550" spc="-25" dirty="0">
                <a:solidFill>
                  <a:srgbClr val="231F20"/>
                </a:solidFill>
                <a:latin typeface="Century"/>
                <a:cs typeface="Century"/>
              </a:rPr>
              <a:t> </a:t>
            </a:r>
            <a:r>
              <a:rPr sz="1550" spc="-40" dirty="0">
                <a:solidFill>
                  <a:srgbClr val="231F20"/>
                </a:solidFill>
                <a:latin typeface="Century"/>
                <a:cs typeface="Century"/>
              </a:rPr>
              <a:t>area/container</a:t>
            </a:r>
            <a:r>
              <a:rPr sz="1550" spc="-25" dirty="0">
                <a:solidFill>
                  <a:srgbClr val="231F20"/>
                </a:solidFill>
                <a:latin typeface="Century"/>
                <a:cs typeface="Century"/>
              </a:rPr>
              <a:t> </a:t>
            </a:r>
            <a:r>
              <a:rPr sz="1550" spc="-45" dirty="0">
                <a:solidFill>
                  <a:srgbClr val="231F20"/>
                </a:solidFill>
                <a:latin typeface="Century"/>
                <a:cs typeface="Century"/>
              </a:rPr>
              <a:t>depot</a:t>
            </a:r>
            <a:r>
              <a:rPr sz="1550" dirty="0">
                <a:solidFill>
                  <a:srgbClr val="231F20"/>
                </a:solidFill>
                <a:latin typeface="Century"/>
                <a:cs typeface="Century"/>
              </a:rPr>
              <a:t> </a:t>
            </a:r>
            <a:r>
              <a:rPr sz="1550" spc="-45" dirty="0">
                <a:solidFill>
                  <a:srgbClr val="231F20"/>
                </a:solidFill>
                <a:latin typeface="Century"/>
                <a:cs typeface="Century"/>
              </a:rPr>
              <a:t> </a:t>
            </a:r>
            <a:r>
              <a:rPr sz="1550" spc="-40" dirty="0">
                <a:solidFill>
                  <a:srgbClr val="231F20"/>
                </a:solidFill>
                <a:latin typeface="Century"/>
                <a:cs typeface="Century"/>
              </a:rPr>
              <a:t>over</a:t>
            </a:r>
            <a:r>
              <a:rPr sz="1550" spc="-25" dirty="0">
                <a:solidFill>
                  <a:srgbClr val="231F20"/>
                </a:solidFill>
                <a:latin typeface="Century"/>
                <a:cs typeface="Century"/>
              </a:rPr>
              <a:t> </a:t>
            </a:r>
            <a:r>
              <a:rPr sz="1550" spc="-45" dirty="0">
                <a:solidFill>
                  <a:srgbClr val="231F20"/>
                </a:solidFill>
                <a:latin typeface="Century"/>
                <a:cs typeface="Century"/>
              </a:rPr>
              <a:t>4000</a:t>
            </a:r>
            <a:r>
              <a:rPr sz="1550" spc="-25" dirty="0">
                <a:solidFill>
                  <a:srgbClr val="231F20"/>
                </a:solidFill>
                <a:latin typeface="Century"/>
                <a:cs typeface="Century"/>
              </a:rPr>
              <a:t> </a:t>
            </a:r>
            <a:r>
              <a:rPr sz="1550" spc="-60" dirty="0">
                <a:solidFill>
                  <a:srgbClr val="231F20"/>
                </a:solidFill>
                <a:latin typeface="Century"/>
                <a:cs typeface="Century"/>
              </a:rPr>
              <a:t>TEU</a:t>
            </a:r>
            <a:endParaRPr sz="1550">
              <a:latin typeface="Century"/>
              <a:cs typeface="Century"/>
            </a:endParaRPr>
          </a:p>
          <a:p>
            <a:pPr marL="12700">
              <a:lnSpc>
                <a:spcPct val="100000"/>
              </a:lnSpc>
              <a:spcBef>
                <a:spcPts val="340"/>
              </a:spcBef>
            </a:pPr>
            <a:r>
              <a:rPr sz="2000" spc="-85" dirty="0">
                <a:solidFill>
                  <a:srgbClr val="25408F"/>
                </a:solidFill>
                <a:latin typeface="Wingdings"/>
                <a:cs typeface="Wingdings"/>
              </a:rPr>
              <a:t></a:t>
            </a:r>
            <a:r>
              <a:rPr sz="1550" spc="-40" dirty="0">
                <a:solidFill>
                  <a:srgbClr val="231F20"/>
                </a:solidFill>
                <a:latin typeface="Century"/>
                <a:cs typeface="Century"/>
              </a:rPr>
              <a:t>Total</a:t>
            </a:r>
            <a:r>
              <a:rPr sz="1550" spc="-25" dirty="0">
                <a:solidFill>
                  <a:srgbClr val="231F20"/>
                </a:solidFill>
                <a:latin typeface="Century"/>
                <a:cs typeface="Century"/>
              </a:rPr>
              <a:t> </a:t>
            </a:r>
            <a:r>
              <a:rPr sz="1550" spc="-45" dirty="0">
                <a:solidFill>
                  <a:srgbClr val="231F20"/>
                </a:solidFill>
                <a:latin typeface="Century"/>
                <a:cs typeface="Century"/>
              </a:rPr>
              <a:t>area</a:t>
            </a:r>
            <a:r>
              <a:rPr sz="1550" spc="-25" dirty="0">
                <a:solidFill>
                  <a:srgbClr val="231F20"/>
                </a:solidFill>
                <a:latin typeface="Century"/>
                <a:cs typeface="Century"/>
              </a:rPr>
              <a:t> </a:t>
            </a:r>
            <a:r>
              <a:rPr sz="1550" spc="-45" dirty="0">
                <a:solidFill>
                  <a:srgbClr val="231F20"/>
                </a:solidFill>
                <a:latin typeface="Century"/>
                <a:cs typeface="Century"/>
              </a:rPr>
              <a:t>–</a:t>
            </a:r>
            <a:r>
              <a:rPr sz="1550" spc="-25" dirty="0">
                <a:solidFill>
                  <a:srgbClr val="231F20"/>
                </a:solidFill>
                <a:latin typeface="Century"/>
                <a:cs typeface="Century"/>
              </a:rPr>
              <a:t> </a:t>
            </a:r>
            <a:r>
              <a:rPr sz="1550" spc="-45" dirty="0">
                <a:solidFill>
                  <a:srgbClr val="231F20"/>
                </a:solidFill>
                <a:latin typeface="Century"/>
                <a:cs typeface="Century"/>
              </a:rPr>
              <a:t>101</a:t>
            </a:r>
            <a:r>
              <a:rPr sz="1550" spc="-25" dirty="0">
                <a:solidFill>
                  <a:srgbClr val="231F20"/>
                </a:solidFill>
                <a:latin typeface="Century"/>
                <a:cs typeface="Century"/>
              </a:rPr>
              <a:t> </a:t>
            </a:r>
            <a:r>
              <a:rPr sz="1550" spc="-45" dirty="0">
                <a:solidFill>
                  <a:srgbClr val="231F20"/>
                </a:solidFill>
                <a:latin typeface="Century"/>
                <a:cs typeface="Century"/>
              </a:rPr>
              <a:t>000</a:t>
            </a:r>
            <a:r>
              <a:rPr sz="1550" spc="-25" dirty="0">
                <a:solidFill>
                  <a:srgbClr val="231F20"/>
                </a:solidFill>
                <a:latin typeface="Century"/>
                <a:cs typeface="Century"/>
              </a:rPr>
              <a:t> </a:t>
            </a:r>
            <a:r>
              <a:rPr sz="1550" spc="-45" dirty="0">
                <a:solidFill>
                  <a:srgbClr val="231F20"/>
                </a:solidFill>
                <a:latin typeface="Century"/>
                <a:cs typeface="Century"/>
              </a:rPr>
              <a:t>square</a:t>
            </a:r>
            <a:r>
              <a:rPr sz="1550" spc="-25" dirty="0">
                <a:solidFill>
                  <a:srgbClr val="231F20"/>
                </a:solidFill>
                <a:latin typeface="Century"/>
                <a:cs typeface="Century"/>
              </a:rPr>
              <a:t> </a:t>
            </a:r>
            <a:r>
              <a:rPr sz="1550" spc="-45" dirty="0">
                <a:solidFill>
                  <a:srgbClr val="231F20"/>
                </a:solidFill>
                <a:latin typeface="Century"/>
                <a:cs typeface="Century"/>
              </a:rPr>
              <a:t>meters</a:t>
            </a:r>
            <a:endParaRPr sz="1550">
              <a:latin typeface="Century"/>
              <a:cs typeface="Century"/>
            </a:endParaRPr>
          </a:p>
          <a:p>
            <a:pPr marL="12700" marR="5080">
              <a:lnSpc>
                <a:spcPct val="97600"/>
              </a:lnSpc>
              <a:spcBef>
                <a:spcPts val="400"/>
              </a:spcBef>
            </a:pPr>
            <a:r>
              <a:rPr sz="2000" spc="-85" dirty="0">
                <a:solidFill>
                  <a:srgbClr val="25408F"/>
                </a:solidFill>
                <a:latin typeface="Wingdings"/>
                <a:cs typeface="Wingdings"/>
              </a:rPr>
              <a:t></a:t>
            </a:r>
            <a:r>
              <a:rPr sz="1550" spc="-45" dirty="0">
                <a:solidFill>
                  <a:srgbClr val="231F20"/>
                </a:solidFill>
                <a:latin typeface="Century"/>
                <a:cs typeface="Century"/>
              </a:rPr>
              <a:t>Operates</a:t>
            </a:r>
            <a:r>
              <a:rPr sz="1550" spc="20" dirty="0">
                <a:solidFill>
                  <a:srgbClr val="231F20"/>
                </a:solidFill>
                <a:latin typeface="Century"/>
                <a:cs typeface="Century"/>
              </a:rPr>
              <a:t> </a:t>
            </a:r>
            <a:r>
              <a:rPr sz="1550" spc="-45" dirty="0">
                <a:solidFill>
                  <a:srgbClr val="231F20"/>
                </a:solidFill>
                <a:latin typeface="Century"/>
                <a:cs typeface="Century"/>
              </a:rPr>
              <a:t>with</a:t>
            </a:r>
            <a:r>
              <a:rPr sz="1550" spc="20" dirty="0">
                <a:solidFill>
                  <a:srgbClr val="231F20"/>
                </a:solidFill>
                <a:latin typeface="Century"/>
                <a:cs typeface="Century"/>
              </a:rPr>
              <a:t> </a:t>
            </a:r>
            <a:r>
              <a:rPr sz="1550" spc="-50" dirty="0">
                <a:solidFill>
                  <a:srgbClr val="231F20"/>
                </a:solidFill>
                <a:latin typeface="Century"/>
                <a:cs typeface="Century"/>
              </a:rPr>
              <a:t>Customs</a:t>
            </a:r>
            <a:r>
              <a:rPr sz="1550" spc="20" dirty="0">
                <a:solidFill>
                  <a:srgbClr val="231F20"/>
                </a:solidFill>
                <a:latin typeface="Century"/>
                <a:cs typeface="Century"/>
              </a:rPr>
              <a:t> </a:t>
            </a:r>
            <a:r>
              <a:rPr sz="1550" spc="-40" dirty="0">
                <a:solidFill>
                  <a:srgbClr val="231F20"/>
                </a:solidFill>
                <a:latin typeface="Century"/>
                <a:cs typeface="Century"/>
              </a:rPr>
              <a:t>points</a:t>
            </a:r>
            <a:r>
              <a:rPr sz="1550" spc="20" dirty="0">
                <a:solidFill>
                  <a:srgbClr val="231F20"/>
                </a:solidFill>
                <a:latin typeface="Century"/>
                <a:cs typeface="Century"/>
              </a:rPr>
              <a:t> </a:t>
            </a:r>
            <a:r>
              <a:rPr sz="1550" spc="-60" dirty="0">
                <a:solidFill>
                  <a:srgbClr val="231F20"/>
                </a:solidFill>
                <a:latin typeface="Century"/>
                <a:cs typeface="Century"/>
              </a:rPr>
              <a:t>BG</a:t>
            </a:r>
            <a:r>
              <a:rPr sz="1550" spc="20" dirty="0">
                <a:solidFill>
                  <a:srgbClr val="231F20"/>
                </a:solidFill>
                <a:latin typeface="Century"/>
                <a:cs typeface="Century"/>
              </a:rPr>
              <a:t> </a:t>
            </a:r>
            <a:r>
              <a:rPr sz="1550" spc="-45" dirty="0">
                <a:solidFill>
                  <a:srgbClr val="231F20"/>
                </a:solidFill>
                <a:latin typeface="Century"/>
                <a:cs typeface="Century"/>
              </a:rPr>
              <a:t>1000</a:t>
            </a:r>
            <a:r>
              <a:rPr sz="1550" spc="20" dirty="0">
                <a:solidFill>
                  <a:srgbClr val="231F20"/>
                </a:solidFill>
                <a:latin typeface="Century"/>
                <a:cs typeface="Century"/>
              </a:rPr>
              <a:t> </a:t>
            </a:r>
            <a:r>
              <a:rPr sz="1550" spc="-50" dirty="0">
                <a:solidFill>
                  <a:srgbClr val="231F20"/>
                </a:solidFill>
                <a:latin typeface="Century"/>
                <a:cs typeface="Century"/>
              </a:rPr>
              <a:t>and</a:t>
            </a:r>
            <a:r>
              <a:rPr sz="1550" spc="20" dirty="0">
                <a:solidFill>
                  <a:srgbClr val="231F20"/>
                </a:solidFill>
                <a:latin typeface="Century"/>
                <a:cs typeface="Century"/>
              </a:rPr>
              <a:t> </a:t>
            </a:r>
            <a:r>
              <a:rPr sz="1550" spc="-60" dirty="0">
                <a:solidFill>
                  <a:srgbClr val="231F20"/>
                </a:solidFill>
                <a:latin typeface="Century"/>
                <a:cs typeface="Century"/>
              </a:rPr>
              <a:t>BG</a:t>
            </a:r>
            <a:r>
              <a:rPr sz="1550" spc="-40" dirty="0">
                <a:solidFill>
                  <a:srgbClr val="231F20"/>
                </a:solidFill>
                <a:latin typeface="Century"/>
                <a:cs typeface="Century"/>
              </a:rPr>
              <a:t> 1007</a:t>
            </a:r>
            <a:endParaRPr sz="1550">
              <a:latin typeface="Century"/>
              <a:cs typeface="Century"/>
            </a:endParaRPr>
          </a:p>
          <a:p>
            <a:pPr marL="12700" marR="5080">
              <a:lnSpc>
                <a:spcPct val="97600"/>
              </a:lnSpc>
              <a:spcBef>
                <a:spcPts val="490"/>
              </a:spcBef>
            </a:pPr>
            <a:r>
              <a:rPr sz="2000" spc="-85" dirty="0">
                <a:solidFill>
                  <a:srgbClr val="25408F"/>
                </a:solidFill>
                <a:latin typeface="Wingdings"/>
                <a:cs typeface="Wingdings"/>
              </a:rPr>
              <a:t></a:t>
            </a:r>
            <a:r>
              <a:rPr sz="1550" spc="-60" dirty="0">
                <a:solidFill>
                  <a:srgbClr val="231F20"/>
                </a:solidFill>
                <a:latin typeface="Century"/>
                <a:cs typeface="Century"/>
              </a:rPr>
              <a:t>Own</a:t>
            </a:r>
            <a:r>
              <a:rPr sz="1550" spc="-45" dirty="0">
                <a:solidFill>
                  <a:srgbClr val="231F20"/>
                </a:solidFill>
                <a:latin typeface="Century"/>
                <a:cs typeface="Century"/>
              </a:rPr>
              <a:t> 2 gantry </a:t>
            </a:r>
            <a:r>
              <a:rPr sz="1550" spc="-40" dirty="0">
                <a:solidFill>
                  <a:srgbClr val="231F20"/>
                </a:solidFill>
                <a:latin typeface="Century"/>
                <a:cs typeface="Century"/>
              </a:rPr>
              <a:t>cranes</a:t>
            </a:r>
            <a:r>
              <a:rPr sz="1550" spc="-45" dirty="0">
                <a:solidFill>
                  <a:srgbClr val="231F20"/>
                </a:solidFill>
                <a:latin typeface="Century"/>
                <a:cs typeface="Century"/>
              </a:rPr>
              <a:t> with </a:t>
            </a:r>
            <a:r>
              <a:rPr sz="1550" spc="-40" dirty="0">
                <a:solidFill>
                  <a:srgbClr val="231F20"/>
                </a:solidFill>
                <a:latin typeface="Century"/>
                <a:cs typeface="Century"/>
              </a:rPr>
              <a:t>loading</a:t>
            </a:r>
            <a:r>
              <a:rPr sz="1550" spc="-45" dirty="0">
                <a:solidFill>
                  <a:srgbClr val="231F20"/>
                </a:solidFill>
                <a:latin typeface="Century"/>
                <a:cs typeface="Century"/>
              </a:rPr>
              <a:t> </a:t>
            </a:r>
            <a:r>
              <a:rPr sz="1550" spc="-40" dirty="0">
                <a:solidFill>
                  <a:srgbClr val="231F20"/>
                </a:solidFill>
                <a:latin typeface="Century"/>
                <a:cs typeface="Century"/>
              </a:rPr>
              <a:t>capacity</a:t>
            </a:r>
            <a:r>
              <a:rPr sz="1550" spc="-45" dirty="0">
                <a:solidFill>
                  <a:srgbClr val="231F20"/>
                </a:solidFill>
                <a:latin typeface="Century"/>
                <a:cs typeface="Century"/>
              </a:rPr>
              <a:t> </a:t>
            </a:r>
            <a:r>
              <a:rPr sz="1550" spc="-50" dirty="0">
                <a:solidFill>
                  <a:srgbClr val="231F20"/>
                </a:solidFill>
                <a:latin typeface="Century"/>
                <a:cs typeface="Century"/>
              </a:rPr>
              <a:t>up</a:t>
            </a:r>
            <a:r>
              <a:rPr sz="1550" spc="-45" dirty="0">
                <a:solidFill>
                  <a:srgbClr val="231F20"/>
                </a:solidFill>
                <a:latin typeface="Century"/>
                <a:cs typeface="Century"/>
              </a:rPr>
              <a:t> </a:t>
            </a:r>
            <a:r>
              <a:rPr sz="1550" spc="-40" dirty="0">
                <a:solidFill>
                  <a:srgbClr val="231F20"/>
                </a:solidFill>
                <a:latin typeface="Century"/>
                <a:cs typeface="Century"/>
              </a:rPr>
              <a:t>to 32</a:t>
            </a:r>
            <a:r>
              <a:rPr sz="1550" spc="-25" dirty="0">
                <a:solidFill>
                  <a:srgbClr val="231F20"/>
                </a:solidFill>
                <a:latin typeface="Century"/>
                <a:cs typeface="Century"/>
              </a:rPr>
              <a:t> </a:t>
            </a:r>
            <a:r>
              <a:rPr sz="1550" spc="-30" dirty="0">
                <a:solidFill>
                  <a:srgbClr val="231F20"/>
                </a:solidFill>
                <a:latin typeface="Century"/>
                <a:cs typeface="Century"/>
              </a:rPr>
              <a:t>t.</a:t>
            </a:r>
            <a:r>
              <a:rPr sz="1550" spc="-25" dirty="0">
                <a:solidFill>
                  <a:srgbClr val="231F20"/>
                </a:solidFill>
                <a:latin typeface="Century"/>
                <a:cs typeface="Century"/>
              </a:rPr>
              <a:t> </a:t>
            </a:r>
            <a:r>
              <a:rPr sz="1550" spc="-50" dirty="0">
                <a:solidFill>
                  <a:srgbClr val="231F20"/>
                </a:solidFill>
                <a:latin typeface="Century"/>
                <a:cs typeface="Century"/>
              </a:rPr>
              <a:t>and</a:t>
            </a:r>
            <a:r>
              <a:rPr sz="1550" spc="-25" dirty="0">
                <a:solidFill>
                  <a:srgbClr val="231F20"/>
                </a:solidFill>
                <a:latin typeface="Century"/>
                <a:cs typeface="Century"/>
              </a:rPr>
              <a:t> </a:t>
            </a:r>
            <a:r>
              <a:rPr sz="1550" spc="-50" dirty="0">
                <a:solidFill>
                  <a:srgbClr val="231F20"/>
                </a:solidFill>
                <a:latin typeface="Century"/>
                <a:cs typeface="Century"/>
              </a:rPr>
              <a:t>up</a:t>
            </a:r>
            <a:r>
              <a:rPr sz="1550" spc="-25" dirty="0">
                <a:solidFill>
                  <a:srgbClr val="231F20"/>
                </a:solidFill>
                <a:latin typeface="Century"/>
                <a:cs typeface="Century"/>
              </a:rPr>
              <a:t> </a:t>
            </a:r>
            <a:r>
              <a:rPr sz="1550" spc="-40" dirty="0">
                <a:solidFill>
                  <a:srgbClr val="231F20"/>
                </a:solidFill>
                <a:latin typeface="Century"/>
                <a:cs typeface="Century"/>
              </a:rPr>
              <a:t>to</a:t>
            </a:r>
            <a:r>
              <a:rPr sz="1550" spc="-25" dirty="0">
                <a:solidFill>
                  <a:srgbClr val="231F20"/>
                </a:solidFill>
                <a:latin typeface="Century"/>
                <a:cs typeface="Century"/>
              </a:rPr>
              <a:t> </a:t>
            </a:r>
            <a:r>
              <a:rPr sz="1550" spc="-45" dirty="0">
                <a:solidFill>
                  <a:srgbClr val="231F20"/>
                </a:solidFill>
                <a:latin typeface="Century"/>
                <a:cs typeface="Century"/>
              </a:rPr>
              <a:t>10</a:t>
            </a:r>
            <a:r>
              <a:rPr sz="1550" spc="-25" dirty="0">
                <a:solidFill>
                  <a:srgbClr val="231F20"/>
                </a:solidFill>
                <a:latin typeface="Century"/>
                <a:cs typeface="Century"/>
              </a:rPr>
              <a:t> </a:t>
            </a:r>
            <a:r>
              <a:rPr sz="1550" spc="-30" dirty="0">
                <a:solidFill>
                  <a:srgbClr val="231F20"/>
                </a:solidFill>
                <a:latin typeface="Century"/>
                <a:cs typeface="Century"/>
              </a:rPr>
              <a:t>t.</a:t>
            </a:r>
            <a:endParaRPr sz="1550">
              <a:latin typeface="Century"/>
              <a:cs typeface="Century"/>
            </a:endParaRPr>
          </a:p>
          <a:p>
            <a:pPr marL="12700" marR="5080">
              <a:lnSpc>
                <a:spcPct val="97600"/>
              </a:lnSpc>
              <a:spcBef>
                <a:spcPts val="490"/>
              </a:spcBef>
            </a:pPr>
            <a:r>
              <a:rPr sz="2000" spc="-85" dirty="0">
                <a:solidFill>
                  <a:srgbClr val="25408F"/>
                </a:solidFill>
                <a:latin typeface="Wingdings"/>
                <a:cs typeface="Wingdings"/>
              </a:rPr>
              <a:t></a:t>
            </a:r>
            <a:r>
              <a:rPr sz="1550" spc="-60" dirty="0">
                <a:solidFill>
                  <a:srgbClr val="231F20"/>
                </a:solidFill>
                <a:latin typeface="Century"/>
                <a:cs typeface="Century"/>
              </a:rPr>
              <a:t>Own</a:t>
            </a:r>
            <a:r>
              <a:rPr sz="1550" spc="-45" dirty="0">
                <a:solidFill>
                  <a:srgbClr val="231F20"/>
                </a:solidFill>
                <a:latin typeface="Century"/>
                <a:cs typeface="Century"/>
              </a:rPr>
              <a:t> 4 </a:t>
            </a:r>
            <a:r>
              <a:rPr sz="1550" spc="-35" dirty="0">
                <a:solidFill>
                  <a:srgbClr val="231F20"/>
                </a:solidFill>
                <a:latin typeface="Century"/>
                <a:cs typeface="Century"/>
              </a:rPr>
              <a:t>electric</a:t>
            </a:r>
            <a:r>
              <a:rPr sz="1550" spc="-45" dirty="0">
                <a:solidFill>
                  <a:srgbClr val="231F20"/>
                </a:solidFill>
                <a:latin typeface="Century"/>
                <a:cs typeface="Century"/>
              </a:rPr>
              <a:t> </a:t>
            </a:r>
            <a:r>
              <a:rPr sz="1550" spc="-40" dirty="0">
                <a:solidFill>
                  <a:srgbClr val="231F20"/>
                </a:solidFill>
                <a:latin typeface="Century"/>
                <a:cs typeface="Century"/>
              </a:rPr>
              <a:t>hoists</a:t>
            </a:r>
            <a:r>
              <a:rPr sz="1550" spc="-45" dirty="0">
                <a:solidFill>
                  <a:srgbClr val="231F20"/>
                </a:solidFill>
                <a:latin typeface="Century"/>
                <a:cs typeface="Century"/>
              </a:rPr>
              <a:t> with </a:t>
            </a:r>
            <a:r>
              <a:rPr sz="1550" spc="-40" dirty="0">
                <a:solidFill>
                  <a:srgbClr val="231F20"/>
                </a:solidFill>
                <a:latin typeface="Century"/>
                <a:cs typeface="Century"/>
              </a:rPr>
              <a:t>loading</a:t>
            </a:r>
            <a:r>
              <a:rPr sz="1550" spc="-45" dirty="0">
                <a:solidFill>
                  <a:srgbClr val="231F20"/>
                </a:solidFill>
                <a:latin typeface="Century"/>
                <a:cs typeface="Century"/>
              </a:rPr>
              <a:t> </a:t>
            </a:r>
            <a:r>
              <a:rPr sz="1550" spc="-40" dirty="0">
                <a:solidFill>
                  <a:srgbClr val="231F20"/>
                </a:solidFill>
                <a:latin typeface="Century"/>
                <a:cs typeface="Century"/>
              </a:rPr>
              <a:t>capacity</a:t>
            </a:r>
            <a:r>
              <a:rPr sz="1550" spc="-45" dirty="0">
                <a:solidFill>
                  <a:srgbClr val="231F20"/>
                </a:solidFill>
                <a:latin typeface="Century"/>
                <a:cs typeface="Century"/>
              </a:rPr>
              <a:t> </a:t>
            </a:r>
            <a:r>
              <a:rPr sz="1550" spc="-50" dirty="0">
                <a:solidFill>
                  <a:srgbClr val="231F20"/>
                </a:solidFill>
                <a:latin typeface="Century"/>
                <a:cs typeface="Century"/>
              </a:rPr>
              <a:t>up</a:t>
            </a:r>
            <a:r>
              <a:rPr sz="1550" spc="-45" dirty="0">
                <a:solidFill>
                  <a:srgbClr val="231F20"/>
                </a:solidFill>
                <a:latin typeface="Century"/>
                <a:cs typeface="Century"/>
              </a:rPr>
              <a:t> </a:t>
            </a:r>
            <a:r>
              <a:rPr sz="1550" spc="-40" dirty="0">
                <a:solidFill>
                  <a:srgbClr val="231F20"/>
                </a:solidFill>
                <a:latin typeface="Century"/>
                <a:cs typeface="Century"/>
              </a:rPr>
              <a:t>to</a:t>
            </a:r>
            <a:r>
              <a:rPr sz="1550" spc="-35" dirty="0">
                <a:solidFill>
                  <a:srgbClr val="231F20"/>
                </a:solidFill>
                <a:latin typeface="Century"/>
                <a:cs typeface="Century"/>
              </a:rPr>
              <a:t> 4,5</a:t>
            </a:r>
            <a:r>
              <a:rPr sz="1550" spc="-25" dirty="0">
                <a:solidFill>
                  <a:srgbClr val="231F20"/>
                </a:solidFill>
                <a:latin typeface="Century"/>
                <a:cs typeface="Century"/>
              </a:rPr>
              <a:t> </a:t>
            </a:r>
            <a:r>
              <a:rPr sz="1550" spc="-30" dirty="0">
                <a:solidFill>
                  <a:srgbClr val="231F20"/>
                </a:solidFill>
                <a:latin typeface="Century"/>
                <a:cs typeface="Century"/>
              </a:rPr>
              <a:t>t.</a:t>
            </a:r>
            <a:r>
              <a:rPr sz="1550" spc="-25" dirty="0">
                <a:solidFill>
                  <a:srgbClr val="231F20"/>
                </a:solidFill>
                <a:latin typeface="Century"/>
                <a:cs typeface="Century"/>
              </a:rPr>
              <a:t> </a:t>
            </a:r>
            <a:r>
              <a:rPr sz="1550" spc="-40" dirty="0">
                <a:solidFill>
                  <a:srgbClr val="231F20"/>
                </a:solidFill>
                <a:latin typeface="Century"/>
                <a:cs typeface="Century"/>
              </a:rPr>
              <a:t>in</a:t>
            </a:r>
            <a:r>
              <a:rPr sz="1550" spc="-25" dirty="0">
                <a:solidFill>
                  <a:srgbClr val="231F20"/>
                </a:solidFill>
                <a:latin typeface="Century"/>
                <a:cs typeface="Century"/>
              </a:rPr>
              <a:t> </a:t>
            </a:r>
            <a:r>
              <a:rPr sz="1550" spc="-40" dirty="0">
                <a:solidFill>
                  <a:srgbClr val="231F20"/>
                </a:solidFill>
                <a:latin typeface="Century"/>
                <a:cs typeface="Century"/>
              </a:rPr>
              <a:t>covered</a:t>
            </a:r>
            <a:r>
              <a:rPr sz="1550" spc="-25" dirty="0">
                <a:solidFill>
                  <a:srgbClr val="231F20"/>
                </a:solidFill>
                <a:latin typeface="Century"/>
                <a:cs typeface="Century"/>
              </a:rPr>
              <a:t> </a:t>
            </a:r>
            <a:r>
              <a:rPr sz="1550" spc="-45" dirty="0">
                <a:solidFill>
                  <a:srgbClr val="231F20"/>
                </a:solidFill>
                <a:latin typeface="Century"/>
                <a:cs typeface="Century"/>
              </a:rPr>
              <a:t>warehouse</a:t>
            </a:r>
            <a:r>
              <a:rPr sz="1550" spc="-25" dirty="0">
                <a:solidFill>
                  <a:srgbClr val="231F20"/>
                </a:solidFill>
                <a:latin typeface="Century"/>
                <a:cs typeface="Century"/>
              </a:rPr>
              <a:t> </a:t>
            </a:r>
            <a:r>
              <a:rPr sz="1550" spc="-45" dirty="0">
                <a:solidFill>
                  <a:srgbClr val="231F20"/>
                </a:solidFill>
                <a:latin typeface="Century"/>
                <a:cs typeface="Century"/>
              </a:rPr>
              <a:t>area</a:t>
            </a:r>
            <a:endParaRPr sz="1550">
              <a:latin typeface="Century"/>
              <a:cs typeface="Century"/>
            </a:endParaRPr>
          </a:p>
          <a:p>
            <a:pPr marL="12700">
              <a:lnSpc>
                <a:spcPct val="100000"/>
              </a:lnSpc>
              <a:spcBef>
                <a:spcPts val="430"/>
              </a:spcBef>
            </a:pPr>
            <a:r>
              <a:rPr sz="2000" spc="-85" dirty="0">
                <a:solidFill>
                  <a:srgbClr val="25408F"/>
                </a:solidFill>
                <a:latin typeface="Wingdings"/>
                <a:cs typeface="Wingdings"/>
              </a:rPr>
              <a:t></a:t>
            </a:r>
            <a:r>
              <a:rPr sz="1550" spc="-60" dirty="0">
                <a:solidFill>
                  <a:srgbClr val="231F20"/>
                </a:solidFill>
                <a:latin typeface="Century"/>
                <a:cs typeface="Century"/>
              </a:rPr>
              <a:t>Own</a:t>
            </a:r>
            <a:r>
              <a:rPr sz="1550" spc="-25" dirty="0">
                <a:solidFill>
                  <a:srgbClr val="231F20"/>
                </a:solidFill>
                <a:latin typeface="Century"/>
                <a:cs typeface="Century"/>
              </a:rPr>
              <a:t> </a:t>
            </a:r>
            <a:r>
              <a:rPr sz="1550" spc="-40" dirty="0">
                <a:solidFill>
                  <a:srgbClr val="231F20"/>
                </a:solidFill>
                <a:latin typeface="Century"/>
                <a:cs typeface="Century"/>
              </a:rPr>
              <a:t>railway</a:t>
            </a:r>
            <a:r>
              <a:rPr sz="1550" spc="-25" dirty="0">
                <a:solidFill>
                  <a:srgbClr val="231F20"/>
                </a:solidFill>
                <a:latin typeface="Century"/>
                <a:cs typeface="Century"/>
              </a:rPr>
              <a:t> </a:t>
            </a:r>
            <a:r>
              <a:rPr sz="1550" spc="-40" dirty="0">
                <a:solidFill>
                  <a:srgbClr val="231F20"/>
                </a:solidFill>
                <a:latin typeface="Century"/>
                <a:cs typeface="Century"/>
              </a:rPr>
              <a:t>tracks</a:t>
            </a:r>
            <a:r>
              <a:rPr sz="1550" spc="-25" dirty="0">
                <a:solidFill>
                  <a:srgbClr val="231F20"/>
                </a:solidFill>
                <a:latin typeface="Century"/>
                <a:cs typeface="Century"/>
              </a:rPr>
              <a:t> </a:t>
            </a:r>
            <a:r>
              <a:rPr sz="1550" spc="-45" dirty="0">
                <a:solidFill>
                  <a:srgbClr val="231F20"/>
                </a:solidFill>
                <a:latin typeface="Century"/>
                <a:cs typeface="Century"/>
              </a:rPr>
              <a:t>with</a:t>
            </a:r>
            <a:r>
              <a:rPr sz="1550" spc="-25" dirty="0">
                <a:solidFill>
                  <a:srgbClr val="231F20"/>
                </a:solidFill>
                <a:latin typeface="Century"/>
                <a:cs typeface="Century"/>
              </a:rPr>
              <a:t> </a:t>
            </a:r>
            <a:r>
              <a:rPr sz="1550" spc="-35" dirty="0">
                <a:solidFill>
                  <a:srgbClr val="231F20"/>
                </a:solidFill>
                <a:latin typeface="Century"/>
                <a:cs typeface="Century"/>
              </a:rPr>
              <a:t>total</a:t>
            </a:r>
            <a:r>
              <a:rPr sz="1550" spc="-25" dirty="0">
                <a:solidFill>
                  <a:srgbClr val="231F20"/>
                </a:solidFill>
                <a:latin typeface="Century"/>
                <a:cs typeface="Century"/>
              </a:rPr>
              <a:t> </a:t>
            </a:r>
            <a:r>
              <a:rPr sz="1550" spc="-40" dirty="0">
                <a:solidFill>
                  <a:srgbClr val="231F20"/>
                </a:solidFill>
                <a:latin typeface="Century"/>
                <a:cs typeface="Century"/>
              </a:rPr>
              <a:t>length</a:t>
            </a:r>
            <a:r>
              <a:rPr sz="1550" spc="-25" dirty="0">
                <a:solidFill>
                  <a:srgbClr val="231F20"/>
                </a:solidFill>
                <a:latin typeface="Century"/>
                <a:cs typeface="Century"/>
              </a:rPr>
              <a:t> </a:t>
            </a:r>
            <a:r>
              <a:rPr sz="1550" spc="-45" dirty="0">
                <a:solidFill>
                  <a:srgbClr val="231F20"/>
                </a:solidFill>
                <a:latin typeface="Century"/>
                <a:cs typeface="Century"/>
              </a:rPr>
              <a:t>3000</a:t>
            </a:r>
            <a:r>
              <a:rPr sz="1550" spc="-25" dirty="0">
                <a:solidFill>
                  <a:srgbClr val="231F20"/>
                </a:solidFill>
                <a:latin typeface="Century"/>
                <a:cs typeface="Century"/>
              </a:rPr>
              <a:t> </a:t>
            </a:r>
            <a:r>
              <a:rPr sz="1550" spc="-50" dirty="0">
                <a:solidFill>
                  <a:srgbClr val="231F20"/>
                </a:solidFill>
                <a:latin typeface="Century"/>
                <a:cs typeface="Century"/>
              </a:rPr>
              <a:t>m.</a:t>
            </a:r>
            <a:endParaRPr sz="1550">
              <a:latin typeface="Century"/>
              <a:cs typeface="Century"/>
            </a:endParaRPr>
          </a:p>
          <a:p>
            <a:pPr marL="12700">
              <a:lnSpc>
                <a:spcPct val="100000"/>
              </a:lnSpc>
              <a:spcBef>
                <a:spcPts val="340"/>
              </a:spcBef>
            </a:pPr>
            <a:r>
              <a:rPr sz="2000" spc="-85" dirty="0">
                <a:solidFill>
                  <a:srgbClr val="25408F"/>
                </a:solidFill>
                <a:latin typeface="Wingdings"/>
                <a:cs typeface="Wingdings"/>
              </a:rPr>
              <a:t></a:t>
            </a:r>
            <a:r>
              <a:rPr sz="1550" spc="-45" dirty="0">
                <a:solidFill>
                  <a:srgbClr val="231F20"/>
                </a:solidFill>
                <a:latin typeface="Century"/>
                <a:cs typeface="Century"/>
              </a:rPr>
              <a:t>4</a:t>
            </a:r>
            <a:r>
              <a:rPr sz="1550" spc="-25" dirty="0">
                <a:solidFill>
                  <a:srgbClr val="231F20"/>
                </a:solidFill>
                <a:latin typeface="Century"/>
                <a:cs typeface="Century"/>
              </a:rPr>
              <a:t> </a:t>
            </a:r>
            <a:r>
              <a:rPr sz="1550" spc="-50" dirty="0">
                <a:solidFill>
                  <a:srgbClr val="231F20"/>
                </a:solidFill>
                <a:latin typeface="Century"/>
                <a:cs typeface="Century"/>
              </a:rPr>
              <a:t>own</a:t>
            </a:r>
            <a:r>
              <a:rPr sz="1550" spc="-25" dirty="0">
                <a:solidFill>
                  <a:srgbClr val="231F20"/>
                </a:solidFill>
                <a:latin typeface="Century"/>
                <a:cs typeface="Century"/>
              </a:rPr>
              <a:t> </a:t>
            </a:r>
            <a:r>
              <a:rPr sz="1550" spc="-35" dirty="0">
                <a:solidFill>
                  <a:srgbClr val="231F20"/>
                </a:solidFill>
                <a:latin typeface="Century"/>
                <a:cs typeface="Century"/>
              </a:rPr>
              <a:t>forklifts</a:t>
            </a:r>
            <a:r>
              <a:rPr sz="1550" spc="-25" dirty="0">
                <a:solidFill>
                  <a:srgbClr val="231F20"/>
                </a:solidFill>
                <a:latin typeface="Century"/>
                <a:cs typeface="Century"/>
              </a:rPr>
              <a:t> </a:t>
            </a:r>
            <a:r>
              <a:rPr sz="1550" spc="-45" dirty="0">
                <a:solidFill>
                  <a:srgbClr val="231F20"/>
                </a:solidFill>
                <a:latin typeface="Century"/>
                <a:cs typeface="Century"/>
              </a:rPr>
              <a:t>with</a:t>
            </a:r>
            <a:r>
              <a:rPr sz="1550" spc="-25" dirty="0">
                <a:solidFill>
                  <a:srgbClr val="231F20"/>
                </a:solidFill>
                <a:latin typeface="Century"/>
                <a:cs typeface="Century"/>
              </a:rPr>
              <a:t> </a:t>
            </a:r>
            <a:r>
              <a:rPr sz="1550" spc="-40" dirty="0">
                <a:solidFill>
                  <a:srgbClr val="231F20"/>
                </a:solidFill>
                <a:latin typeface="Century"/>
                <a:cs typeface="Century"/>
              </a:rPr>
              <a:t>loading</a:t>
            </a:r>
            <a:r>
              <a:rPr sz="1550" spc="-25" dirty="0">
                <a:solidFill>
                  <a:srgbClr val="231F20"/>
                </a:solidFill>
                <a:latin typeface="Century"/>
                <a:cs typeface="Century"/>
              </a:rPr>
              <a:t> </a:t>
            </a:r>
            <a:r>
              <a:rPr sz="1550" spc="-40" dirty="0">
                <a:solidFill>
                  <a:srgbClr val="231F20"/>
                </a:solidFill>
                <a:latin typeface="Century"/>
                <a:cs typeface="Century"/>
              </a:rPr>
              <a:t>capacity</a:t>
            </a:r>
            <a:r>
              <a:rPr sz="1550" spc="-25" dirty="0">
                <a:solidFill>
                  <a:srgbClr val="231F20"/>
                </a:solidFill>
                <a:latin typeface="Century"/>
                <a:cs typeface="Century"/>
              </a:rPr>
              <a:t> </a:t>
            </a:r>
            <a:r>
              <a:rPr sz="1550" spc="-50" dirty="0">
                <a:solidFill>
                  <a:srgbClr val="231F20"/>
                </a:solidFill>
                <a:latin typeface="Century"/>
                <a:cs typeface="Century"/>
              </a:rPr>
              <a:t>up</a:t>
            </a:r>
            <a:r>
              <a:rPr sz="1550" spc="-25" dirty="0">
                <a:solidFill>
                  <a:srgbClr val="231F20"/>
                </a:solidFill>
                <a:latin typeface="Century"/>
                <a:cs typeface="Century"/>
              </a:rPr>
              <a:t> </a:t>
            </a:r>
            <a:r>
              <a:rPr sz="1550" spc="-40" dirty="0">
                <a:solidFill>
                  <a:srgbClr val="231F20"/>
                </a:solidFill>
                <a:latin typeface="Century"/>
                <a:cs typeface="Century"/>
              </a:rPr>
              <a:t>to</a:t>
            </a:r>
            <a:r>
              <a:rPr sz="1550" spc="-25" dirty="0">
                <a:solidFill>
                  <a:srgbClr val="231F20"/>
                </a:solidFill>
                <a:latin typeface="Century"/>
                <a:cs typeface="Century"/>
              </a:rPr>
              <a:t> </a:t>
            </a:r>
            <a:r>
              <a:rPr sz="1550" spc="-40" dirty="0">
                <a:solidFill>
                  <a:srgbClr val="231F20"/>
                </a:solidFill>
                <a:latin typeface="Century"/>
                <a:cs typeface="Century"/>
              </a:rPr>
              <a:t>3,5</a:t>
            </a:r>
            <a:r>
              <a:rPr sz="1550" spc="-25" dirty="0">
                <a:solidFill>
                  <a:srgbClr val="231F20"/>
                </a:solidFill>
                <a:latin typeface="Century"/>
                <a:cs typeface="Century"/>
              </a:rPr>
              <a:t> </a:t>
            </a:r>
            <a:r>
              <a:rPr sz="1550" spc="-30" dirty="0">
                <a:solidFill>
                  <a:srgbClr val="231F20"/>
                </a:solidFill>
                <a:latin typeface="Century"/>
                <a:cs typeface="Century"/>
              </a:rPr>
              <a:t>t.</a:t>
            </a:r>
            <a:endParaRPr sz="1550">
              <a:latin typeface="Century"/>
              <a:cs typeface="Century"/>
            </a:endParaRPr>
          </a:p>
          <a:p>
            <a:pPr marL="12700">
              <a:lnSpc>
                <a:spcPct val="100000"/>
              </a:lnSpc>
              <a:spcBef>
                <a:spcPts val="340"/>
              </a:spcBef>
            </a:pPr>
            <a:r>
              <a:rPr sz="2000" spc="-85" dirty="0">
                <a:solidFill>
                  <a:srgbClr val="25408F"/>
                </a:solidFill>
                <a:latin typeface="Wingdings"/>
                <a:cs typeface="Wingdings"/>
              </a:rPr>
              <a:t></a:t>
            </a:r>
            <a:r>
              <a:rPr sz="1550" spc="-45" dirty="0">
                <a:solidFill>
                  <a:srgbClr val="231F20"/>
                </a:solidFill>
                <a:latin typeface="Century"/>
                <a:cs typeface="Century"/>
              </a:rPr>
              <a:t>2</a:t>
            </a:r>
            <a:r>
              <a:rPr sz="1550" spc="-25" dirty="0">
                <a:solidFill>
                  <a:srgbClr val="231F20"/>
                </a:solidFill>
                <a:latin typeface="Century"/>
                <a:cs typeface="Century"/>
              </a:rPr>
              <a:t> </a:t>
            </a:r>
            <a:r>
              <a:rPr sz="1550" spc="-50" dirty="0">
                <a:solidFill>
                  <a:srgbClr val="231F20"/>
                </a:solidFill>
                <a:latin typeface="Century"/>
                <a:cs typeface="Century"/>
              </a:rPr>
              <a:t>own</a:t>
            </a:r>
            <a:r>
              <a:rPr sz="1550" spc="-25" dirty="0">
                <a:solidFill>
                  <a:srgbClr val="231F20"/>
                </a:solidFill>
                <a:latin typeface="Century"/>
                <a:cs typeface="Century"/>
              </a:rPr>
              <a:t> </a:t>
            </a:r>
            <a:r>
              <a:rPr sz="1550" spc="-40" dirty="0">
                <a:solidFill>
                  <a:srgbClr val="231F20"/>
                </a:solidFill>
                <a:latin typeface="Century"/>
                <a:cs typeface="Century"/>
              </a:rPr>
              <a:t>rail-cranes</a:t>
            </a:r>
            <a:endParaRPr sz="1550">
              <a:latin typeface="Century"/>
              <a:cs typeface="Century"/>
            </a:endParaRPr>
          </a:p>
          <a:p>
            <a:pPr marL="12700">
              <a:lnSpc>
                <a:spcPct val="100000"/>
              </a:lnSpc>
              <a:spcBef>
                <a:spcPts val="340"/>
              </a:spcBef>
            </a:pPr>
            <a:r>
              <a:rPr sz="2000" spc="-85" dirty="0">
                <a:solidFill>
                  <a:srgbClr val="25408F"/>
                </a:solidFill>
                <a:latin typeface="Wingdings"/>
                <a:cs typeface="Wingdings"/>
              </a:rPr>
              <a:t></a:t>
            </a:r>
            <a:r>
              <a:rPr sz="1550" spc="-45" dirty="0">
                <a:solidFill>
                  <a:srgbClr val="231F20"/>
                </a:solidFill>
                <a:latin typeface="Century"/>
                <a:cs typeface="Century"/>
              </a:rPr>
              <a:t>2</a:t>
            </a:r>
            <a:r>
              <a:rPr sz="1550" spc="-25" dirty="0">
                <a:solidFill>
                  <a:srgbClr val="231F20"/>
                </a:solidFill>
                <a:latin typeface="Century"/>
                <a:cs typeface="Century"/>
              </a:rPr>
              <a:t> </a:t>
            </a:r>
            <a:r>
              <a:rPr sz="1550" spc="-50" dirty="0">
                <a:solidFill>
                  <a:srgbClr val="231F20"/>
                </a:solidFill>
                <a:latin typeface="Century"/>
                <a:cs typeface="Century"/>
              </a:rPr>
              <a:t>own</a:t>
            </a:r>
            <a:r>
              <a:rPr sz="1550" spc="-25" dirty="0">
                <a:solidFill>
                  <a:srgbClr val="231F20"/>
                </a:solidFill>
                <a:latin typeface="Century"/>
                <a:cs typeface="Century"/>
              </a:rPr>
              <a:t> </a:t>
            </a:r>
            <a:r>
              <a:rPr sz="1550" spc="-35" dirty="0">
                <a:solidFill>
                  <a:srgbClr val="231F20"/>
                </a:solidFill>
                <a:latin typeface="Century"/>
                <a:cs typeface="Century"/>
              </a:rPr>
              <a:t>electric</a:t>
            </a:r>
            <a:r>
              <a:rPr sz="1550" spc="-25" dirty="0">
                <a:solidFill>
                  <a:srgbClr val="231F20"/>
                </a:solidFill>
                <a:latin typeface="Century"/>
                <a:cs typeface="Century"/>
              </a:rPr>
              <a:t> </a:t>
            </a:r>
            <a:r>
              <a:rPr sz="1550" spc="-35" dirty="0">
                <a:solidFill>
                  <a:srgbClr val="231F20"/>
                </a:solidFill>
                <a:latin typeface="Century"/>
                <a:cs typeface="Century"/>
              </a:rPr>
              <a:t>forklifts</a:t>
            </a:r>
            <a:r>
              <a:rPr sz="1550" spc="-25" dirty="0">
                <a:solidFill>
                  <a:srgbClr val="231F20"/>
                </a:solidFill>
                <a:latin typeface="Century"/>
                <a:cs typeface="Century"/>
              </a:rPr>
              <a:t> </a:t>
            </a:r>
            <a:r>
              <a:rPr sz="1550" spc="-30" dirty="0">
                <a:solidFill>
                  <a:srgbClr val="231F20"/>
                </a:solidFill>
                <a:latin typeface="Century"/>
                <a:cs typeface="Century"/>
              </a:rPr>
              <a:t>-</a:t>
            </a:r>
            <a:r>
              <a:rPr sz="1550" spc="-25" dirty="0">
                <a:solidFill>
                  <a:srgbClr val="231F20"/>
                </a:solidFill>
                <a:latin typeface="Century"/>
                <a:cs typeface="Century"/>
              </a:rPr>
              <a:t> </a:t>
            </a:r>
            <a:r>
              <a:rPr sz="1550" spc="-50" dirty="0">
                <a:solidFill>
                  <a:srgbClr val="231F20"/>
                </a:solidFill>
                <a:latin typeface="Century"/>
                <a:cs typeface="Century"/>
              </a:rPr>
              <a:t>up</a:t>
            </a:r>
            <a:r>
              <a:rPr sz="1550" spc="-25" dirty="0">
                <a:solidFill>
                  <a:srgbClr val="231F20"/>
                </a:solidFill>
                <a:latin typeface="Century"/>
                <a:cs typeface="Century"/>
              </a:rPr>
              <a:t> </a:t>
            </a:r>
            <a:r>
              <a:rPr sz="1550" spc="-40" dirty="0">
                <a:solidFill>
                  <a:srgbClr val="231F20"/>
                </a:solidFill>
                <a:latin typeface="Century"/>
                <a:cs typeface="Century"/>
              </a:rPr>
              <a:t>to</a:t>
            </a:r>
            <a:r>
              <a:rPr sz="1550" spc="-25" dirty="0">
                <a:solidFill>
                  <a:srgbClr val="231F20"/>
                </a:solidFill>
                <a:latin typeface="Century"/>
                <a:cs typeface="Century"/>
              </a:rPr>
              <a:t> </a:t>
            </a:r>
            <a:r>
              <a:rPr sz="1550" spc="-40" dirty="0">
                <a:solidFill>
                  <a:srgbClr val="231F20"/>
                </a:solidFill>
                <a:latin typeface="Century"/>
                <a:cs typeface="Century"/>
              </a:rPr>
              <a:t>2.5</a:t>
            </a:r>
            <a:r>
              <a:rPr sz="1550" spc="-25" dirty="0">
                <a:solidFill>
                  <a:srgbClr val="231F20"/>
                </a:solidFill>
                <a:latin typeface="Century"/>
                <a:cs typeface="Century"/>
              </a:rPr>
              <a:t> </a:t>
            </a:r>
            <a:r>
              <a:rPr sz="1550" spc="-30" dirty="0">
                <a:solidFill>
                  <a:srgbClr val="231F20"/>
                </a:solidFill>
                <a:latin typeface="Century"/>
                <a:cs typeface="Century"/>
              </a:rPr>
              <a:t>t.</a:t>
            </a:r>
            <a:endParaRPr sz="1550">
              <a:latin typeface="Century"/>
              <a:cs typeface="Century"/>
            </a:endParaRPr>
          </a:p>
          <a:p>
            <a:pPr marL="12700">
              <a:lnSpc>
                <a:spcPct val="100000"/>
              </a:lnSpc>
              <a:spcBef>
                <a:spcPts val="340"/>
              </a:spcBef>
            </a:pPr>
            <a:r>
              <a:rPr sz="2000" spc="-85" dirty="0">
                <a:solidFill>
                  <a:srgbClr val="25408F"/>
                </a:solidFill>
                <a:latin typeface="Wingdings"/>
                <a:cs typeface="Wingdings"/>
              </a:rPr>
              <a:t></a:t>
            </a:r>
            <a:r>
              <a:rPr sz="1550" spc="-60" dirty="0">
                <a:solidFill>
                  <a:srgbClr val="231F20"/>
                </a:solidFill>
                <a:latin typeface="Century"/>
                <a:cs typeface="Century"/>
              </a:rPr>
              <a:t>Own</a:t>
            </a:r>
            <a:r>
              <a:rPr sz="1550" spc="-25" dirty="0">
                <a:solidFill>
                  <a:srgbClr val="231F20"/>
                </a:solidFill>
                <a:latin typeface="Century"/>
                <a:cs typeface="Century"/>
              </a:rPr>
              <a:t> </a:t>
            </a:r>
            <a:r>
              <a:rPr sz="1550" spc="-40" dirty="0">
                <a:solidFill>
                  <a:srgbClr val="231F20"/>
                </a:solidFill>
                <a:latin typeface="Century"/>
                <a:cs typeface="Century"/>
              </a:rPr>
              <a:t>truck</a:t>
            </a:r>
            <a:r>
              <a:rPr sz="1550" spc="-25" dirty="0">
                <a:solidFill>
                  <a:srgbClr val="231F20"/>
                </a:solidFill>
                <a:latin typeface="Century"/>
                <a:cs typeface="Century"/>
              </a:rPr>
              <a:t> </a:t>
            </a:r>
            <a:r>
              <a:rPr sz="1550" spc="-40" dirty="0">
                <a:solidFill>
                  <a:srgbClr val="231F20"/>
                </a:solidFill>
                <a:latin typeface="Century"/>
                <a:cs typeface="Century"/>
              </a:rPr>
              <a:t>scales</a:t>
            </a:r>
            <a:r>
              <a:rPr sz="1550" spc="-25" dirty="0">
                <a:solidFill>
                  <a:srgbClr val="231F20"/>
                </a:solidFill>
                <a:latin typeface="Century"/>
                <a:cs typeface="Century"/>
              </a:rPr>
              <a:t> </a:t>
            </a:r>
            <a:r>
              <a:rPr sz="1550" spc="-50" dirty="0">
                <a:solidFill>
                  <a:srgbClr val="231F20"/>
                </a:solidFill>
                <a:latin typeface="Century"/>
                <a:cs typeface="Century"/>
              </a:rPr>
              <a:t>up</a:t>
            </a:r>
            <a:r>
              <a:rPr sz="1550" spc="-25" dirty="0">
                <a:solidFill>
                  <a:srgbClr val="231F20"/>
                </a:solidFill>
                <a:latin typeface="Century"/>
                <a:cs typeface="Century"/>
              </a:rPr>
              <a:t> </a:t>
            </a:r>
            <a:r>
              <a:rPr sz="1550" spc="-40" dirty="0">
                <a:solidFill>
                  <a:srgbClr val="231F20"/>
                </a:solidFill>
                <a:latin typeface="Century"/>
                <a:cs typeface="Century"/>
              </a:rPr>
              <a:t>to</a:t>
            </a:r>
            <a:r>
              <a:rPr sz="1550" spc="-25" dirty="0">
                <a:solidFill>
                  <a:srgbClr val="231F20"/>
                </a:solidFill>
                <a:latin typeface="Century"/>
                <a:cs typeface="Century"/>
              </a:rPr>
              <a:t> </a:t>
            </a:r>
            <a:r>
              <a:rPr sz="1550" spc="-45" dirty="0">
                <a:solidFill>
                  <a:srgbClr val="231F20"/>
                </a:solidFill>
                <a:latin typeface="Century"/>
                <a:cs typeface="Century"/>
              </a:rPr>
              <a:t>60</a:t>
            </a:r>
            <a:r>
              <a:rPr sz="1550" spc="-25" dirty="0">
                <a:solidFill>
                  <a:srgbClr val="231F20"/>
                </a:solidFill>
                <a:latin typeface="Century"/>
                <a:cs typeface="Century"/>
              </a:rPr>
              <a:t> </a:t>
            </a:r>
            <a:r>
              <a:rPr sz="1550" spc="-30" dirty="0">
                <a:solidFill>
                  <a:srgbClr val="231F20"/>
                </a:solidFill>
                <a:latin typeface="Century"/>
                <a:cs typeface="Century"/>
              </a:rPr>
              <a:t>t.</a:t>
            </a:r>
            <a:endParaRPr sz="1550">
              <a:latin typeface="Century"/>
              <a:cs typeface="Century"/>
            </a:endParaRPr>
          </a:p>
        </p:txBody>
      </p:sp>
      <p:sp>
        <p:nvSpPr>
          <p:cNvPr id="12" name="object 12"/>
          <p:cNvSpPr txBox="1"/>
          <p:nvPr/>
        </p:nvSpPr>
        <p:spPr>
          <a:xfrm>
            <a:off x="6530299" y="5867405"/>
            <a:ext cx="3338829" cy="975994"/>
          </a:xfrm>
          <a:prstGeom prst="rect">
            <a:avLst/>
          </a:prstGeom>
        </p:spPr>
        <p:txBody>
          <a:bodyPr vert="horz" wrap="square" lIns="0" tIns="0" rIns="0" bIns="0" rtlCol="0">
            <a:spAutoFit/>
          </a:bodyPr>
          <a:lstStyle/>
          <a:p>
            <a:pPr marL="12700">
              <a:lnSpc>
                <a:spcPct val="100000"/>
              </a:lnSpc>
            </a:pPr>
            <a:r>
              <a:rPr sz="2000" spc="-85" dirty="0">
                <a:solidFill>
                  <a:srgbClr val="25408F"/>
                </a:solidFill>
                <a:latin typeface="Wingdings"/>
                <a:cs typeface="Wingdings"/>
              </a:rPr>
              <a:t></a:t>
            </a:r>
            <a:r>
              <a:rPr sz="1550" spc="-45" dirty="0">
                <a:solidFill>
                  <a:srgbClr val="231F20"/>
                </a:solidFill>
                <a:latin typeface="Century"/>
                <a:cs typeface="Century"/>
              </a:rPr>
              <a:t>Temporary,</a:t>
            </a:r>
            <a:r>
              <a:rPr sz="1550" spc="-25" dirty="0">
                <a:solidFill>
                  <a:srgbClr val="231F20"/>
                </a:solidFill>
                <a:latin typeface="Century"/>
                <a:cs typeface="Century"/>
              </a:rPr>
              <a:t> </a:t>
            </a:r>
            <a:r>
              <a:rPr sz="1550" spc="-45" dirty="0">
                <a:solidFill>
                  <a:srgbClr val="231F20"/>
                </a:solidFill>
                <a:latin typeface="Century"/>
                <a:cs typeface="Century"/>
              </a:rPr>
              <a:t>bonded</a:t>
            </a:r>
            <a:r>
              <a:rPr sz="1550" spc="-25" dirty="0">
                <a:solidFill>
                  <a:srgbClr val="231F20"/>
                </a:solidFill>
                <a:latin typeface="Century"/>
                <a:cs typeface="Century"/>
              </a:rPr>
              <a:t> </a:t>
            </a:r>
            <a:r>
              <a:rPr sz="1550" spc="-50" dirty="0">
                <a:solidFill>
                  <a:srgbClr val="231F20"/>
                </a:solidFill>
                <a:latin typeface="Century"/>
                <a:cs typeface="Century"/>
              </a:rPr>
              <a:t>and</a:t>
            </a:r>
            <a:r>
              <a:rPr sz="1550" spc="-25" dirty="0">
                <a:solidFill>
                  <a:srgbClr val="231F20"/>
                </a:solidFill>
                <a:latin typeface="Century"/>
                <a:cs typeface="Century"/>
              </a:rPr>
              <a:t> </a:t>
            </a:r>
            <a:r>
              <a:rPr sz="1550" spc="-40" dirty="0">
                <a:solidFill>
                  <a:srgbClr val="231F20"/>
                </a:solidFill>
                <a:latin typeface="Century"/>
                <a:cs typeface="Century"/>
              </a:rPr>
              <a:t>free</a:t>
            </a:r>
            <a:r>
              <a:rPr sz="1550" spc="-25" dirty="0">
                <a:solidFill>
                  <a:srgbClr val="231F20"/>
                </a:solidFill>
                <a:latin typeface="Century"/>
                <a:cs typeface="Century"/>
              </a:rPr>
              <a:t> </a:t>
            </a:r>
            <a:r>
              <a:rPr sz="1550" spc="-40" dirty="0">
                <a:solidFill>
                  <a:srgbClr val="231F20"/>
                </a:solidFill>
                <a:latin typeface="Century"/>
                <a:cs typeface="Century"/>
              </a:rPr>
              <a:t>storage</a:t>
            </a:r>
            <a:endParaRPr sz="1550">
              <a:latin typeface="Century"/>
              <a:cs typeface="Century"/>
            </a:endParaRPr>
          </a:p>
          <a:p>
            <a:pPr marL="12700">
              <a:lnSpc>
                <a:spcPct val="100000"/>
              </a:lnSpc>
              <a:spcBef>
                <a:spcPts val="340"/>
              </a:spcBef>
            </a:pPr>
            <a:r>
              <a:rPr sz="2000" spc="-85" dirty="0">
                <a:solidFill>
                  <a:srgbClr val="25408F"/>
                </a:solidFill>
                <a:latin typeface="Wingdings"/>
                <a:cs typeface="Wingdings"/>
              </a:rPr>
              <a:t></a:t>
            </a:r>
            <a:r>
              <a:rPr sz="1550" spc="-40" dirty="0">
                <a:solidFill>
                  <a:srgbClr val="231F20"/>
                </a:solidFill>
                <a:latin typeface="Century"/>
                <a:cs typeface="Century"/>
              </a:rPr>
              <a:t>Security</a:t>
            </a:r>
            <a:r>
              <a:rPr sz="1550" spc="-25" dirty="0">
                <a:solidFill>
                  <a:srgbClr val="231F20"/>
                </a:solidFill>
                <a:latin typeface="Century"/>
                <a:cs typeface="Century"/>
              </a:rPr>
              <a:t> </a:t>
            </a:r>
            <a:r>
              <a:rPr sz="1550" spc="-65" dirty="0">
                <a:solidFill>
                  <a:srgbClr val="231F20"/>
                </a:solidFill>
                <a:latin typeface="Century"/>
                <a:cs typeface="Century"/>
              </a:rPr>
              <a:t>&amp;</a:t>
            </a:r>
            <a:r>
              <a:rPr sz="1550" spc="-25" dirty="0">
                <a:solidFill>
                  <a:srgbClr val="231F20"/>
                </a:solidFill>
                <a:latin typeface="Century"/>
                <a:cs typeface="Century"/>
              </a:rPr>
              <a:t> </a:t>
            </a:r>
            <a:r>
              <a:rPr sz="1550" spc="-50" dirty="0">
                <a:solidFill>
                  <a:srgbClr val="231F20"/>
                </a:solidFill>
                <a:latin typeface="Century"/>
                <a:cs typeface="Century"/>
              </a:rPr>
              <a:t>fire</a:t>
            </a:r>
            <a:r>
              <a:rPr sz="1550" spc="-25" dirty="0">
                <a:solidFill>
                  <a:srgbClr val="231F20"/>
                </a:solidFill>
                <a:latin typeface="Century"/>
                <a:cs typeface="Century"/>
              </a:rPr>
              <a:t> </a:t>
            </a:r>
            <a:r>
              <a:rPr sz="1550" spc="-45" dirty="0">
                <a:solidFill>
                  <a:srgbClr val="231F20"/>
                </a:solidFill>
                <a:latin typeface="Century"/>
                <a:cs typeface="Century"/>
              </a:rPr>
              <a:t>systems</a:t>
            </a:r>
            <a:endParaRPr sz="1550">
              <a:latin typeface="Century"/>
              <a:cs typeface="Century"/>
            </a:endParaRPr>
          </a:p>
          <a:p>
            <a:pPr marL="12700">
              <a:lnSpc>
                <a:spcPct val="100000"/>
              </a:lnSpc>
              <a:spcBef>
                <a:spcPts val="340"/>
              </a:spcBef>
            </a:pPr>
            <a:r>
              <a:rPr sz="2000" spc="-85" dirty="0">
                <a:solidFill>
                  <a:srgbClr val="25408F"/>
                </a:solidFill>
                <a:latin typeface="Wingdings"/>
                <a:cs typeface="Wingdings"/>
              </a:rPr>
              <a:t></a:t>
            </a:r>
            <a:r>
              <a:rPr sz="1550" spc="-45" dirty="0">
                <a:solidFill>
                  <a:srgbClr val="231F20"/>
                </a:solidFill>
                <a:latin typeface="Century"/>
                <a:cs typeface="Century"/>
              </a:rPr>
              <a:t>Non-stop</a:t>
            </a:r>
            <a:r>
              <a:rPr sz="1550" spc="-25" dirty="0">
                <a:solidFill>
                  <a:srgbClr val="231F20"/>
                </a:solidFill>
                <a:latin typeface="Century"/>
                <a:cs typeface="Century"/>
              </a:rPr>
              <a:t> </a:t>
            </a:r>
            <a:r>
              <a:rPr sz="1550" spc="-50" dirty="0">
                <a:solidFill>
                  <a:srgbClr val="231F20"/>
                </a:solidFill>
                <a:latin typeface="Century"/>
                <a:cs typeface="Century"/>
              </a:rPr>
              <a:t>armed</a:t>
            </a:r>
            <a:r>
              <a:rPr sz="1550" spc="-25" dirty="0">
                <a:solidFill>
                  <a:srgbClr val="231F20"/>
                </a:solidFill>
                <a:latin typeface="Century"/>
                <a:cs typeface="Century"/>
              </a:rPr>
              <a:t> </a:t>
            </a:r>
            <a:r>
              <a:rPr sz="1550" spc="-45" dirty="0">
                <a:solidFill>
                  <a:srgbClr val="231F20"/>
                </a:solidFill>
                <a:latin typeface="Century"/>
                <a:cs typeface="Century"/>
              </a:rPr>
              <a:t>guard</a:t>
            </a:r>
            <a:endParaRPr sz="1550">
              <a:latin typeface="Century"/>
              <a:cs typeface="Century"/>
            </a:endParaRPr>
          </a:p>
        </p:txBody>
      </p:sp>
      <p:sp>
        <p:nvSpPr>
          <p:cNvPr id="19" name="object 19"/>
          <p:cNvSpPr txBox="1">
            <a:spLocks noGrp="1"/>
          </p:cNvSpPr>
          <p:nvPr>
            <p:ph type="sldNum" sz="quarter" idx="12"/>
          </p:nvPr>
        </p:nvSpPr>
        <p:spPr>
          <a:xfrm>
            <a:off x="4561417" y="7138000"/>
            <a:ext cx="2189480" cy="210507"/>
          </a:xfrm>
          <a:prstGeom prst="rect">
            <a:avLst/>
          </a:prstGeom>
        </p:spPr>
        <p:txBody>
          <a:bodyPr vert="horz" wrap="square" lIns="0" tIns="0" rIns="0" bIns="0" rtlCol="0">
            <a:spAutoFit/>
          </a:bodyPr>
          <a:lstStyle/>
          <a:p>
            <a:pPr marL="120650">
              <a:lnSpc>
                <a:spcPct val="100000"/>
              </a:lnSpc>
            </a:pPr>
            <a:r>
              <a:rPr lang="en-US" dirty="0" smtClean="0">
                <a:latin typeface="Arial Narrow"/>
                <a:cs typeface="Arial Narrow"/>
              </a:rPr>
              <a:t>11</a:t>
            </a:r>
            <a:endParaRPr dirty="0">
              <a:latin typeface="Arial Narrow"/>
              <a:cs typeface="Arial Narrow"/>
            </a:endParaRPr>
          </a:p>
        </p:txBody>
      </p:sp>
      <p:sp>
        <p:nvSpPr>
          <p:cNvPr id="14" name="object 14"/>
          <p:cNvSpPr txBox="1">
            <a:spLocks noGrp="1"/>
          </p:cNvSpPr>
          <p:nvPr>
            <p:ph type="title" idx="4294967295"/>
          </p:nvPr>
        </p:nvSpPr>
        <p:spPr>
          <a:xfrm>
            <a:off x="-393700" y="572414"/>
            <a:ext cx="10363200" cy="439737"/>
          </a:xfrm>
          <a:prstGeom prst="rect">
            <a:avLst/>
          </a:prstGeom>
        </p:spPr>
        <p:txBody>
          <a:bodyPr vert="horz" wrap="square" lIns="0" tIns="0" rIns="0" bIns="0" rtlCol="0">
            <a:spAutoFit/>
          </a:bodyPr>
          <a:lstStyle/>
          <a:p>
            <a:pPr marL="6305550">
              <a:lnSpc>
                <a:spcPct val="100000"/>
              </a:lnSpc>
            </a:pPr>
            <a:r>
              <a:rPr spc="-125" dirty="0" smtClean="0">
                <a:latin typeface="Century"/>
                <a:cs typeface="Century"/>
              </a:rPr>
              <a:t>BOURGAS</a:t>
            </a:r>
            <a:r>
              <a:rPr spc="-50" dirty="0" smtClean="0">
                <a:latin typeface="Century"/>
                <a:cs typeface="Century"/>
              </a:rPr>
              <a:t> </a:t>
            </a:r>
            <a:r>
              <a:rPr spc="-70" dirty="0">
                <a:latin typeface="Century"/>
                <a:cs typeface="Century"/>
              </a:rPr>
              <a:t>facilities</a:t>
            </a:r>
          </a:p>
        </p:txBody>
      </p:sp>
      <p:sp>
        <p:nvSpPr>
          <p:cNvPr id="15" name="object 15"/>
          <p:cNvSpPr/>
          <p:nvPr/>
        </p:nvSpPr>
        <p:spPr>
          <a:xfrm>
            <a:off x="139700" y="180449"/>
            <a:ext cx="809929" cy="348615"/>
          </a:xfrm>
          <a:prstGeom prst="rect">
            <a:avLst/>
          </a:prstGeom>
          <a:blipFill>
            <a:blip r:embed="rId2" cstate="print"/>
            <a:stretch>
              <a:fillRect/>
            </a:stretch>
          </a:blipFill>
        </p:spPr>
        <p:txBody>
          <a:bodyPr wrap="square" lIns="0" tIns="0" rIns="0" bIns="0" rtlCol="0"/>
          <a:lstStyle/>
          <a:p>
            <a:endParaRPr/>
          </a:p>
        </p:txBody>
      </p:sp>
      <p:sp>
        <p:nvSpPr>
          <p:cNvPr id="16" name="object 16"/>
          <p:cNvSpPr/>
          <p:nvPr/>
        </p:nvSpPr>
        <p:spPr>
          <a:xfrm>
            <a:off x="8870013" y="2670615"/>
            <a:ext cx="1237297" cy="822731"/>
          </a:xfrm>
          <a:prstGeom prst="rect">
            <a:avLst/>
          </a:prstGeom>
          <a:blipFill>
            <a:blip r:embed="rId3" cstate="print"/>
            <a:stretch>
              <a:fillRect/>
            </a:stretch>
          </a:blipFill>
        </p:spPr>
        <p:txBody>
          <a:bodyPr wrap="square" lIns="0" tIns="0" rIns="0" bIns="0" rtlCol="0"/>
          <a:lstStyle/>
          <a:p>
            <a:endParaRPr/>
          </a:p>
        </p:txBody>
      </p:sp>
      <p:sp>
        <p:nvSpPr>
          <p:cNvPr id="17" name="object 17"/>
          <p:cNvSpPr/>
          <p:nvPr/>
        </p:nvSpPr>
        <p:spPr>
          <a:xfrm>
            <a:off x="6132305" y="4885062"/>
            <a:ext cx="1237183" cy="822731"/>
          </a:xfrm>
          <a:prstGeom prst="rect">
            <a:avLst/>
          </a:prstGeom>
          <a:blipFill>
            <a:blip r:embed="rId4" cstate="print"/>
            <a:stretch>
              <a:fillRect/>
            </a:stretch>
          </a:blipFill>
        </p:spPr>
        <p:txBody>
          <a:bodyPr wrap="square" lIns="0" tIns="0" rIns="0" bIns="0" rtlCol="0"/>
          <a:lstStyle/>
          <a:p>
            <a:endParaRPr/>
          </a:p>
        </p:txBody>
      </p:sp>
      <p:sp>
        <p:nvSpPr>
          <p:cNvPr id="18" name="object 18"/>
          <p:cNvSpPr/>
          <p:nvPr/>
        </p:nvSpPr>
        <p:spPr>
          <a:xfrm>
            <a:off x="6365762" y="2933834"/>
            <a:ext cx="3474717" cy="2566415"/>
          </a:xfrm>
          <a:prstGeom prst="rect">
            <a:avLst/>
          </a:prstGeom>
          <a:blipFill>
            <a:blip r:embed="rId5" cstate="print"/>
            <a:stretch>
              <a:fillRect/>
            </a:stretch>
          </a:blipFill>
        </p:spPr>
        <p:txBody>
          <a:bodyPr wrap="square" lIns="0" tIns="0" rIns="0" bIns="0" rtlCol="0"/>
          <a:lstStyle/>
          <a:p>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16000">
        <p14:ripple/>
      </p:transition>
    </mc:Choice>
    <mc:Fallback xmlns="">
      <p:transition spd="slow" advClick="0" advTm="1600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object 15"/>
          <p:cNvSpPr txBox="1"/>
          <p:nvPr/>
        </p:nvSpPr>
        <p:spPr>
          <a:xfrm>
            <a:off x="1577421" y="1592105"/>
            <a:ext cx="5003165" cy="3424554"/>
          </a:xfrm>
          <a:prstGeom prst="rect">
            <a:avLst/>
          </a:prstGeom>
        </p:spPr>
        <p:txBody>
          <a:bodyPr vert="horz" wrap="square" lIns="0" tIns="0" rIns="0" bIns="0" rtlCol="0">
            <a:spAutoFit/>
          </a:bodyPr>
          <a:lstStyle/>
          <a:p>
            <a:pPr marL="12700">
              <a:lnSpc>
                <a:spcPct val="100000"/>
              </a:lnSpc>
            </a:pPr>
            <a:r>
              <a:rPr sz="2000" spc="-85" dirty="0">
                <a:solidFill>
                  <a:srgbClr val="25408F"/>
                </a:solidFill>
                <a:latin typeface="Wingdings"/>
                <a:cs typeface="Wingdings"/>
              </a:rPr>
              <a:t></a:t>
            </a:r>
            <a:r>
              <a:rPr sz="1550" spc="-45" dirty="0">
                <a:solidFill>
                  <a:srgbClr val="231F20"/>
                </a:solidFill>
                <a:latin typeface="Century"/>
                <a:cs typeface="Century"/>
              </a:rPr>
              <a:t>Railwa</a:t>
            </a:r>
            <a:r>
              <a:rPr sz="1550" spc="120" dirty="0">
                <a:solidFill>
                  <a:srgbClr val="231F20"/>
                </a:solidFill>
                <a:latin typeface="Century"/>
                <a:cs typeface="Century"/>
              </a:rPr>
              <a:t>y</a:t>
            </a:r>
            <a:r>
              <a:rPr sz="1550" spc="-40" dirty="0">
                <a:solidFill>
                  <a:srgbClr val="231F20"/>
                </a:solidFill>
                <a:latin typeface="Century"/>
                <a:cs typeface="Century"/>
              </a:rPr>
              <a:t>handling,</a:t>
            </a:r>
            <a:r>
              <a:rPr sz="1550" spc="-265" dirty="0">
                <a:solidFill>
                  <a:srgbClr val="231F20"/>
                </a:solidFill>
                <a:latin typeface="Century"/>
                <a:cs typeface="Century"/>
              </a:rPr>
              <a:t> </a:t>
            </a:r>
            <a:r>
              <a:rPr sz="1550" spc="-35" dirty="0">
                <a:solidFill>
                  <a:srgbClr val="231F20"/>
                </a:solidFill>
                <a:latin typeface="Century"/>
                <a:cs typeface="Century"/>
              </a:rPr>
              <a:t>statio</a:t>
            </a:r>
            <a:r>
              <a:rPr sz="1550" spc="114" dirty="0">
                <a:solidFill>
                  <a:srgbClr val="231F20"/>
                </a:solidFill>
                <a:latin typeface="Century"/>
                <a:cs typeface="Century"/>
              </a:rPr>
              <a:t>n</a:t>
            </a:r>
            <a:r>
              <a:rPr sz="1550" spc="-40" dirty="0">
                <a:solidFill>
                  <a:srgbClr val="231F20"/>
                </a:solidFill>
                <a:latin typeface="Century"/>
                <a:cs typeface="Century"/>
              </a:rPr>
              <a:t>formalitie</a:t>
            </a:r>
            <a:r>
              <a:rPr sz="1550" spc="125" dirty="0">
                <a:solidFill>
                  <a:srgbClr val="231F20"/>
                </a:solidFill>
                <a:latin typeface="Century"/>
                <a:cs typeface="Century"/>
              </a:rPr>
              <a:t>s</a:t>
            </a:r>
            <a:r>
              <a:rPr sz="1550" spc="-50" dirty="0">
                <a:solidFill>
                  <a:srgbClr val="231F20"/>
                </a:solidFill>
                <a:latin typeface="Century"/>
                <a:cs typeface="Century"/>
              </a:rPr>
              <a:t>an</a:t>
            </a:r>
            <a:r>
              <a:rPr sz="1550" spc="114" dirty="0">
                <a:solidFill>
                  <a:srgbClr val="231F20"/>
                </a:solidFill>
                <a:latin typeface="Century"/>
                <a:cs typeface="Century"/>
              </a:rPr>
              <a:t>d</a:t>
            </a:r>
            <a:r>
              <a:rPr sz="1550" spc="-45" dirty="0">
                <a:solidFill>
                  <a:srgbClr val="231F20"/>
                </a:solidFill>
                <a:latin typeface="Century"/>
                <a:cs typeface="Century"/>
              </a:rPr>
              <a:t>documentation</a:t>
            </a:r>
            <a:endParaRPr sz="1550" dirty="0">
              <a:latin typeface="Century"/>
              <a:cs typeface="Century"/>
            </a:endParaRPr>
          </a:p>
          <a:p>
            <a:pPr marL="12700">
              <a:lnSpc>
                <a:spcPct val="100000"/>
              </a:lnSpc>
              <a:spcBef>
                <a:spcPts val="625"/>
              </a:spcBef>
            </a:pPr>
            <a:r>
              <a:rPr sz="2000" spc="-85" dirty="0">
                <a:solidFill>
                  <a:srgbClr val="25408F"/>
                </a:solidFill>
                <a:latin typeface="Wingdings"/>
                <a:cs typeface="Wingdings"/>
              </a:rPr>
              <a:t></a:t>
            </a:r>
            <a:r>
              <a:rPr sz="1550" spc="-45" dirty="0">
                <a:solidFill>
                  <a:srgbClr val="231F20"/>
                </a:solidFill>
                <a:latin typeface="Century"/>
                <a:cs typeface="Century"/>
              </a:rPr>
              <a:t>Sea</a:t>
            </a:r>
            <a:r>
              <a:rPr sz="1550" spc="-25" dirty="0">
                <a:solidFill>
                  <a:srgbClr val="231F20"/>
                </a:solidFill>
                <a:latin typeface="Century"/>
                <a:cs typeface="Century"/>
              </a:rPr>
              <a:t> </a:t>
            </a:r>
            <a:r>
              <a:rPr sz="1550" spc="-40" dirty="0">
                <a:solidFill>
                  <a:srgbClr val="231F20"/>
                </a:solidFill>
                <a:latin typeface="Century"/>
                <a:cs typeface="Century"/>
              </a:rPr>
              <a:t>port</a:t>
            </a:r>
            <a:r>
              <a:rPr sz="1550" spc="-25" dirty="0">
                <a:solidFill>
                  <a:srgbClr val="231F20"/>
                </a:solidFill>
                <a:latin typeface="Century"/>
                <a:cs typeface="Century"/>
              </a:rPr>
              <a:t> </a:t>
            </a:r>
            <a:r>
              <a:rPr sz="1550" spc="-40" dirty="0">
                <a:solidFill>
                  <a:srgbClr val="231F20"/>
                </a:solidFill>
                <a:latin typeface="Century"/>
                <a:cs typeface="Century"/>
              </a:rPr>
              <a:t>handling,</a:t>
            </a:r>
            <a:r>
              <a:rPr sz="1550" spc="-25" dirty="0">
                <a:solidFill>
                  <a:srgbClr val="231F20"/>
                </a:solidFill>
                <a:latin typeface="Century"/>
                <a:cs typeface="Century"/>
              </a:rPr>
              <a:t> </a:t>
            </a:r>
            <a:r>
              <a:rPr sz="1550" spc="-40" dirty="0">
                <a:solidFill>
                  <a:srgbClr val="231F20"/>
                </a:solidFill>
                <a:latin typeface="Century"/>
                <a:cs typeface="Century"/>
              </a:rPr>
              <a:t>port</a:t>
            </a:r>
            <a:r>
              <a:rPr sz="1550" spc="-25" dirty="0">
                <a:solidFill>
                  <a:srgbClr val="231F20"/>
                </a:solidFill>
                <a:latin typeface="Century"/>
                <a:cs typeface="Century"/>
              </a:rPr>
              <a:t> </a:t>
            </a:r>
            <a:r>
              <a:rPr sz="1550" spc="-40" dirty="0">
                <a:solidFill>
                  <a:srgbClr val="231F20"/>
                </a:solidFill>
                <a:latin typeface="Century"/>
                <a:cs typeface="Century"/>
              </a:rPr>
              <a:t>formalities</a:t>
            </a:r>
            <a:r>
              <a:rPr sz="1550" spc="-25" dirty="0">
                <a:solidFill>
                  <a:srgbClr val="231F20"/>
                </a:solidFill>
                <a:latin typeface="Century"/>
                <a:cs typeface="Century"/>
              </a:rPr>
              <a:t> </a:t>
            </a:r>
            <a:r>
              <a:rPr sz="1550" spc="-50" dirty="0">
                <a:solidFill>
                  <a:srgbClr val="231F20"/>
                </a:solidFill>
                <a:latin typeface="Century"/>
                <a:cs typeface="Century"/>
              </a:rPr>
              <a:t>and</a:t>
            </a:r>
            <a:r>
              <a:rPr sz="1550" spc="-25" dirty="0">
                <a:solidFill>
                  <a:srgbClr val="231F20"/>
                </a:solidFill>
                <a:latin typeface="Century"/>
                <a:cs typeface="Century"/>
              </a:rPr>
              <a:t> </a:t>
            </a:r>
            <a:r>
              <a:rPr sz="1550" spc="-45" dirty="0">
                <a:solidFill>
                  <a:srgbClr val="231F20"/>
                </a:solidFill>
                <a:latin typeface="Century"/>
                <a:cs typeface="Century"/>
              </a:rPr>
              <a:t>documentation</a:t>
            </a:r>
            <a:endParaRPr sz="1550" dirty="0">
              <a:latin typeface="Century"/>
              <a:cs typeface="Century"/>
            </a:endParaRPr>
          </a:p>
          <a:p>
            <a:pPr marL="12700">
              <a:lnSpc>
                <a:spcPct val="100000"/>
              </a:lnSpc>
              <a:spcBef>
                <a:spcPts val="625"/>
              </a:spcBef>
            </a:pPr>
            <a:r>
              <a:rPr sz="2000" spc="-85" dirty="0">
                <a:solidFill>
                  <a:srgbClr val="25408F"/>
                </a:solidFill>
                <a:latin typeface="Wingdings"/>
                <a:cs typeface="Wingdings"/>
              </a:rPr>
              <a:t></a:t>
            </a:r>
            <a:r>
              <a:rPr sz="1550" spc="-45" dirty="0">
                <a:solidFill>
                  <a:srgbClr val="231F20"/>
                </a:solidFill>
                <a:latin typeface="Century"/>
                <a:cs typeface="Century"/>
              </a:rPr>
              <a:t>Multimodal</a:t>
            </a:r>
            <a:r>
              <a:rPr sz="1550" spc="-25" dirty="0">
                <a:solidFill>
                  <a:srgbClr val="231F20"/>
                </a:solidFill>
                <a:latin typeface="Century"/>
                <a:cs typeface="Century"/>
              </a:rPr>
              <a:t> </a:t>
            </a:r>
            <a:r>
              <a:rPr sz="1550" spc="-40" dirty="0">
                <a:solidFill>
                  <a:srgbClr val="231F20"/>
                </a:solidFill>
                <a:latin typeface="Century"/>
                <a:cs typeface="Century"/>
              </a:rPr>
              <a:t>transports</a:t>
            </a:r>
            <a:r>
              <a:rPr sz="1550" spc="-25" dirty="0">
                <a:solidFill>
                  <a:srgbClr val="231F20"/>
                </a:solidFill>
                <a:latin typeface="Century"/>
                <a:cs typeface="Century"/>
              </a:rPr>
              <a:t> </a:t>
            </a:r>
            <a:r>
              <a:rPr sz="1550" spc="-30" dirty="0">
                <a:solidFill>
                  <a:srgbClr val="231F20"/>
                </a:solidFill>
                <a:latin typeface="Century"/>
                <a:cs typeface="Century"/>
              </a:rPr>
              <a:t>(rail,</a:t>
            </a:r>
            <a:r>
              <a:rPr sz="1550" spc="-25" dirty="0">
                <a:solidFill>
                  <a:srgbClr val="231F20"/>
                </a:solidFill>
                <a:latin typeface="Century"/>
                <a:cs typeface="Century"/>
              </a:rPr>
              <a:t> </a:t>
            </a:r>
            <a:r>
              <a:rPr sz="1550" spc="-40" dirty="0">
                <a:solidFill>
                  <a:srgbClr val="231F20"/>
                </a:solidFill>
                <a:latin typeface="Century"/>
                <a:cs typeface="Century"/>
              </a:rPr>
              <a:t>road,</a:t>
            </a:r>
            <a:r>
              <a:rPr sz="1550" spc="-25" dirty="0">
                <a:solidFill>
                  <a:srgbClr val="231F20"/>
                </a:solidFill>
                <a:latin typeface="Century"/>
                <a:cs typeface="Century"/>
              </a:rPr>
              <a:t> </a:t>
            </a:r>
            <a:r>
              <a:rPr sz="1550" spc="-35" dirty="0">
                <a:solidFill>
                  <a:srgbClr val="231F20"/>
                </a:solidFill>
                <a:latin typeface="Century"/>
                <a:cs typeface="Century"/>
              </a:rPr>
              <a:t>air,</a:t>
            </a:r>
            <a:r>
              <a:rPr sz="1550" spc="-25" dirty="0">
                <a:solidFill>
                  <a:srgbClr val="231F20"/>
                </a:solidFill>
                <a:latin typeface="Century"/>
                <a:cs typeface="Century"/>
              </a:rPr>
              <a:t> </a:t>
            </a:r>
            <a:r>
              <a:rPr sz="1550" spc="-40" dirty="0">
                <a:solidFill>
                  <a:srgbClr val="231F20"/>
                </a:solidFill>
                <a:latin typeface="Century"/>
                <a:cs typeface="Century"/>
              </a:rPr>
              <a:t>sea)</a:t>
            </a:r>
            <a:endParaRPr sz="1550" dirty="0">
              <a:latin typeface="Century"/>
              <a:cs typeface="Century"/>
            </a:endParaRPr>
          </a:p>
          <a:p>
            <a:pPr marL="12700">
              <a:lnSpc>
                <a:spcPct val="100000"/>
              </a:lnSpc>
              <a:spcBef>
                <a:spcPts val="625"/>
              </a:spcBef>
            </a:pPr>
            <a:r>
              <a:rPr sz="2000" spc="-85" dirty="0">
                <a:solidFill>
                  <a:srgbClr val="25408F"/>
                </a:solidFill>
                <a:latin typeface="Wingdings"/>
                <a:cs typeface="Wingdings"/>
              </a:rPr>
              <a:t></a:t>
            </a:r>
            <a:r>
              <a:rPr sz="1550" spc="-50" dirty="0">
                <a:solidFill>
                  <a:srgbClr val="231F20"/>
                </a:solidFill>
                <a:latin typeface="Century"/>
                <a:cs typeface="Century"/>
              </a:rPr>
              <a:t>Customs</a:t>
            </a:r>
            <a:r>
              <a:rPr sz="1550" spc="-25" dirty="0">
                <a:solidFill>
                  <a:srgbClr val="231F20"/>
                </a:solidFill>
                <a:latin typeface="Century"/>
                <a:cs typeface="Century"/>
              </a:rPr>
              <a:t> </a:t>
            </a:r>
            <a:r>
              <a:rPr sz="1550" spc="-40" dirty="0">
                <a:solidFill>
                  <a:srgbClr val="231F20"/>
                </a:solidFill>
                <a:latin typeface="Century"/>
                <a:cs typeface="Century"/>
              </a:rPr>
              <a:t>service</a:t>
            </a:r>
            <a:r>
              <a:rPr sz="1550" spc="-25" dirty="0">
                <a:solidFill>
                  <a:srgbClr val="231F20"/>
                </a:solidFill>
                <a:latin typeface="Century"/>
                <a:cs typeface="Century"/>
              </a:rPr>
              <a:t> </a:t>
            </a:r>
            <a:r>
              <a:rPr sz="1550" spc="-50" dirty="0">
                <a:solidFill>
                  <a:srgbClr val="231F20"/>
                </a:solidFill>
                <a:latin typeface="Century"/>
                <a:cs typeface="Century"/>
              </a:rPr>
              <a:t>and</a:t>
            </a:r>
            <a:r>
              <a:rPr sz="1550" spc="-25" dirty="0">
                <a:solidFill>
                  <a:srgbClr val="231F20"/>
                </a:solidFill>
                <a:latin typeface="Century"/>
                <a:cs typeface="Century"/>
              </a:rPr>
              <a:t> </a:t>
            </a:r>
            <a:r>
              <a:rPr sz="1550" spc="-45" dirty="0">
                <a:solidFill>
                  <a:srgbClr val="231F20"/>
                </a:solidFill>
                <a:latin typeface="Century"/>
                <a:cs typeface="Century"/>
              </a:rPr>
              <a:t>agency</a:t>
            </a:r>
            <a:endParaRPr sz="1550" dirty="0">
              <a:latin typeface="Century"/>
              <a:cs typeface="Century"/>
            </a:endParaRPr>
          </a:p>
          <a:p>
            <a:pPr marL="12700">
              <a:lnSpc>
                <a:spcPct val="100000"/>
              </a:lnSpc>
              <a:spcBef>
                <a:spcPts val="625"/>
              </a:spcBef>
            </a:pPr>
            <a:r>
              <a:rPr sz="2000" spc="-85" dirty="0">
                <a:solidFill>
                  <a:srgbClr val="25408F"/>
                </a:solidFill>
                <a:latin typeface="Wingdings"/>
                <a:cs typeface="Wingdings"/>
              </a:rPr>
              <a:t></a:t>
            </a:r>
            <a:r>
              <a:rPr sz="1550" spc="-45" dirty="0">
                <a:solidFill>
                  <a:srgbClr val="231F20"/>
                </a:solidFill>
                <a:latin typeface="Century"/>
                <a:cs typeface="Century"/>
              </a:rPr>
              <a:t>Container</a:t>
            </a:r>
            <a:r>
              <a:rPr sz="1550" spc="-25" dirty="0">
                <a:solidFill>
                  <a:srgbClr val="231F20"/>
                </a:solidFill>
                <a:latin typeface="Century"/>
                <a:cs typeface="Century"/>
              </a:rPr>
              <a:t> </a:t>
            </a:r>
            <a:r>
              <a:rPr sz="1550" spc="-40" dirty="0">
                <a:solidFill>
                  <a:srgbClr val="231F20"/>
                </a:solidFill>
                <a:latin typeface="Century"/>
                <a:cs typeface="Century"/>
              </a:rPr>
              <a:t>transports</a:t>
            </a:r>
            <a:r>
              <a:rPr sz="1550" spc="-25" dirty="0">
                <a:solidFill>
                  <a:srgbClr val="231F20"/>
                </a:solidFill>
                <a:latin typeface="Century"/>
                <a:cs typeface="Century"/>
              </a:rPr>
              <a:t> </a:t>
            </a:r>
            <a:r>
              <a:rPr sz="1550" spc="-45" dirty="0">
                <a:solidFill>
                  <a:srgbClr val="231F20"/>
                </a:solidFill>
                <a:latin typeface="Century"/>
                <a:cs typeface="Century"/>
              </a:rPr>
              <a:t>–</a:t>
            </a:r>
            <a:r>
              <a:rPr sz="1550" spc="-25" dirty="0">
                <a:solidFill>
                  <a:srgbClr val="231F20"/>
                </a:solidFill>
                <a:latin typeface="Century"/>
                <a:cs typeface="Century"/>
              </a:rPr>
              <a:t> </a:t>
            </a:r>
            <a:r>
              <a:rPr sz="1550" spc="-45" dirty="0">
                <a:solidFill>
                  <a:srgbClr val="231F20"/>
                </a:solidFill>
                <a:latin typeface="Century"/>
                <a:cs typeface="Century"/>
              </a:rPr>
              <a:t>import</a:t>
            </a:r>
            <a:r>
              <a:rPr sz="1550" spc="-25" dirty="0">
                <a:solidFill>
                  <a:srgbClr val="231F20"/>
                </a:solidFill>
                <a:latin typeface="Century"/>
                <a:cs typeface="Century"/>
              </a:rPr>
              <a:t> </a:t>
            </a:r>
            <a:r>
              <a:rPr sz="1550" spc="-50" dirty="0">
                <a:solidFill>
                  <a:srgbClr val="231F20"/>
                </a:solidFill>
                <a:latin typeface="Century"/>
                <a:cs typeface="Century"/>
              </a:rPr>
              <a:t>and</a:t>
            </a:r>
            <a:r>
              <a:rPr sz="1550" spc="-25" dirty="0">
                <a:solidFill>
                  <a:srgbClr val="231F20"/>
                </a:solidFill>
                <a:latin typeface="Century"/>
                <a:cs typeface="Century"/>
              </a:rPr>
              <a:t> </a:t>
            </a:r>
            <a:r>
              <a:rPr sz="1550" spc="-40" dirty="0">
                <a:solidFill>
                  <a:srgbClr val="231F20"/>
                </a:solidFill>
                <a:latin typeface="Century"/>
                <a:cs typeface="Century"/>
              </a:rPr>
              <a:t>export</a:t>
            </a:r>
            <a:endParaRPr sz="1550" dirty="0">
              <a:latin typeface="Century"/>
              <a:cs typeface="Century"/>
            </a:endParaRPr>
          </a:p>
          <a:p>
            <a:pPr marL="228600" marR="5080" indent="-215900">
              <a:lnSpc>
                <a:spcPct val="97600"/>
              </a:lnSpc>
              <a:spcBef>
                <a:spcPts val="680"/>
              </a:spcBef>
            </a:pPr>
            <a:r>
              <a:rPr sz="2000" spc="-85" dirty="0">
                <a:solidFill>
                  <a:srgbClr val="25408F"/>
                </a:solidFill>
                <a:latin typeface="Wingdings"/>
                <a:cs typeface="Wingdings"/>
              </a:rPr>
              <a:t></a:t>
            </a:r>
            <a:r>
              <a:rPr sz="1550" spc="-45" dirty="0">
                <a:solidFill>
                  <a:srgbClr val="231F20"/>
                </a:solidFill>
                <a:latin typeface="Century"/>
                <a:cs typeface="Century"/>
              </a:rPr>
              <a:t>Carriage</a:t>
            </a:r>
            <a:r>
              <a:rPr sz="1550" spc="125" dirty="0">
                <a:solidFill>
                  <a:srgbClr val="231F20"/>
                </a:solidFill>
                <a:latin typeface="Century"/>
                <a:cs typeface="Century"/>
              </a:rPr>
              <a:t> </a:t>
            </a:r>
            <a:r>
              <a:rPr sz="1550" spc="-35" dirty="0">
                <a:solidFill>
                  <a:srgbClr val="231F20"/>
                </a:solidFill>
                <a:latin typeface="Century"/>
                <a:cs typeface="Century"/>
              </a:rPr>
              <a:t>of</a:t>
            </a:r>
            <a:r>
              <a:rPr sz="1550" spc="125" dirty="0">
                <a:solidFill>
                  <a:srgbClr val="231F20"/>
                </a:solidFill>
                <a:latin typeface="Century"/>
                <a:cs typeface="Century"/>
              </a:rPr>
              <a:t> </a:t>
            </a:r>
            <a:r>
              <a:rPr sz="1550" spc="-45" dirty="0">
                <a:solidFill>
                  <a:srgbClr val="231F20"/>
                </a:solidFill>
                <a:latin typeface="Century"/>
                <a:cs typeface="Century"/>
              </a:rPr>
              <a:t>bulk</a:t>
            </a:r>
            <a:r>
              <a:rPr sz="1550" spc="125" dirty="0">
                <a:solidFill>
                  <a:srgbClr val="231F20"/>
                </a:solidFill>
                <a:latin typeface="Century"/>
                <a:cs typeface="Century"/>
              </a:rPr>
              <a:t> </a:t>
            </a:r>
            <a:r>
              <a:rPr sz="1550" spc="-40" dirty="0">
                <a:solidFill>
                  <a:srgbClr val="231F20"/>
                </a:solidFill>
                <a:latin typeface="Century"/>
                <a:cs typeface="Century"/>
              </a:rPr>
              <a:t>cargoes</a:t>
            </a:r>
            <a:r>
              <a:rPr sz="1550" spc="125" dirty="0">
                <a:solidFill>
                  <a:srgbClr val="231F20"/>
                </a:solidFill>
                <a:latin typeface="Century"/>
                <a:cs typeface="Century"/>
              </a:rPr>
              <a:t> </a:t>
            </a:r>
            <a:r>
              <a:rPr sz="1550" spc="-40" dirty="0">
                <a:solidFill>
                  <a:srgbClr val="231F20"/>
                </a:solidFill>
                <a:latin typeface="Century"/>
                <a:cs typeface="Century"/>
              </a:rPr>
              <a:t>via</a:t>
            </a:r>
            <a:r>
              <a:rPr sz="1550" spc="125" dirty="0">
                <a:solidFill>
                  <a:srgbClr val="231F20"/>
                </a:solidFill>
                <a:latin typeface="Century"/>
                <a:cs typeface="Century"/>
              </a:rPr>
              <a:t> </a:t>
            </a:r>
            <a:r>
              <a:rPr sz="1550" spc="-40" dirty="0">
                <a:solidFill>
                  <a:srgbClr val="231F20"/>
                </a:solidFill>
                <a:latin typeface="Century"/>
                <a:cs typeface="Century"/>
              </a:rPr>
              <a:t>port</a:t>
            </a:r>
            <a:r>
              <a:rPr sz="1550" spc="125" dirty="0">
                <a:solidFill>
                  <a:srgbClr val="231F20"/>
                </a:solidFill>
                <a:latin typeface="Century"/>
                <a:cs typeface="Century"/>
              </a:rPr>
              <a:t> </a:t>
            </a:r>
            <a:r>
              <a:rPr sz="1550" spc="-45" dirty="0">
                <a:solidFill>
                  <a:srgbClr val="231F20"/>
                </a:solidFill>
                <a:latin typeface="Century"/>
                <a:cs typeface="Century"/>
              </a:rPr>
              <a:t>Bourgas</a:t>
            </a:r>
            <a:r>
              <a:rPr sz="1550" spc="125" dirty="0">
                <a:solidFill>
                  <a:srgbClr val="231F20"/>
                </a:solidFill>
                <a:latin typeface="Century"/>
                <a:cs typeface="Century"/>
              </a:rPr>
              <a:t> </a:t>
            </a:r>
            <a:r>
              <a:rPr sz="1550" spc="-40" dirty="0">
                <a:solidFill>
                  <a:srgbClr val="231F20"/>
                </a:solidFill>
                <a:latin typeface="Century"/>
                <a:cs typeface="Century"/>
              </a:rPr>
              <a:t>to/from</a:t>
            </a:r>
            <a:r>
              <a:rPr sz="1550" spc="125" dirty="0">
                <a:solidFill>
                  <a:srgbClr val="231F20"/>
                </a:solidFill>
                <a:latin typeface="Century"/>
                <a:cs typeface="Century"/>
              </a:rPr>
              <a:t> </a:t>
            </a:r>
            <a:r>
              <a:rPr sz="1550" spc="-50" dirty="0">
                <a:solidFill>
                  <a:srgbClr val="231F20"/>
                </a:solidFill>
                <a:latin typeface="Century"/>
                <a:cs typeface="Century"/>
              </a:rPr>
              <a:t>any</a:t>
            </a:r>
            <a:r>
              <a:rPr sz="1550" spc="-40" dirty="0">
                <a:solidFill>
                  <a:srgbClr val="231F20"/>
                </a:solidFill>
                <a:latin typeface="Century"/>
                <a:cs typeface="Century"/>
              </a:rPr>
              <a:t> appropriate</a:t>
            </a:r>
            <a:r>
              <a:rPr sz="1550" spc="-25" dirty="0">
                <a:solidFill>
                  <a:srgbClr val="231F20"/>
                </a:solidFill>
                <a:latin typeface="Century"/>
                <a:cs typeface="Century"/>
              </a:rPr>
              <a:t> </a:t>
            </a:r>
            <a:r>
              <a:rPr sz="1550" spc="-40" dirty="0">
                <a:solidFill>
                  <a:srgbClr val="231F20"/>
                </a:solidFill>
                <a:latin typeface="Century"/>
                <a:cs typeface="Century"/>
              </a:rPr>
              <a:t>port</a:t>
            </a:r>
            <a:r>
              <a:rPr sz="1550" spc="-25" dirty="0">
                <a:solidFill>
                  <a:srgbClr val="231F20"/>
                </a:solidFill>
                <a:latin typeface="Century"/>
                <a:cs typeface="Century"/>
              </a:rPr>
              <a:t> </a:t>
            </a:r>
            <a:r>
              <a:rPr sz="1550" spc="-40" dirty="0">
                <a:solidFill>
                  <a:srgbClr val="231F20"/>
                </a:solidFill>
                <a:latin typeface="Century"/>
                <a:cs typeface="Century"/>
              </a:rPr>
              <a:t>in</a:t>
            </a:r>
            <a:r>
              <a:rPr sz="1550" spc="-25" dirty="0">
                <a:solidFill>
                  <a:srgbClr val="231F20"/>
                </a:solidFill>
                <a:latin typeface="Century"/>
                <a:cs typeface="Century"/>
              </a:rPr>
              <a:t> </a:t>
            </a:r>
            <a:r>
              <a:rPr sz="1550" spc="-40" dirty="0">
                <a:solidFill>
                  <a:srgbClr val="231F20"/>
                </a:solidFill>
                <a:latin typeface="Century"/>
                <a:cs typeface="Century"/>
              </a:rPr>
              <a:t>the</a:t>
            </a:r>
            <a:r>
              <a:rPr sz="1550" spc="-25" dirty="0">
                <a:solidFill>
                  <a:srgbClr val="231F20"/>
                </a:solidFill>
                <a:latin typeface="Century"/>
                <a:cs typeface="Century"/>
              </a:rPr>
              <a:t> </a:t>
            </a:r>
            <a:r>
              <a:rPr sz="1550" spc="-45" dirty="0">
                <a:solidFill>
                  <a:srgbClr val="231F20"/>
                </a:solidFill>
                <a:latin typeface="Century"/>
                <a:cs typeface="Century"/>
              </a:rPr>
              <a:t>world</a:t>
            </a:r>
            <a:endParaRPr sz="1550" dirty="0">
              <a:latin typeface="Century"/>
              <a:cs typeface="Century"/>
            </a:endParaRPr>
          </a:p>
          <a:p>
            <a:pPr marL="228600" marR="5080" indent="-215900">
              <a:lnSpc>
                <a:spcPct val="97600"/>
              </a:lnSpc>
              <a:spcBef>
                <a:spcPts val="770"/>
              </a:spcBef>
            </a:pPr>
            <a:r>
              <a:rPr sz="2000" spc="-85" dirty="0">
                <a:solidFill>
                  <a:srgbClr val="25408F"/>
                </a:solidFill>
                <a:latin typeface="Wingdings"/>
                <a:cs typeface="Wingdings"/>
              </a:rPr>
              <a:t></a:t>
            </a:r>
            <a:r>
              <a:rPr sz="1550" spc="-40" dirty="0">
                <a:solidFill>
                  <a:srgbClr val="231F20"/>
                </a:solidFill>
                <a:latin typeface="Century"/>
                <a:cs typeface="Century"/>
              </a:rPr>
              <a:t>Transit</a:t>
            </a:r>
            <a:r>
              <a:rPr sz="1550" spc="125" dirty="0">
                <a:solidFill>
                  <a:srgbClr val="231F20"/>
                </a:solidFill>
                <a:latin typeface="Century"/>
                <a:cs typeface="Century"/>
              </a:rPr>
              <a:t> </a:t>
            </a:r>
            <a:r>
              <a:rPr sz="1550" spc="-40" dirty="0">
                <a:solidFill>
                  <a:srgbClr val="231F20"/>
                </a:solidFill>
                <a:latin typeface="Century"/>
                <a:cs typeface="Century"/>
              </a:rPr>
              <a:t>operations</a:t>
            </a:r>
            <a:r>
              <a:rPr sz="1550" spc="125" dirty="0">
                <a:solidFill>
                  <a:srgbClr val="231F20"/>
                </a:solidFill>
                <a:latin typeface="Century"/>
                <a:cs typeface="Century"/>
              </a:rPr>
              <a:t> </a:t>
            </a:r>
            <a:r>
              <a:rPr sz="1550" spc="-45" dirty="0">
                <a:solidFill>
                  <a:srgbClr val="231F20"/>
                </a:solidFill>
                <a:latin typeface="Century"/>
                <a:cs typeface="Century"/>
              </a:rPr>
              <a:t>with</a:t>
            </a:r>
            <a:r>
              <a:rPr sz="1550" spc="125" dirty="0">
                <a:solidFill>
                  <a:srgbClr val="231F20"/>
                </a:solidFill>
                <a:latin typeface="Century"/>
                <a:cs typeface="Century"/>
              </a:rPr>
              <a:t> </a:t>
            </a:r>
            <a:r>
              <a:rPr sz="1550" spc="-50" dirty="0">
                <a:solidFill>
                  <a:srgbClr val="231F20"/>
                </a:solidFill>
                <a:latin typeface="Century"/>
                <a:cs typeface="Century"/>
              </a:rPr>
              <a:t>bank</a:t>
            </a:r>
            <a:r>
              <a:rPr sz="1550" spc="125" dirty="0">
                <a:solidFill>
                  <a:srgbClr val="231F20"/>
                </a:solidFill>
                <a:latin typeface="Century"/>
                <a:cs typeface="Century"/>
              </a:rPr>
              <a:t> </a:t>
            </a:r>
            <a:r>
              <a:rPr sz="1550" spc="-45" dirty="0">
                <a:solidFill>
                  <a:srgbClr val="231F20"/>
                </a:solidFill>
                <a:latin typeface="Century"/>
                <a:cs typeface="Century"/>
              </a:rPr>
              <a:t>guarantee</a:t>
            </a:r>
            <a:r>
              <a:rPr sz="1550" spc="125" dirty="0">
                <a:solidFill>
                  <a:srgbClr val="231F20"/>
                </a:solidFill>
                <a:latin typeface="Century"/>
                <a:cs typeface="Century"/>
              </a:rPr>
              <a:t> </a:t>
            </a:r>
            <a:r>
              <a:rPr sz="1550" spc="-35" dirty="0">
                <a:solidFill>
                  <a:srgbClr val="231F20"/>
                </a:solidFill>
                <a:latin typeface="Century"/>
                <a:cs typeface="Century"/>
              </a:rPr>
              <a:t>for</a:t>
            </a:r>
            <a:r>
              <a:rPr sz="1550" spc="125" dirty="0">
                <a:solidFill>
                  <a:srgbClr val="231F20"/>
                </a:solidFill>
                <a:latin typeface="Century"/>
                <a:cs typeface="Century"/>
              </a:rPr>
              <a:t> </a:t>
            </a:r>
            <a:r>
              <a:rPr sz="1550" spc="-50" dirty="0">
                <a:solidFill>
                  <a:srgbClr val="231F20"/>
                </a:solidFill>
                <a:latin typeface="Century"/>
                <a:cs typeface="Century"/>
              </a:rPr>
              <a:t>any</a:t>
            </a:r>
            <a:r>
              <a:rPr sz="1550" spc="125" dirty="0">
                <a:solidFill>
                  <a:srgbClr val="231F20"/>
                </a:solidFill>
                <a:latin typeface="Century"/>
                <a:cs typeface="Century"/>
              </a:rPr>
              <a:t> </a:t>
            </a:r>
            <a:r>
              <a:rPr sz="1550" spc="-45" dirty="0">
                <a:solidFill>
                  <a:srgbClr val="231F20"/>
                </a:solidFill>
                <a:latin typeface="Century"/>
                <a:cs typeface="Century"/>
              </a:rPr>
              <a:t>goods</a:t>
            </a:r>
            <a:r>
              <a:rPr sz="1550" spc="-40" dirty="0">
                <a:solidFill>
                  <a:srgbClr val="231F20"/>
                </a:solidFill>
                <a:latin typeface="Century"/>
                <a:cs typeface="Century"/>
              </a:rPr>
              <a:t> on</a:t>
            </a:r>
            <a:r>
              <a:rPr sz="1550" spc="-25" dirty="0">
                <a:solidFill>
                  <a:srgbClr val="231F20"/>
                </a:solidFill>
                <a:latin typeface="Century"/>
                <a:cs typeface="Century"/>
              </a:rPr>
              <a:t> </a:t>
            </a:r>
            <a:r>
              <a:rPr sz="1550" spc="-40" dirty="0">
                <a:solidFill>
                  <a:srgbClr val="231F20"/>
                </a:solidFill>
                <a:latin typeface="Century"/>
                <a:cs typeface="Century"/>
              </a:rPr>
              <a:t>the</a:t>
            </a:r>
            <a:r>
              <a:rPr sz="1550" spc="-25" dirty="0">
                <a:solidFill>
                  <a:srgbClr val="231F20"/>
                </a:solidFill>
                <a:latin typeface="Century"/>
                <a:cs typeface="Century"/>
              </a:rPr>
              <a:t> </a:t>
            </a:r>
            <a:r>
              <a:rPr sz="1550" spc="-35" dirty="0">
                <a:solidFill>
                  <a:srgbClr val="231F20"/>
                </a:solidFill>
                <a:latin typeface="Century"/>
                <a:cs typeface="Century"/>
              </a:rPr>
              <a:t>territory</a:t>
            </a:r>
            <a:r>
              <a:rPr sz="1550" spc="-25" dirty="0">
                <a:solidFill>
                  <a:srgbClr val="231F20"/>
                </a:solidFill>
                <a:latin typeface="Century"/>
                <a:cs typeface="Century"/>
              </a:rPr>
              <a:t> </a:t>
            </a:r>
            <a:r>
              <a:rPr sz="1550" spc="-35" dirty="0">
                <a:solidFill>
                  <a:srgbClr val="231F20"/>
                </a:solidFill>
                <a:latin typeface="Century"/>
                <a:cs typeface="Century"/>
              </a:rPr>
              <a:t>of</a:t>
            </a:r>
            <a:r>
              <a:rPr sz="1550" spc="-25" dirty="0">
                <a:solidFill>
                  <a:srgbClr val="231F20"/>
                </a:solidFill>
                <a:latin typeface="Century"/>
                <a:cs typeface="Century"/>
              </a:rPr>
              <a:t> </a:t>
            </a:r>
            <a:r>
              <a:rPr sz="1550" spc="-60" dirty="0">
                <a:solidFill>
                  <a:srgbClr val="231F20"/>
                </a:solidFill>
                <a:latin typeface="Century"/>
                <a:cs typeface="Century"/>
              </a:rPr>
              <a:t>BG</a:t>
            </a:r>
            <a:r>
              <a:rPr sz="1550" spc="-25" dirty="0">
                <a:solidFill>
                  <a:srgbClr val="231F20"/>
                </a:solidFill>
                <a:latin typeface="Century"/>
                <a:cs typeface="Century"/>
              </a:rPr>
              <a:t> </a:t>
            </a:r>
            <a:r>
              <a:rPr sz="1550" spc="-50" dirty="0">
                <a:solidFill>
                  <a:srgbClr val="231F20"/>
                </a:solidFill>
                <a:latin typeface="Century"/>
                <a:cs typeface="Century"/>
              </a:rPr>
              <a:t>and</a:t>
            </a:r>
            <a:r>
              <a:rPr sz="1550" spc="-25" dirty="0">
                <a:solidFill>
                  <a:srgbClr val="231F20"/>
                </a:solidFill>
                <a:latin typeface="Century"/>
                <a:cs typeface="Century"/>
              </a:rPr>
              <a:t> </a:t>
            </a:r>
            <a:r>
              <a:rPr sz="1550" spc="-65" dirty="0">
                <a:solidFill>
                  <a:srgbClr val="231F20"/>
                </a:solidFill>
                <a:latin typeface="Century"/>
                <a:cs typeface="Century"/>
              </a:rPr>
              <a:t>EU</a:t>
            </a:r>
            <a:endParaRPr sz="1550" dirty="0">
              <a:latin typeface="Century"/>
              <a:cs typeface="Century"/>
            </a:endParaRPr>
          </a:p>
          <a:p>
            <a:pPr marL="12700">
              <a:lnSpc>
                <a:spcPts val="2380"/>
              </a:lnSpc>
              <a:spcBef>
                <a:spcPts val="715"/>
              </a:spcBef>
            </a:pPr>
            <a:r>
              <a:rPr sz="2000" spc="-85" dirty="0">
                <a:solidFill>
                  <a:srgbClr val="25408F"/>
                </a:solidFill>
                <a:latin typeface="Wingdings"/>
                <a:cs typeface="Wingdings"/>
              </a:rPr>
              <a:t></a:t>
            </a:r>
            <a:r>
              <a:rPr sz="1550" spc="-40" dirty="0">
                <a:solidFill>
                  <a:srgbClr val="231F20"/>
                </a:solidFill>
                <a:latin typeface="Century"/>
                <a:cs typeface="Century"/>
              </a:rPr>
              <a:t>Full</a:t>
            </a:r>
            <a:r>
              <a:rPr sz="1550" spc="-25" dirty="0">
                <a:solidFill>
                  <a:srgbClr val="231F20"/>
                </a:solidFill>
                <a:latin typeface="Century"/>
                <a:cs typeface="Century"/>
              </a:rPr>
              <a:t> </a:t>
            </a:r>
            <a:r>
              <a:rPr sz="1550" spc="-40" dirty="0">
                <a:solidFill>
                  <a:srgbClr val="231F20"/>
                </a:solidFill>
                <a:latin typeface="Century"/>
                <a:cs typeface="Century"/>
              </a:rPr>
              <a:t>terminal</a:t>
            </a:r>
            <a:r>
              <a:rPr sz="1550" spc="-25" dirty="0">
                <a:solidFill>
                  <a:srgbClr val="231F20"/>
                </a:solidFill>
                <a:latin typeface="Century"/>
                <a:cs typeface="Century"/>
              </a:rPr>
              <a:t> </a:t>
            </a:r>
            <a:r>
              <a:rPr sz="1550" spc="-40" dirty="0">
                <a:solidFill>
                  <a:srgbClr val="231F20"/>
                </a:solidFill>
                <a:latin typeface="Century"/>
                <a:cs typeface="Century"/>
              </a:rPr>
              <a:t>service</a:t>
            </a:r>
            <a:r>
              <a:rPr sz="1550" spc="-25" dirty="0">
                <a:solidFill>
                  <a:srgbClr val="231F20"/>
                </a:solidFill>
                <a:latin typeface="Century"/>
                <a:cs typeface="Century"/>
              </a:rPr>
              <a:t> </a:t>
            </a:r>
            <a:r>
              <a:rPr sz="1550" spc="-45" dirty="0">
                <a:solidFill>
                  <a:srgbClr val="231F20"/>
                </a:solidFill>
                <a:latin typeface="Century"/>
                <a:cs typeface="Century"/>
              </a:rPr>
              <a:t>with</a:t>
            </a:r>
            <a:r>
              <a:rPr sz="1550" spc="-25" dirty="0">
                <a:solidFill>
                  <a:srgbClr val="231F20"/>
                </a:solidFill>
                <a:latin typeface="Century"/>
                <a:cs typeface="Century"/>
              </a:rPr>
              <a:t> </a:t>
            </a:r>
            <a:r>
              <a:rPr sz="1550" spc="-35" dirty="0">
                <a:solidFill>
                  <a:srgbClr val="231F20"/>
                </a:solidFill>
                <a:latin typeface="Century"/>
                <a:cs typeface="Century"/>
              </a:rPr>
              <a:t>availability</a:t>
            </a:r>
            <a:r>
              <a:rPr sz="1550" spc="-25" dirty="0">
                <a:solidFill>
                  <a:srgbClr val="231F20"/>
                </a:solidFill>
                <a:latin typeface="Century"/>
                <a:cs typeface="Century"/>
              </a:rPr>
              <a:t> </a:t>
            </a:r>
            <a:r>
              <a:rPr sz="1550" spc="-30" dirty="0">
                <a:solidFill>
                  <a:srgbClr val="231F20"/>
                </a:solidFill>
                <a:latin typeface="Century"/>
                <a:cs typeface="Century"/>
              </a:rPr>
              <a:t>of:</a:t>
            </a:r>
            <a:endParaRPr sz="1550" dirty="0">
              <a:latin typeface="Century"/>
              <a:cs typeface="Century"/>
            </a:endParaRPr>
          </a:p>
        </p:txBody>
      </p:sp>
      <p:sp>
        <p:nvSpPr>
          <p:cNvPr id="16" name="object 16"/>
          <p:cNvSpPr/>
          <p:nvPr/>
        </p:nvSpPr>
        <p:spPr>
          <a:xfrm>
            <a:off x="136831" y="121443"/>
            <a:ext cx="810044" cy="348615"/>
          </a:xfrm>
          <a:prstGeom prst="rect">
            <a:avLst/>
          </a:prstGeom>
          <a:blipFill>
            <a:blip r:embed="rId2" cstate="print"/>
            <a:stretch>
              <a:fillRect/>
            </a:stretch>
          </a:blipFill>
        </p:spPr>
        <p:txBody>
          <a:bodyPr wrap="square" lIns="0" tIns="0" rIns="0" bIns="0" rtlCol="0"/>
          <a:lstStyle/>
          <a:p>
            <a:endParaRPr/>
          </a:p>
        </p:txBody>
      </p:sp>
      <p:sp>
        <p:nvSpPr>
          <p:cNvPr id="17" name="object 17"/>
          <p:cNvSpPr/>
          <p:nvPr/>
        </p:nvSpPr>
        <p:spPr>
          <a:xfrm>
            <a:off x="9363341" y="6030175"/>
            <a:ext cx="1237183" cy="822845"/>
          </a:xfrm>
          <a:prstGeom prst="rect">
            <a:avLst/>
          </a:prstGeom>
          <a:blipFill>
            <a:blip r:embed="rId3" cstate="print"/>
            <a:stretch>
              <a:fillRect/>
            </a:stretch>
          </a:blipFill>
        </p:spPr>
        <p:txBody>
          <a:bodyPr wrap="square" lIns="0" tIns="0" rIns="0" bIns="0" rtlCol="0"/>
          <a:lstStyle/>
          <a:p>
            <a:endParaRPr/>
          </a:p>
        </p:txBody>
      </p:sp>
      <p:sp>
        <p:nvSpPr>
          <p:cNvPr id="18" name="object 18"/>
          <p:cNvSpPr/>
          <p:nvPr/>
        </p:nvSpPr>
        <p:spPr>
          <a:xfrm>
            <a:off x="7267134" y="2035159"/>
            <a:ext cx="1237183" cy="822845"/>
          </a:xfrm>
          <a:prstGeom prst="rect">
            <a:avLst/>
          </a:prstGeom>
          <a:blipFill>
            <a:blip r:embed="rId4" cstate="print"/>
            <a:stretch>
              <a:fillRect/>
            </a:stretch>
          </a:blipFill>
        </p:spPr>
        <p:txBody>
          <a:bodyPr wrap="square" lIns="0" tIns="0" rIns="0" bIns="0" rtlCol="0"/>
          <a:lstStyle/>
          <a:p>
            <a:endParaRPr/>
          </a:p>
        </p:txBody>
      </p:sp>
      <p:sp>
        <p:nvSpPr>
          <p:cNvPr id="19" name="object 19"/>
          <p:cNvSpPr/>
          <p:nvPr/>
        </p:nvSpPr>
        <p:spPr>
          <a:xfrm>
            <a:off x="7447204" y="2236238"/>
            <a:ext cx="2949370" cy="2208904"/>
          </a:xfrm>
          <a:prstGeom prst="rect">
            <a:avLst/>
          </a:prstGeom>
          <a:blipFill>
            <a:blip r:embed="rId5" cstate="print"/>
            <a:stretch>
              <a:fillRect/>
            </a:stretch>
          </a:blipFill>
        </p:spPr>
        <p:txBody>
          <a:bodyPr wrap="square" lIns="0" tIns="0" rIns="0" bIns="0" rtlCol="0"/>
          <a:lstStyle/>
          <a:p>
            <a:endParaRPr/>
          </a:p>
        </p:txBody>
      </p:sp>
      <p:sp>
        <p:nvSpPr>
          <p:cNvPr id="20" name="object 20"/>
          <p:cNvSpPr/>
          <p:nvPr/>
        </p:nvSpPr>
        <p:spPr>
          <a:xfrm>
            <a:off x="7438872" y="4459261"/>
            <a:ext cx="2956483" cy="2181834"/>
          </a:xfrm>
          <a:prstGeom prst="rect">
            <a:avLst/>
          </a:prstGeom>
          <a:blipFill>
            <a:blip r:embed="rId6" cstate="print"/>
            <a:stretch>
              <a:fillRect/>
            </a:stretch>
          </a:blipFill>
        </p:spPr>
        <p:txBody>
          <a:bodyPr wrap="square" lIns="0" tIns="0" rIns="0" bIns="0" rtlCol="0"/>
          <a:lstStyle/>
          <a:p>
            <a:endParaRPr/>
          </a:p>
        </p:txBody>
      </p:sp>
      <p:sp>
        <p:nvSpPr>
          <p:cNvPr id="21" name="object 21"/>
          <p:cNvSpPr txBox="1"/>
          <p:nvPr/>
        </p:nvSpPr>
        <p:spPr>
          <a:xfrm>
            <a:off x="3391556" y="5320252"/>
            <a:ext cx="131445" cy="152400"/>
          </a:xfrm>
          <a:prstGeom prst="rect">
            <a:avLst/>
          </a:prstGeom>
        </p:spPr>
        <p:txBody>
          <a:bodyPr vert="horz" wrap="square" lIns="0" tIns="0" rIns="0" bIns="0" rtlCol="0">
            <a:spAutoFit/>
          </a:bodyPr>
          <a:lstStyle/>
          <a:p>
            <a:pPr marL="12700">
              <a:lnSpc>
                <a:spcPct val="100000"/>
              </a:lnSpc>
            </a:pPr>
            <a:r>
              <a:rPr sz="1000" spc="-45" dirty="0">
                <a:solidFill>
                  <a:srgbClr val="ED1C24"/>
                </a:solidFill>
                <a:latin typeface="Wingdings 3"/>
                <a:cs typeface="Wingdings 3"/>
              </a:rPr>
              <a:t></a:t>
            </a:r>
            <a:endParaRPr sz="1000">
              <a:latin typeface="Wingdings 3"/>
              <a:cs typeface="Wingdings 3"/>
            </a:endParaRPr>
          </a:p>
        </p:txBody>
      </p:sp>
      <p:sp>
        <p:nvSpPr>
          <p:cNvPr id="22" name="object 22"/>
          <p:cNvSpPr txBox="1"/>
          <p:nvPr/>
        </p:nvSpPr>
        <p:spPr>
          <a:xfrm>
            <a:off x="3701069" y="5287903"/>
            <a:ext cx="3566160" cy="222250"/>
          </a:xfrm>
          <a:prstGeom prst="rect">
            <a:avLst/>
          </a:prstGeom>
        </p:spPr>
        <p:txBody>
          <a:bodyPr vert="horz" wrap="square" lIns="0" tIns="0" rIns="0" bIns="0" rtlCol="0">
            <a:spAutoFit/>
          </a:bodyPr>
          <a:lstStyle/>
          <a:p>
            <a:pPr marL="12700">
              <a:lnSpc>
                <a:spcPct val="100000"/>
              </a:lnSpc>
            </a:pPr>
            <a:r>
              <a:rPr sz="1550" spc="-45" dirty="0">
                <a:solidFill>
                  <a:srgbClr val="231F20"/>
                </a:solidFill>
                <a:latin typeface="Century"/>
                <a:cs typeface="Century"/>
              </a:rPr>
              <a:t>trans-shipment </a:t>
            </a:r>
            <a:r>
              <a:rPr sz="1550" spc="-175" dirty="0">
                <a:solidFill>
                  <a:srgbClr val="231F20"/>
                </a:solidFill>
                <a:latin typeface="Century"/>
                <a:cs typeface="Century"/>
              </a:rPr>
              <a:t> </a:t>
            </a:r>
            <a:r>
              <a:rPr sz="1550" spc="-40" dirty="0">
                <a:solidFill>
                  <a:srgbClr val="231F20"/>
                </a:solidFill>
                <a:latin typeface="Century"/>
                <a:cs typeface="Century"/>
              </a:rPr>
              <a:t>operations</a:t>
            </a:r>
            <a:r>
              <a:rPr sz="1550" dirty="0">
                <a:solidFill>
                  <a:srgbClr val="231F20"/>
                </a:solidFill>
                <a:latin typeface="Century"/>
                <a:cs typeface="Century"/>
              </a:rPr>
              <a:t> </a:t>
            </a:r>
            <a:r>
              <a:rPr sz="1550" spc="-175" dirty="0">
                <a:solidFill>
                  <a:srgbClr val="231F20"/>
                </a:solidFill>
                <a:latin typeface="Century"/>
                <a:cs typeface="Century"/>
              </a:rPr>
              <a:t> </a:t>
            </a:r>
            <a:r>
              <a:rPr sz="1550" spc="-40" dirty="0">
                <a:solidFill>
                  <a:srgbClr val="231F20"/>
                </a:solidFill>
                <a:latin typeface="Century"/>
                <a:cs typeface="Century"/>
              </a:rPr>
              <a:t>wagon/truck/</a:t>
            </a:r>
            <a:endParaRPr sz="1550">
              <a:latin typeface="Century"/>
              <a:cs typeface="Century"/>
            </a:endParaRPr>
          </a:p>
        </p:txBody>
      </p:sp>
      <p:sp>
        <p:nvSpPr>
          <p:cNvPr id="23" name="object 23"/>
          <p:cNvSpPr txBox="1"/>
          <p:nvPr/>
        </p:nvSpPr>
        <p:spPr>
          <a:xfrm>
            <a:off x="3391598" y="5528143"/>
            <a:ext cx="3342640" cy="222250"/>
          </a:xfrm>
          <a:prstGeom prst="rect">
            <a:avLst/>
          </a:prstGeom>
        </p:spPr>
        <p:txBody>
          <a:bodyPr vert="horz" wrap="square" lIns="0" tIns="0" rIns="0" bIns="0" rtlCol="0">
            <a:spAutoFit/>
          </a:bodyPr>
          <a:lstStyle/>
          <a:p>
            <a:pPr marL="12700">
              <a:lnSpc>
                <a:spcPct val="100000"/>
              </a:lnSpc>
            </a:pPr>
            <a:r>
              <a:rPr sz="1550" spc="-40" dirty="0">
                <a:solidFill>
                  <a:srgbClr val="231F20"/>
                </a:solidFill>
                <a:latin typeface="Century"/>
                <a:cs typeface="Century"/>
              </a:rPr>
              <a:t>container</a:t>
            </a:r>
            <a:r>
              <a:rPr sz="1550" spc="-25" dirty="0">
                <a:solidFill>
                  <a:srgbClr val="231F20"/>
                </a:solidFill>
                <a:latin typeface="Century"/>
                <a:cs typeface="Century"/>
              </a:rPr>
              <a:t> </a:t>
            </a:r>
            <a:r>
              <a:rPr sz="1550" spc="-45" dirty="0">
                <a:solidFill>
                  <a:srgbClr val="231F20"/>
                </a:solidFill>
                <a:latin typeface="Century"/>
                <a:cs typeface="Century"/>
              </a:rPr>
              <a:t>with</a:t>
            </a:r>
            <a:r>
              <a:rPr sz="1550" spc="-25" dirty="0">
                <a:solidFill>
                  <a:srgbClr val="231F20"/>
                </a:solidFill>
                <a:latin typeface="Century"/>
                <a:cs typeface="Century"/>
              </a:rPr>
              <a:t> </a:t>
            </a:r>
            <a:r>
              <a:rPr sz="1550" spc="-45" dirty="0">
                <a:solidFill>
                  <a:srgbClr val="231F20"/>
                </a:solidFill>
                <a:latin typeface="Century"/>
                <a:cs typeface="Century"/>
              </a:rPr>
              <a:t>specific</a:t>
            </a:r>
            <a:r>
              <a:rPr sz="1550" spc="-25" dirty="0">
                <a:solidFill>
                  <a:srgbClr val="231F20"/>
                </a:solidFill>
                <a:latin typeface="Century"/>
                <a:cs typeface="Century"/>
              </a:rPr>
              <a:t> </a:t>
            </a:r>
            <a:r>
              <a:rPr sz="1550" spc="-50" dirty="0">
                <a:solidFill>
                  <a:srgbClr val="231F20"/>
                </a:solidFill>
                <a:latin typeface="Century"/>
                <a:cs typeface="Century"/>
              </a:rPr>
              <a:t>own</a:t>
            </a:r>
            <a:r>
              <a:rPr sz="1550" spc="-25" dirty="0">
                <a:solidFill>
                  <a:srgbClr val="231F20"/>
                </a:solidFill>
                <a:latin typeface="Century"/>
                <a:cs typeface="Century"/>
              </a:rPr>
              <a:t> </a:t>
            </a:r>
            <a:r>
              <a:rPr sz="1550" spc="-45" dirty="0">
                <a:solidFill>
                  <a:srgbClr val="231F20"/>
                </a:solidFill>
                <a:latin typeface="Century"/>
                <a:cs typeface="Century"/>
              </a:rPr>
              <a:t>equipment</a:t>
            </a:r>
            <a:endParaRPr sz="1550">
              <a:latin typeface="Century"/>
              <a:cs typeface="Century"/>
            </a:endParaRPr>
          </a:p>
        </p:txBody>
      </p:sp>
      <p:sp>
        <p:nvSpPr>
          <p:cNvPr id="24" name="object 24"/>
          <p:cNvSpPr txBox="1"/>
          <p:nvPr/>
        </p:nvSpPr>
        <p:spPr>
          <a:xfrm>
            <a:off x="3391556" y="5944820"/>
            <a:ext cx="131445" cy="152400"/>
          </a:xfrm>
          <a:prstGeom prst="rect">
            <a:avLst/>
          </a:prstGeom>
        </p:spPr>
        <p:txBody>
          <a:bodyPr vert="horz" wrap="square" lIns="0" tIns="0" rIns="0" bIns="0" rtlCol="0">
            <a:spAutoFit/>
          </a:bodyPr>
          <a:lstStyle/>
          <a:p>
            <a:pPr marL="12700">
              <a:lnSpc>
                <a:spcPct val="100000"/>
              </a:lnSpc>
            </a:pPr>
            <a:r>
              <a:rPr sz="1000" spc="-45" dirty="0">
                <a:solidFill>
                  <a:srgbClr val="ED1C24"/>
                </a:solidFill>
                <a:latin typeface="Wingdings 3"/>
                <a:cs typeface="Wingdings 3"/>
              </a:rPr>
              <a:t></a:t>
            </a:r>
            <a:endParaRPr sz="1000">
              <a:latin typeface="Wingdings 3"/>
              <a:cs typeface="Wingdings 3"/>
            </a:endParaRPr>
          </a:p>
        </p:txBody>
      </p:sp>
      <p:sp>
        <p:nvSpPr>
          <p:cNvPr id="25" name="object 25"/>
          <p:cNvSpPr txBox="1"/>
          <p:nvPr/>
        </p:nvSpPr>
        <p:spPr>
          <a:xfrm>
            <a:off x="3677480" y="5912472"/>
            <a:ext cx="3589654" cy="222250"/>
          </a:xfrm>
          <a:prstGeom prst="rect">
            <a:avLst/>
          </a:prstGeom>
        </p:spPr>
        <p:txBody>
          <a:bodyPr vert="horz" wrap="square" lIns="0" tIns="0" rIns="0" bIns="0" rtlCol="0">
            <a:spAutoFit/>
          </a:bodyPr>
          <a:lstStyle/>
          <a:p>
            <a:pPr marL="12700">
              <a:lnSpc>
                <a:spcPct val="100000"/>
              </a:lnSpc>
            </a:pPr>
            <a:r>
              <a:rPr sz="1550" spc="-45" dirty="0">
                <a:solidFill>
                  <a:srgbClr val="231F20"/>
                </a:solidFill>
                <a:latin typeface="Century"/>
                <a:cs typeface="Century"/>
              </a:rPr>
              <a:t>warehousing</a:t>
            </a:r>
            <a:r>
              <a:rPr sz="1550" spc="175" dirty="0">
                <a:solidFill>
                  <a:srgbClr val="231F20"/>
                </a:solidFill>
                <a:latin typeface="Century"/>
                <a:cs typeface="Century"/>
              </a:rPr>
              <a:t> </a:t>
            </a:r>
            <a:r>
              <a:rPr sz="1550" spc="-35" dirty="0">
                <a:solidFill>
                  <a:srgbClr val="231F20"/>
                </a:solidFill>
                <a:latin typeface="Century"/>
                <a:cs typeface="Century"/>
              </a:rPr>
              <a:t>of</a:t>
            </a:r>
            <a:r>
              <a:rPr sz="1550" spc="175" dirty="0">
                <a:solidFill>
                  <a:srgbClr val="231F20"/>
                </a:solidFill>
                <a:latin typeface="Century"/>
                <a:cs typeface="Century"/>
              </a:rPr>
              <a:t> </a:t>
            </a:r>
            <a:r>
              <a:rPr sz="1550" spc="-40" dirty="0">
                <a:solidFill>
                  <a:srgbClr val="231F20"/>
                </a:solidFill>
                <a:latin typeface="Century"/>
                <a:cs typeface="Century"/>
              </a:rPr>
              <a:t>conventional,</a:t>
            </a:r>
            <a:r>
              <a:rPr sz="1550" spc="175" dirty="0">
                <a:solidFill>
                  <a:srgbClr val="231F20"/>
                </a:solidFill>
                <a:latin typeface="Century"/>
                <a:cs typeface="Century"/>
              </a:rPr>
              <a:t> </a:t>
            </a:r>
            <a:r>
              <a:rPr sz="1550" spc="-40" dirty="0">
                <a:solidFill>
                  <a:srgbClr val="231F20"/>
                </a:solidFill>
                <a:latin typeface="Century"/>
                <a:cs typeface="Century"/>
              </a:rPr>
              <a:t>excise</a:t>
            </a:r>
            <a:r>
              <a:rPr sz="1550" spc="175" dirty="0">
                <a:solidFill>
                  <a:srgbClr val="231F20"/>
                </a:solidFill>
                <a:latin typeface="Century"/>
                <a:cs typeface="Century"/>
              </a:rPr>
              <a:t> </a:t>
            </a:r>
            <a:r>
              <a:rPr sz="1550" spc="-50" dirty="0">
                <a:solidFill>
                  <a:srgbClr val="231F20"/>
                </a:solidFill>
                <a:latin typeface="Century"/>
                <a:cs typeface="Century"/>
              </a:rPr>
              <a:t>and</a:t>
            </a:r>
            <a:endParaRPr sz="1550">
              <a:latin typeface="Century"/>
              <a:cs typeface="Century"/>
            </a:endParaRPr>
          </a:p>
        </p:txBody>
      </p:sp>
      <p:sp>
        <p:nvSpPr>
          <p:cNvPr id="26" name="object 26"/>
          <p:cNvSpPr txBox="1"/>
          <p:nvPr/>
        </p:nvSpPr>
        <p:spPr>
          <a:xfrm>
            <a:off x="3391541" y="6152712"/>
            <a:ext cx="3771900" cy="222250"/>
          </a:xfrm>
          <a:prstGeom prst="rect">
            <a:avLst/>
          </a:prstGeom>
        </p:spPr>
        <p:txBody>
          <a:bodyPr vert="horz" wrap="square" lIns="0" tIns="0" rIns="0" bIns="0" rtlCol="0">
            <a:spAutoFit/>
          </a:bodyPr>
          <a:lstStyle/>
          <a:p>
            <a:pPr marL="12700">
              <a:lnSpc>
                <a:spcPct val="100000"/>
              </a:lnSpc>
            </a:pPr>
            <a:r>
              <a:rPr sz="1550" spc="-45" dirty="0">
                <a:solidFill>
                  <a:srgbClr val="231F20"/>
                </a:solidFill>
                <a:latin typeface="Century"/>
                <a:cs typeface="Century"/>
              </a:rPr>
              <a:t>specific</a:t>
            </a:r>
            <a:r>
              <a:rPr sz="1550" spc="-25" dirty="0">
                <a:solidFill>
                  <a:srgbClr val="231F20"/>
                </a:solidFill>
                <a:latin typeface="Century"/>
                <a:cs typeface="Century"/>
              </a:rPr>
              <a:t> </a:t>
            </a:r>
            <a:r>
              <a:rPr sz="1550" spc="-40" dirty="0">
                <a:solidFill>
                  <a:srgbClr val="231F20"/>
                </a:solidFill>
                <a:latin typeface="Century"/>
                <a:cs typeface="Century"/>
              </a:rPr>
              <a:t>goods,</a:t>
            </a:r>
            <a:r>
              <a:rPr sz="1550" spc="-25" dirty="0">
                <a:solidFill>
                  <a:srgbClr val="231F20"/>
                </a:solidFill>
                <a:latin typeface="Century"/>
                <a:cs typeface="Century"/>
              </a:rPr>
              <a:t> </a:t>
            </a:r>
            <a:r>
              <a:rPr sz="1550" spc="-50" dirty="0">
                <a:solidFill>
                  <a:srgbClr val="231F20"/>
                </a:solidFill>
                <a:latin typeface="Century"/>
                <a:cs typeface="Century"/>
              </a:rPr>
              <a:t>and</a:t>
            </a:r>
            <a:r>
              <a:rPr sz="1550" spc="-25" dirty="0">
                <a:solidFill>
                  <a:srgbClr val="231F20"/>
                </a:solidFill>
                <a:latin typeface="Century"/>
                <a:cs typeface="Century"/>
              </a:rPr>
              <a:t> </a:t>
            </a:r>
            <a:r>
              <a:rPr sz="1550" spc="-45" dirty="0">
                <a:solidFill>
                  <a:srgbClr val="231F20"/>
                </a:solidFill>
                <a:latin typeface="Century"/>
                <a:cs typeface="Century"/>
              </a:rPr>
              <a:t>warehouse</a:t>
            </a:r>
            <a:r>
              <a:rPr sz="1550" spc="-25" dirty="0">
                <a:solidFill>
                  <a:srgbClr val="231F20"/>
                </a:solidFill>
                <a:latin typeface="Century"/>
                <a:cs typeface="Century"/>
              </a:rPr>
              <a:t> </a:t>
            </a:r>
            <a:r>
              <a:rPr sz="1550" spc="-50" dirty="0">
                <a:solidFill>
                  <a:srgbClr val="231F20"/>
                </a:solidFill>
                <a:latin typeface="Century"/>
                <a:cs typeface="Century"/>
              </a:rPr>
              <a:t>management</a:t>
            </a:r>
            <a:endParaRPr sz="1550">
              <a:latin typeface="Century"/>
              <a:cs typeface="Century"/>
            </a:endParaRPr>
          </a:p>
        </p:txBody>
      </p:sp>
      <p:sp>
        <p:nvSpPr>
          <p:cNvPr id="27" name="object 27"/>
          <p:cNvSpPr txBox="1"/>
          <p:nvPr/>
        </p:nvSpPr>
        <p:spPr>
          <a:xfrm>
            <a:off x="3391556" y="6569388"/>
            <a:ext cx="131445" cy="152400"/>
          </a:xfrm>
          <a:prstGeom prst="rect">
            <a:avLst/>
          </a:prstGeom>
        </p:spPr>
        <p:txBody>
          <a:bodyPr vert="horz" wrap="square" lIns="0" tIns="0" rIns="0" bIns="0" rtlCol="0">
            <a:spAutoFit/>
          </a:bodyPr>
          <a:lstStyle/>
          <a:p>
            <a:pPr marL="12700">
              <a:lnSpc>
                <a:spcPct val="100000"/>
              </a:lnSpc>
            </a:pPr>
            <a:r>
              <a:rPr sz="1000" spc="-45" dirty="0">
                <a:solidFill>
                  <a:srgbClr val="ED1C24"/>
                </a:solidFill>
                <a:latin typeface="Wingdings 3"/>
                <a:cs typeface="Wingdings 3"/>
              </a:rPr>
              <a:t></a:t>
            </a:r>
            <a:endParaRPr sz="1000">
              <a:latin typeface="Wingdings 3"/>
              <a:cs typeface="Wingdings 3"/>
            </a:endParaRPr>
          </a:p>
        </p:txBody>
      </p:sp>
      <p:sp>
        <p:nvSpPr>
          <p:cNvPr id="28" name="object 28"/>
          <p:cNvSpPr txBox="1"/>
          <p:nvPr/>
        </p:nvSpPr>
        <p:spPr>
          <a:xfrm>
            <a:off x="3618305" y="6537040"/>
            <a:ext cx="3291204" cy="606425"/>
          </a:xfrm>
          <a:prstGeom prst="rect">
            <a:avLst/>
          </a:prstGeom>
        </p:spPr>
        <p:txBody>
          <a:bodyPr vert="horz" wrap="square" lIns="0" tIns="0" rIns="0" bIns="0" rtlCol="0">
            <a:spAutoFit/>
          </a:bodyPr>
          <a:lstStyle/>
          <a:p>
            <a:pPr marL="12700" marR="5080">
              <a:lnSpc>
                <a:spcPct val="162700"/>
              </a:lnSpc>
            </a:pPr>
            <a:r>
              <a:rPr sz="1550" spc="-45" dirty="0">
                <a:solidFill>
                  <a:srgbClr val="231F20"/>
                </a:solidFill>
                <a:latin typeface="Century"/>
                <a:cs typeface="Century"/>
              </a:rPr>
              <a:t>shipments</a:t>
            </a:r>
            <a:r>
              <a:rPr sz="1550" spc="-25" dirty="0">
                <a:solidFill>
                  <a:srgbClr val="231F20"/>
                </a:solidFill>
                <a:latin typeface="Century"/>
                <a:cs typeface="Century"/>
              </a:rPr>
              <a:t> </a:t>
            </a:r>
            <a:r>
              <a:rPr sz="1550" spc="-40" dirty="0">
                <a:solidFill>
                  <a:srgbClr val="231F20"/>
                </a:solidFill>
                <a:latin typeface="Century"/>
                <a:cs typeface="Century"/>
              </a:rPr>
              <a:t>packing,</a:t>
            </a:r>
            <a:r>
              <a:rPr sz="1550" spc="-25" dirty="0">
                <a:solidFill>
                  <a:srgbClr val="231F20"/>
                </a:solidFill>
                <a:latin typeface="Century"/>
                <a:cs typeface="Century"/>
              </a:rPr>
              <a:t> </a:t>
            </a:r>
            <a:r>
              <a:rPr sz="1550" spc="-35" dirty="0">
                <a:solidFill>
                  <a:srgbClr val="231F20"/>
                </a:solidFill>
                <a:latin typeface="Century"/>
                <a:cs typeface="Century"/>
              </a:rPr>
              <a:t>palletize,</a:t>
            </a:r>
            <a:r>
              <a:rPr sz="1550" spc="-25" dirty="0">
                <a:solidFill>
                  <a:srgbClr val="231F20"/>
                </a:solidFill>
                <a:latin typeface="Century"/>
                <a:cs typeface="Century"/>
              </a:rPr>
              <a:t> </a:t>
            </a:r>
            <a:r>
              <a:rPr sz="1550" spc="-40" dirty="0">
                <a:solidFill>
                  <a:srgbClr val="231F20"/>
                </a:solidFill>
                <a:latin typeface="Century"/>
                <a:cs typeface="Century"/>
              </a:rPr>
              <a:t>labeling inland</a:t>
            </a:r>
            <a:r>
              <a:rPr sz="1550" spc="-25" dirty="0">
                <a:solidFill>
                  <a:srgbClr val="231F20"/>
                </a:solidFill>
                <a:latin typeface="Century"/>
                <a:cs typeface="Century"/>
              </a:rPr>
              <a:t> </a:t>
            </a:r>
            <a:r>
              <a:rPr sz="1550" spc="-40" dirty="0">
                <a:solidFill>
                  <a:srgbClr val="231F20"/>
                </a:solidFill>
                <a:latin typeface="Century"/>
                <a:cs typeface="Century"/>
              </a:rPr>
              <a:t>transport</a:t>
            </a:r>
            <a:r>
              <a:rPr sz="1550" spc="-25" dirty="0">
                <a:solidFill>
                  <a:srgbClr val="231F20"/>
                </a:solidFill>
                <a:latin typeface="Century"/>
                <a:cs typeface="Century"/>
              </a:rPr>
              <a:t> </a:t>
            </a:r>
            <a:r>
              <a:rPr sz="1550" spc="-50" dirty="0">
                <a:solidFill>
                  <a:srgbClr val="231F20"/>
                </a:solidFill>
                <a:latin typeface="Century"/>
                <a:cs typeface="Century"/>
              </a:rPr>
              <a:t>and</a:t>
            </a:r>
            <a:r>
              <a:rPr sz="1550" spc="-25" dirty="0">
                <a:solidFill>
                  <a:srgbClr val="231F20"/>
                </a:solidFill>
                <a:latin typeface="Century"/>
                <a:cs typeface="Century"/>
              </a:rPr>
              <a:t> </a:t>
            </a:r>
            <a:r>
              <a:rPr sz="1550" spc="-40" dirty="0">
                <a:solidFill>
                  <a:srgbClr val="231F20"/>
                </a:solidFill>
                <a:latin typeface="Century"/>
                <a:cs typeface="Century"/>
              </a:rPr>
              <a:t>distribution</a:t>
            </a:r>
            <a:endParaRPr sz="1550">
              <a:latin typeface="Century"/>
              <a:cs typeface="Century"/>
            </a:endParaRPr>
          </a:p>
        </p:txBody>
      </p:sp>
      <p:sp>
        <p:nvSpPr>
          <p:cNvPr id="29" name="object 29"/>
          <p:cNvSpPr txBox="1"/>
          <p:nvPr/>
        </p:nvSpPr>
        <p:spPr>
          <a:xfrm>
            <a:off x="3391556" y="6953672"/>
            <a:ext cx="131445" cy="152400"/>
          </a:xfrm>
          <a:prstGeom prst="rect">
            <a:avLst/>
          </a:prstGeom>
        </p:spPr>
        <p:txBody>
          <a:bodyPr vert="horz" wrap="square" lIns="0" tIns="0" rIns="0" bIns="0" rtlCol="0">
            <a:spAutoFit/>
          </a:bodyPr>
          <a:lstStyle/>
          <a:p>
            <a:pPr marL="12700">
              <a:lnSpc>
                <a:spcPct val="100000"/>
              </a:lnSpc>
            </a:pPr>
            <a:r>
              <a:rPr sz="1000" spc="-45" dirty="0">
                <a:solidFill>
                  <a:srgbClr val="ED1C24"/>
                </a:solidFill>
                <a:latin typeface="Wingdings 3"/>
                <a:cs typeface="Wingdings 3"/>
              </a:rPr>
              <a:t></a:t>
            </a:r>
            <a:endParaRPr sz="1000">
              <a:latin typeface="Wingdings 3"/>
              <a:cs typeface="Wingdings 3"/>
            </a:endParaRPr>
          </a:p>
        </p:txBody>
      </p:sp>
      <p:sp>
        <p:nvSpPr>
          <p:cNvPr id="30" name="object 30"/>
          <p:cNvSpPr/>
          <p:nvPr/>
        </p:nvSpPr>
        <p:spPr>
          <a:xfrm>
            <a:off x="959548" y="6443484"/>
            <a:ext cx="1237183" cy="822845"/>
          </a:xfrm>
          <a:prstGeom prst="rect">
            <a:avLst/>
          </a:prstGeom>
          <a:blipFill>
            <a:blip r:embed="rId7" cstate="print"/>
            <a:stretch>
              <a:fillRect/>
            </a:stretch>
          </a:blipFill>
        </p:spPr>
        <p:txBody>
          <a:bodyPr wrap="square" lIns="0" tIns="0" rIns="0" bIns="0" rtlCol="0"/>
          <a:lstStyle/>
          <a:p>
            <a:endParaRPr/>
          </a:p>
        </p:txBody>
      </p:sp>
      <p:sp>
        <p:nvSpPr>
          <p:cNvPr id="31" name="object 31"/>
          <p:cNvSpPr/>
          <p:nvPr/>
        </p:nvSpPr>
        <p:spPr>
          <a:xfrm>
            <a:off x="1167460" y="5516854"/>
            <a:ext cx="2089975" cy="1567395"/>
          </a:xfrm>
          <a:prstGeom prst="rect">
            <a:avLst/>
          </a:prstGeom>
          <a:blipFill>
            <a:blip r:embed="rId8" cstate="print"/>
            <a:stretch>
              <a:fillRect/>
            </a:stretch>
          </a:blipFill>
        </p:spPr>
        <p:txBody>
          <a:bodyPr wrap="square" lIns="0" tIns="0" rIns="0" bIns="0" rtlCol="0"/>
          <a:lstStyle/>
          <a:p>
            <a:endParaRPr/>
          </a:p>
        </p:txBody>
      </p:sp>
      <p:sp>
        <p:nvSpPr>
          <p:cNvPr id="34" name="object 34"/>
          <p:cNvSpPr txBox="1">
            <a:spLocks noGrp="1"/>
          </p:cNvSpPr>
          <p:nvPr>
            <p:ph type="sldNum" sz="quarter" idx="12"/>
          </p:nvPr>
        </p:nvSpPr>
        <p:spPr>
          <a:xfrm>
            <a:off x="4405620" y="7266329"/>
            <a:ext cx="2189480" cy="210507"/>
          </a:xfrm>
          <a:prstGeom prst="rect">
            <a:avLst/>
          </a:prstGeom>
        </p:spPr>
        <p:txBody>
          <a:bodyPr vert="horz" wrap="square" lIns="0" tIns="0" rIns="0" bIns="0" rtlCol="0">
            <a:spAutoFit/>
          </a:bodyPr>
          <a:lstStyle/>
          <a:p>
            <a:pPr marL="120650">
              <a:lnSpc>
                <a:spcPct val="100000"/>
              </a:lnSpc>
            </a:pPr>
            <a:r>
              <a:rPr lang="en-US" dirty="0" smtClean="0">
                <a:latin typeface="Arial Narrow"/>
                <a:cs typeface="Arial Narrow"/>
              </a:rPr>
              <a:t>12</a:t>
            </a:r>
            <a:endParaRPr dirty="0">
              <a:latin typeface="Arial Narrow"/>
              <a:cs typeface="Arial Narrow"/>
            </a:endParaRPr>
          </a:p>
        </p:txBody>
      </p:sp>
      <p:sp>
        <p:nvSpPr>
          <p:cNvPr id="33" name="object 33"/>
          <p:cNvSpPr txBox="1">
            <a:spLocks noGrp="1"/>
          </p:cNvSpPr>
          <p:nvPr>
            <p:ph type="title" idx="4294967295"/>
          </p:nvPr>
        </p:nvSpPr>
        <p:spPr>
          <a:xfrm>
            <a:off x="0" y="811213"/>
            <a:ext cx="10363200" cy="439737"/>
          </a:xfrm>
          <a:prstGeom prst="rect">
            <a:avLst/>
          </a:prstGeom>
        </p:spPr>
        <p:txBody>
          <a:bodyPr vert="horz" wrap="square" lIns="0" tIns="0" rIns="0" bIns="0" rtlCol="0">
            <a:spAutoFit/>
          </a:bodyPr>
          <a:lstStyle/>
          <a:p>
            <a:pPr marL="6314440">
              <a:lnSpc>
                <a:spcPts val="4070"/>
              </a:lnSpc>
            </a:pPr>
            <a:r>
              <a:rPr spc="-125" dirty="0">
                <a:latin typeface="Century"/>
                <a:cs typeface="Century"/>
              </a:rPr>
              <a:t>BOURGAS</a:t>
            </a:r>
            <a:r>
              <a:rPr spc="-50" dirty="0">
                <a:latin typeface="Century"/>
                <a:cs typeface="Century"/>
              </a:rPr>
              <a:t> </a:t>
            </a:r>
            <a:r>
              <a:rPr spc="-70" dirty="0">
                <a:latin typeface="Century"/>
                <a:cs typeface="Century"/>
              </a:rPr>
              <a:t>facilities</a:t>
            </a:r>
          </a:p>
        </p:txBody>
      </p:sp>
    </p:spTree>
  </p:cSld>
  <p:clrMapOvr>
    <a:masterClrMapping/>
  </p:clrMapOvr>
  <mc:AlternateContent xmlns:mc="http://schemas.openxmlformats.org/markup-compatibility/2006" xmlns:p14="http://schemas.microsoft.com/office/powerpoint/2010/main">
    <mc:Choice Requires="p14">
      <p:transition spd="slow" p14:dur="1400" advClick="0" advTm="16000">
        <p14:ripple/>
      </p:transition>
    </mc:Choice>
    <mc:Fallback xmlns="">
      <p:transition spd="slow" advClick="0" advTm="1600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object 14"/>
          <p:cNvSpPr/>
          <p:nvPr/>
        </p:nvSpPr>
        <p:spPr>
          <a:xfrm>
            <a:off x="7683500" y="2318828"/>
            <a:ext cx="1237297" cy="822731"/>
          </a:xfrm>
          <a:prstGeom prst="rect">
            <a:avLst/>
          </a:prstGeom>
          <a:blipFill>
            <a:blip r:embed="rId2" cstate="print"/>
            <a:stretch>
              <a:fillRect/>
            </a:stretch>
          </a:blipFill>
        </p:spPr>
        <p:txBody>
          <a:bodyPr wrap="square" lIns="0" tIns="0" rIns="0" bIns="0" rtlCol="0"/>
          <a:lstStyle/>
          <a:p>
            <a:endParaRPr/>
          </a:p>
        </p:txBody>
      </p:sp>
      <p:sp>
        <p:nvSpPr>
          <p:cNvPr id="15" name="object 15"/>
          <p:cNvSpPr/>
          <p:nvPr/>
        </p:nvSpPr>
        <p:spPr>
          <a:xfrm>
            <a:off x="163135" y="6749280"/>
            <a:ext cx="6102019" cy="797356"/>
          </a:xfrm>
          <a:prstGeom prst="rect">
            <a:avLst/>
          </a:prstGeom>
          <a:blipFill>
            <a:blip r:embed="rId3" cstate="print"/>
            <a:stretch>
              <a:fillRect/>
            </a:stretch>
          </a:blipFill>
        </p:spPr>
        <p:txBody>
          <a:bodyPr wrap="square" lIns="0" tIns="0" rIns="0" bIns="0" rtlCol="0"/>
          <a:lstStyle/>
          <a:p>
            <a:endParaRPr/>
          </a:p>
        </p:txBody>
      </p:sp>
      <p:sp>
        <p:nvSpPr>
          <p:cNvPr id="16" name="object 16"/>
          <p:cNvSpPr txBox="1"/>
          <p:nvPr/>
        </p:nvSpPr>
        <p:spPr>
          <a:xfrm>
            <a:off x="1019152" y="6789038"/>
            <a:ext cx="4112895" cy="586740"/>
          </a:xfrm>
          <a:prstGeom prst="rect">
            <a:avLst/>
          </a:prstGeom>
        </p:spPr>
        <p:txBody>
          <a:bodyPr vert="horz" wrap="square" lIns="0" tIns="0" rIns="0" bIns="0" rtlCol="0">
            <a:spAutoFit/>
          </a:bodyPr>
          <a:lstStyle/>
          <a:p>
            <a:pPr marL="12700" marR="5080">
              <a:lnSpc>
                <a:spcPct val="103899"/>
              </a:lnSpc>
            </a:pPr>
            <a:r>
              <a:rPr sz="1950" b="1" spc="120" dirty="0">
                <a:solidFill>
                  <a:srgbClr val="FFFFFF"/>
                </a:solidFill>
                <a:latin typeface="Cambria"/>
                <a:cs typeface="Cambria"/>
              </a:rPr>
              <a:t>Near</a:t>
            </a:r>
            <a:r>
              <a:rPr sz="1950" b="1" spc="110" dirty="0">
                <a:solidFill>
                  <a:srgbClr val="FFFFFF"/>
                </a:solidFill>
                <a:latin typeface="Cambria"/>
                <a:cs typeface="Cambria"/>
              </a:rPr>
              <a:t> </a:t>
            </a:r>
            <a:r>
              <a:rPr sz="1950" b="1" spc="95" dirty="0">
                <a:solidFill>
                  <a:srgbClr val="FFFFFF"/>
                </a:solidFill>
                <a:latin typeface="Cambria"/>
                <a:cs typeface="Cambria"/>
              </a:rPr>
              <a:t>by</a:t>
            </a:r>
            <a:r>
              <a:rPr sz="1950" b="1" spc="110" dirty="0">
                <a:solidFill>
                  <a:srgbClr val="FFFFFF"/>
                </a:solidFill>
                <a:latin typeface="Cambria"/>
                <a:cs typeface="Cambria"/>
              </a:rPr>
              <a:t> Customs </a:t>
            </a:r>
            <a:r>
              <a:rPr sz="1950" b="1" spc="90" dirty="0">
                <a:solidFill>
                  <a:srgbClr val="FFFFFF"/>
                </a:solidFill>
                <a:latin typeface="Cambria"/>
                <a:cs typeface="Cambria"/>
              </a:rPr>
              <a:t>Sofia</a:t>
            </a:r>
            <a:r>
              <a:rPr sz="1950" b="1" spc="110" dirty="0">
                <a:solidFill>
                  <a:srgbClr val="FFFFFF"/>
                </a:solidFill>
                <a:latin typeface="Cambria"/>
                <a:cs typeface="Cambria"/>
              </a:rPr>
              <a:t> </a:t>
            </a:r>
            <a:r>
              <a:rPr sz="1950" b="1" spc="10" dirty="0">
                <a:solidFill>
                  <a:srgbClr val="FFFFFF"/>
                </a:solidFill>
                <a:latin typeface="Cambria"/>
                <a:cs typeface="Cambria"/>
              </a:rPr>
              <a:t>BG005800</a:t>
            </a:r>
            <a:r>
              <a:rPr sz="1950" b="1" dirty="0">
                <a:solidFill>
                  <a:srgbClr val="FFFFFF"/>
                </a:solidFill>
                <a:latin typeface="Cambria"/>
                <a:cs typeface="Cambria"/>
              </a:rPr>
              <a:t> </a:t>
            </a:r>
            <a:r>
              <a:rPr sz="1950" b="1" spc="80" dirty="0">
                <a:solidFill>
                  <a:srgbClr val="FFFFFF"/>
                </a:solidFill>
                <a:latin typeface="Cambria"/>
                <a:cs typeface="Cambria"/>
              </a:rPr>
              <a:t>excellent</a:t>
            </a:r>
            <a:r>
              <a:rPr sz="1950" b="1" spc="110" dirty="0">
                <a:solidFill>
                  <a:srgbClr val="FFFFFF"/>
                </a:solidFill>
                <a:latin typeface="Cambria"/>
                <a:cs typeface="Cambria"/>
              </a:rPr>
              <a:t> </a:t>
            </a:r>
            <a:r>
              <a:rPr sz="1950" b="1" spc="80" dirty="0">
                <a:solidFill>
                  <a:srgbClr val="FFFFFF"/>
                </a:solidFill>
                <a:latin typeface="Cambria"/>
                <a:cs typeface="Cambria"/>
              </a:rPr>
              <a:t>road</a:t>
            </a:r>
            <a:r>
              <a:rPr sz="1950" b="1" spc="110" dirty="0">
                <a:solidFill>
                  <a:srgbClr val="FFFFFF"/>
                </a:solidFill>
                <a:latin typeface="Cambria"/>
                <a:cs typeface="Cambria"/>
              </a:rPr>
              <a:t> </a:t>
            </a:r>
            <a:r>
              <a:rPr sz="1950" b="1" spc="85" dirty="0">
                <a:solidFill>
                  <a:srgbClr val="FFFFFF"/>
                </a:solidFill>
                <a:latin typeface="Cambria"/>
                <a:cs typeface="Cambria"/>
              </a:rPr>
              <a:t>connections</a:t>
            </a:r>
            <a:endParaRPr sz="1950" dirty="0">
              <a:latin typeface="Cambria"/>
              <a:cs typeface="Cambria"/>
            </a:endParaRPr>
          </a:p>
        </p:txBody>
      </p:sp>
      <p:sp>
        <p:nvSpPr>
          <p:cNvPr id="17" name="object 17"/>
          <p:cNvSpPr/>
          <p:nvPr/>
        </p:nvSpPr>
        <p:spPr>
          <a:xfrm>
            <a:off x="1899421" y="2572746"/>
            <a:ext cx="6780257" cy="4176534"/>
          </a:xfrm>
          <a:prstGeom prst="rect">
            <a:avLst/>
          </a:prstGeom>
          <a:blipFill>
            <a:blip r:embed="rId4" cstate="print"/>
            <a:stretch>
              <a:fillRect/>
            </a:stretch>
          </a:blipFill>
        </p:spPr>
        <p:txBody>
          <a:bodyPr wrap="square" lIns="0" tIns="0" rIns="0" bIns="0" rtlCol="0"/>
          <a:lstStyle/>
          <a:p>
            <a:endParaRPr/>
          </a:p>
        </p:txBody>
      </p:sp>
      <p:sp>
        <p:nvSpPr>
          <p:cNvPr id="18" name="object 18"/>
          <p:cNvSpPr txBox="1"/>
          <p:nvPr/>
        </p:nvSpPr>
        <p:spPr>
          <a:xfrm>
            <a:off x="3811518" y="4759418"/>
            <a:ext cx="819150" cy="250825"/>
          </a:xfrm>
          <a:prstGeom prst="rect">
            <a:avLst/>
          </a:prstGeom>
          <a:solidFill>
            <a:srgbClr val="ABE1FA"/>
          </a:solidFill>
        </p:spPr>
        <p:txBody>
          <a:bodyPr vert="horz" wrap="square" lIns="0" tIns="0" rIns="0" bIns="0" rtlCol="0">
            <a:spAutoFit/>
          </a:bodyPr>
          <a:lstStyle/>
          <a:p>
            <a:pPr marL="35560">
              <a:lnSpc>
                <a:spcPct val="100000"/>
              </a:lnSpc>
            </a:pPr>
            <a:r>
              <a:rPr sz="1500" spc="-45" dirty="0">
                <a:solidFill>
                  <a:srgbClr val="231F20"/>
                </a:solidFill>
                <a:latin typeface="Century"/>
                <a:cs typeface="Century"/>
              </a:rPr>
              <a:t>Customs</a:t>
            </a:r>
            <a:endParaRPr sz="1500" dirty="0">
              <a:latin typeface="Century"/>
              <a:cs typeface="Century"/>
            </a:endParaRPr>
          </a:p>
        </p:txBody>
      </p:sp>
      <p:sp>
        <p:nvSpPr>
          <p:cNvPr id="24" name="object 24"/>
          <p:cNvSpPr txBox="1">
            <a:spLocks noGrp="1"/>
          </p:cNvSpPr>
          <p:nvPr>
            <p:ph type="sldNum" sz="quarter" idx="12"/>
          </p:nvPr>
        </p:nvSpPr>
        <p:spPr>
          <a:xfrm>
            <a:off x="4561417" y="7138000"/>
            <a:ext cx="2189480" cy="210507"/>
          </a:xfrm>
          <a:prstGeom prst="rect">
            <a:avLst/>
          </a:prstGeom>
        </p:spPr>
        <p:txBody>
          <a:bodyPr vert="horz" wrap="square" lIns="0" tIns="0" rIns="0" bIns="0" rtlCol="0">
            <a:spAutoFit/>
          </a:bodyPr>
          <a:lstStyle/>
          <a:p>
            <a:pPr marL="120650">
              <a:lnSpc>
                <a:spcPct val="100000"/>
              </a:lnSpc>
            </a:pPr>
            <a:r>
              <a:rPr lang="en-US" dirty="0" smtClean="0">
                <a:latin typeface="Arial Narrow"/>
                <a:cs typeface="Arial Narrow"/>
              </a:rPr>
              <a:t>13</a:t>
            </a:r>
            <a:endParaRPr dirty="0">
              <a:latin typeface="Arial Narrow"/>
              <a:cs typeface="Arial Narrow"/>
            </a:endParaRPr>
          </a:p>
        </p:txBody>
      </p:sp>
      <p:sp>
        <p:nvSpPr>
          <p:cNvPr id="20" name="object 20"/>
          <p:cNvSpPr txBox="1">
            <a:spLocks noGrp="1"/>
          </p:cNvSpPr>
          <p:nvPr>
            <p:ph type="title" idx="4294967295"/>
          </p:nvPr>
        </p:nvSpPr>
        <p:spPr>
          <a:xfrm>
            <a:off x="-2067" y="471399"/>
            <a:ext cx="10947400" cy="1613647"/>
          </a:xfrm>
          <a:prstGeom prst="rect">
            <a:avLst/>
          </a:prstGeom>
        </p:spPr>
        <p:txBody>
          <a:bodyPr vert="horz" wrap="square" lIns="0" tIns="0" rIns="0" bIns="0" rtlCol="0">
            <a:spAutoFit/>
          </a:bodyPr>
          <a:lstStyle/>
          <a:p>
            <a:pPr marL="7266940" algn="l">
              <a:lnSpc>
                <a:spcPct val="100000"/>
              </a:lnSpc>
            </a:pPr>
            <a:r>
              <a:rPr spc="-110" dirty="0">
                <a:latin typeface="Century"/>
                <a:cs typeface="Century"/>
              </a:rPr>
              <a:t>SOFIA</a:t>
            </a:r>
            <a:r>
              <a:rPr spc="-50" dirty="0">
                <a:latin typeface="Century"/>
                <a:cs typeface="Century"/>
              </a:rPr>
              <a:t> </a:t>
            </a:r>
            <a:r>
              <a:rPr spc="-80" dirty="0">
                <a:latin typeface="Century"/>
                <a:cs typeface="Century"/>
              </a:rPr>
              <a:t>location</a:t>
            </a:r>
          </a:p>
        </p:txBody>
      </p:sp>
      <p:sp>
        <p:nvSpPr>
          <p:cNvPr id="21" name="object 21"/>
          <p:cNvSpPr/>
          <p:nvPr/>
        </p:nvSpPr>
        <p:spPr>
          <a:xfrm>
            <a:off x="165202" y="157266"/>
            <a:ext cx="809929" cy="348615"/>
          </a:xfrm>
          <a:prstGeom prst="rect">
            <a:avLst/>
          </a:prstGeom>
          <a:blipFill>
            <a:blip r:embed="rId5" cstate="print"/>
            <a:stretch>
              <a:fillRect/>
            </a:stretch>
          </a:blipFill>
        </p:spPr>
        <p:txBody>
          <a:bodyPr wrap="square" lIns="0" tIns="0" rIns="0" bIns="0" rtlCol="0"/>
          <a:lstStyle/>
          <a:p>
            <a:endParaRPr/>
          </a:p>
        </p:txBody>
      </p:sp>
      <p:sp>
        <p:nvSpPr>
          <p:cNvPr id="22" name="object 22"/>
          <p:cNvSpPr/>
          <p:nvPr/>
        </p:nvSpPr>
        <p:spPr>
          <a:xfrm>
            <a:off x="4171563" y="5108352"/>
            <a:ext cx="459105" cy="222885"/>
          </a:xfrm>
          <a:custGeom>
            <a:avLst/>
            <a:gdLst/>
            <a:ahLst/>
            <a:cxnLst/>
            <a:rect l="l" t="t" r="r" b="b"/>
            <a:pathLst>
              <a:path w="459104" h="222885">
                <a:moveTo>
                  <a:pt x="0" y="222376"/>
                </a:moveTo>
                <a:lnTo>
                  <a:pt x="458825" y="222376"/>
                </a:lnTo>
                <a:lnTo>
                  <a:pt x="458825" y="0"/>
                </a:lnTo>
                <a:lnTo>
                  <a:pt x="0" y="0"/>
                </a:lnTo>
                <a:lnTo>
                  <a:pt x="0" y="222376"/>
                </a:lnTo>
                <a:close/>
              </a:path>
            </a:pathLst>
          </a:custGeom>
          <a:solidFill>
            <a:srgbClr val="2A2A86"/>
          </a:solidFill>
        </p:spPr>
        <p:txBody>
          <a:bodyPr wrap="square" lIns="0" tIns="0" rIns="0" bIns="0" rtlCol="0"/>
          <a:lstStyle/>
          <a:p>
            <a:endParaRPr/>
          </a:p>
        </p:txBody>
      </p:sp>
      <p:sp>
        <p:nvSpPr>
          <p:cNvPr id="23" name="object 23"/>
          <p:cNvSpPr/>
          <p:nvPr/>
        </p:nvSpPr>
        <p:spPr>
          <a:xfrm>
            <a:off x="4136602" y="5126131"/>
            <a:ext cx="424815" cy="187325"/>
          </a:xfrm>
          <a:custGeom>
            <a:avLst/>
            <a:gdLst/>
            <a:ahLst/>
            <a:cxnLst/>
            <a:rect l="l" t="t" r="r" b="b"/>
            <a:pathLst>
              <a:path w="424814" h="187325">
                <a:moveTo>
                  <a:pt x="63322" y="62915"/>
                </a:moveTo>
                <a:lnTo>
                  <a:pt x="69646" y="69227"/>
                </a:lnTo>
                <a:lnTo>
                  <a:pt x="122415" y="69227"/>
                </a:lnTo>
                <a:lnTo>
                  <a:pt x="124942" y="71767"/>
                </a:lnTo>
                <a:lnTo>
                  <a:pt x="177698" y="71767"/>
                </a:lnTo>
                <a:lnTo>
                  <a:pt x="181508" y="75565"/>
                </a:lnTo>
                <a:lnTo>
                  <a:pt x="76822" y="75565"/>
                </a:lnTo>
                <a:lnTo>
                  <a:pt x="83146" y="81889"/>
                </a:lnTo>
                <a:lnTo>
                  <a:pt x="134658" y="81889"/>
                </a:lnTo>
                <a:lnTo>
                  <a:pt x="137401" y="84632"/>
                </a:lnTo>
                <a:lnTo>
                  <a:pt x="190792" y="84632"/>
                </a:lnTo>
                <a:lnTo>
                  <a:pt x="194068" y="87909"/>
                </a:lnTo>
                <a:lnTo>
                  <a:pt x="89903" y="87909"/>
                </a:lnTo>
                <a:lnTo>
                  <a:pt x="95338" y="93345"/>
                </a:lnTo>
                <a:lnTo>
                  <a:pt x="147320" y="93345"/>
                </a:lnTo>
                <a:lnTo>
                  <a:pt x="150241" y="96278"/>
                </a:lnTo>
                <a:lnTo>
                  <a:pt x="203454" y="96278"/>
                </a:lnTo>
                <a:lnTo>
                  <a:pt x="207860" y="100685"/>
                </a:lnTo>
                <a:lnTo>
                  <a:pt x="102577" y="100685"/>
                </a:lnTo>
                <a:lnTo>
                  <a:pt x="107950" y="106070"/>
                </a:lnTo>
                <a:lnTo>
                  <a:pt x="160820" y="106070"/>
                </a:lnTo>
                <a:lnTo>
                  <a:pt x="163931" y="109169"/>
                </a:lnTo>
                <a:lnTo>
                  <a:pt x="216547" y="109169"/>
                </a:lnTo>
                <a:lnTo>
                  <a:pt x="220624" y="113258"/>
                </a:lnTo>
                <a:lnTo>
                  <a:pt x="114807" y="113258"/>
                </a:lnTo>
                <a:lnTo>
                  <a:pt x="120865" y="119316"/>
                </a:lnTo>
                <a:lnTo>
                  <a:pt x="173062" y="119316"/>
                </a:lnTo>
                <a:lnTo>
                  <a:pt x="176517" y="122770"/>
                </a:lnTo>
                <a:lnTo>
                  <a:pt x="258330" y="122770"/>
                </a:lnTo>
                <a:lnTo>
                  <a:pt x="258330" y="127063"/>
                </a:lnTo>
                <a:lnTo>
                  <a:pt x="148577" y="127063"/>
                </a:lnTo>
                <a:lnTo>
                  <a:pt x="148577" y="132549"/>
                </a:lnTo>
                <a:lnTo>
                  <a:pt x="202184" y="132549"/>
                </a:lnTo>
                <a:lnTo>
                  <a:pt x="204508" y="134861"/>
                </a:lnTo>
                <a:lnTo>
                  <a:pt x="259588" y="134861"/>
                </a:lnTo>
                <a:lnTo>
                  <a:pt x="259588" y="139306"/>
                </a:lnTo>
                <a:lnTo>
                  <a:pt x="148996" y="139306"/>
                </a:lnTo>
                <a:lnTo>
                  <a:pt x="148996" y="145224"/>
                </a:lnTo>
                <a:lnTo>
                  <a:pt x="201764" y="145224"/>
                </a:lnTo>
                <a:lnTo>
                  <a:pt x="204724" y="148170"/>
                </a:lnTo>
                <a:lnTo>
                  <a:pt x="258737" y="148170"/>
                </a:lnTo>
                <a:lnTo>
                  <a:pt x="258737" y="151968"/>
                </a:lnTo>
                <a:lnTo>
                  <a:pt x="148996" y="151968"/>
                </a:lnTo>
                <a:lnTo>
                  <a:pt x="148996" y="159156"/>
                </a:lnTo>
                <a:lnTo>
                  <a:pt x="201764" y="159156"/>
                </a:lnTo>
                <a:lnTo>
                  <a:pt x="204304" y="161671"/>
                </a:lnTo>
                <a:lnTo>
                  <a:pt x="258737" y="161671"/>
                </a:lnTo>
                <a:lnTo>
                  <a:pt x="258737" y="165900"/>
                </a:lnTo>
                <a:lnTo>
                  <a:pt x="148996" y="165900"/>
                </a:lnTo>
                <a:lnTo>
                  <a:pt x="148996" y="170954"/>
                </a:lnTo>
                <a:lnTo>
                  <a:pt x="200926" y="170954"/>
                </a:lnTo>
                <a:lnTo>
                  <a:pt x="203860" y="173913"/>
                </a:lnTo>
                <a:lnTo>
                  <a:pt x="258737" y="173913"/>
                </a:lnTo>
                <a:lnTo>
                  <a:pt x="258737" y="178130"/>
                </a:lnTo>
                <a:lnTo>
                  <a:pt x="148996" y="178130"/>
                </a:lnTo>
                <a:lnTo>
                  <a:pt x="148996" y="184061"/>
                </a:lnTo>
                <a:lnTo>
                  <a:pt x="202603" y="184061"/>
                </a:lnTo>
                <a:lnTo>
                  <a:pt x="205562" y="186994"/>
                </a:lnTo>
                <a:lnTo>
                  <a:pt x="331762" y="186994"/>
                </a:lnTo>
                <a:lnTo>
                  <a:pt x="372324" y="178221"/>
                </a:lnTo>
                <a:lnTo>
                  <a:pt x="404038" y="153480"/>
                </a:lnTo>
                <a:lnTo>
                  <a:pt x="418553" y="127519"/>
                </a:lnTo>
                <a:lnTo>
                  <a:pt x="328052" y="127519"/>
                </a:lnTo>
                <a:lnTo>
                  <a:pt x="319288" y="127499"/>
                </a:lnTo>
                <a:lnTo>
                  <a:pt x="318681" y="92875"/>
                </a:lnTo>
                <a:lnTo>
                  <a:pt x="317478" y="82855"/>
                </a:lnTo>
                <a:lnTo>
                  <a:pt x="311995" y="73019"/>
                </a:lnTo>
                <a:lnTo>
                  <a:pt x="299419" y="65623"/>
                </a:lnTo>
                <a:lnTo>
                  <a:pt x="63322" y="62915"/>
                </a:lnTo>
                <a:close/>
              </a:path>
              <a:path w="424814" h="187325">
                <a:moveTo>
                  <a:pt x="417601" y="59049"/>
                </a:moveTo>
                <a:lnTo>
                  <a:pt x="321851" y="59049"/>
                </a:lnTo>
                <a:lnTo>
                  <a:pt x="334422" y="59913"/>
                </a:lnTo>
                <a:lnTo>
                  <a:pt x="348320" y="63873"/>
                </a:lnTo>
                <a:lnTo>
                  <a:pt x="359687" y="72993"/>
                </a:lnTo>
                <a:lnTo>
                  <a:pt x="364668" y="89335"/>
                </a:lnTo>
                <a:lnTo>
                  <a:pt x="360964" y="109080"/>
                </a:lnTo>
                <a:lnTo>
                  <a:pt x="351732" y="120540"/>
                </a:lnTo>
                <a:lnTo>
                  <a:pt x="339814" y="125942"/>
                </a:lnTo>
                <a:lnTo>
                  <a:pt x="328052" y="127519"/>
                </a:lnTo>
                <a:lnTo>
                  <a:pt x="418553" y="127519"/>
                </a:lnTo>
                <a:lnTo>
                  <a:pt x="422341" y="115143"/>
                </a:lnTo>
                <a:lnTo>
                  <a:pt x="424672" y="99752"/>
                </a:lnTo>
                <a:lnTo>
                  <a:pt x="423636" y="82855"/>
                </a:lnTo>
                <a:lnTo>
                  <a:pt x="423548" y="81889"/>
                </a:lnTo>
                <a:lnTo>
                  <a:pt x="420286" y="66205"/>
                </a:lnTo>
                <a:lnTo>
                  <a:pt x="417601" y="59049"/>
                </a:lnTo>
                <a:close/>
              </a:path>
              <a:path w="424814" h="187325">
                <a:moveTo>
                  <a:pt x="0" y="0"/>
                </a:moveTo>
                <a:lnTo>
                  <a:pt x="5892" y="5918"/>
                </a:lnTo>
                <a:lnTo>
                  <a:pt x="59499" y="5918"/>
                </a:lnTo>
                <a:lnTo>
                  <a:pt x="62242" y="8661"/>
                </a:lnTo>
                <a:lnTo>
                  <a:pt x="114807" y="8661"/>
                </a:lnTo>
                <a:lnTo>
                  <a:pt x="118706" y="12560"/>
                </a:lnTo>
                <a:lnTo>
                  <a:pt x="13081" y="12560"/>
                </a:lnTo>
                <a:lnTo>
                  <a:pt x="19037" y="18529"/>
                </a:lnTo>
                <a:lnTo>
                  <a:pt x="72605" y="18529"/>
                </a:lnTo>
                <a:lnTo>
                  <a:pt x="76200" y="22136"/>
                </a:lnTo>
                <a:lnTo>
                  <a:pt x="126631" y="22136"/>
                </a:lnTo>
                <a:lnTo>
                  <a:pt x="130124" y="25654"/>
                </a:lnTo>
                <a:lnTo>
                  <a:pt x="25742" y="25654"/>
                </a:lnTo>
                <a:lnTo>
                  <a:pt x="31280" y="31178"/>
                </a:lnTo>
                <a:lnTo>
                  <a:pt x="83146" y="31178"/>
                </a:lnTo>
                <a:lnTo>
                  <a:pt x="87198" y="35217"/>
                </a:lnTo>
                <a:lnTo>
                  <a:pt x="140550" y="35217"/>
                </a:lnTo>
                <a:lnTo>
                  <a:pt x="142671" y="38417"/>
                </a:lnTo>
                <a:lnTo>
                  <a:pt x="37985" y="38417"/>
                </a:lnTo>
                <a:lnTo>
                  <a:pt x="43688" y="44119"/>
                </a:lnTo>
                <a:lnTo>
                  <a:pt x="97078" y="44119"/>
                </a:lnTo>
                <a:lnTo>
                  <a:pt x="99936" y="46964"/>
                </a:lnTo>
                <a:lnTo>
                  <a:pt x="152374" y="46964"/>
                </a:lnTo>
                <a:lnTo>
                  <a:pt x="156121" y="50711"/>
                </a:lnTo>
                <a:lnTo>
                  <a:pt x="50647" y="50711"/>
                </a:lnTo>
                <a:lnTo>
                  <a:pt x="56743" y="56807"/>
                </a:lnTo>
                <a:lnTo>
                  <a:pt x="109321" y="56807"/>
                </a:lnTo>
                <a:lnTo>
                  <a:pt x="111721" y="59220"/>
                </a:lnTo>
                <a:lnTo>
                  <a:pt x="314464" y="59220"/>
                </a:lnTo>
                <a:lnTo>
                  <a:pt x="321851" y="59049"/>
                </a:lnTo>
                <a:lnTo>
                  <a:pt x="417601" y="59049"/>
                </a:lnTo>
                <a:lnTo>
                  <a:pt x="414988" y="52086"/>
                </a:lnTo>
                <a:lnTo>
                  <a:pt x="389354" y="20088"/>
                </a:lnTo>
                <a:lnTo>
                  <a:pt x="353811" y="3177"/>
                </a:lnTo>
                <a:lnTo>
                  <a:pt x="327593" y="0"/>
                </a:lnTo>
                <a:lnTo>
                  <a:pt x="0" y="0"/>
                </a:lnTo>
                <a:close/>
              </a:path>
            </a:pathLst>
          </a:custGeom>
          <a:solidFill>
            <a:srgbClr val="FFFFFF"/>
          </a:solidFill>
        </p:spPr>
        <p:txBody>
          <a:bodyPr wrap="square" lIns="0" tIns="0" rIns="0" bIns="0" rtlCol="0"/>
          <a:lstStyle/>
          <a:p>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16000">
        <p14:ripple/>
      </p:transition>
    </mc:Choice>
    <mc:Fallback xmlns="">
      <p:transition spd="slow" advClick="0" advTm="1600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object 16"/>
          <p:cNvSpPr/>
          <p:nvPr/>
        </p:nvSpPr>
        <p:spPr>
          <a:xfrm>
            <a:off x="125958" y="203444"/>
            <a:ext cx="810044" cy="348615"/>
          </a:xfrm>
          <a:prstGeom prst="rect">
            <a:avLst/>
          </a:prstGeom>
          <a:blipFill>
            <a:blip r:embed="rId2" cstate="print"/>
            <a:stretch>
              <a:fillRect/>
            </a:stretch>
          </a:blipFill>
        </p:spPr>
        <p:txBody>
          <a:bodyPr wrap="square" lIns="0" tIns="0" rIns="0" bIns="0" rtlCol="0"/>
          <a:lstStyle/>
          <a:p>
            <a:endParaRPr/>
          </a:p>
        </p:txBody>
      </p:sp>
      <p:sp>
        <p:nvSpPr>
          <p:cNvPr id="17" name="object 17"/>
          <p:cNvSpPr/>
          <p:nvPr/>
        </p:nvSpPr>
        <p:spPr>
          <a:xfrm>
            <a:off x="125958" y="1361020"/>
            <a:ext cx="6102019" cy="797356"/>
          </a:xfrm>
          <a:prstGeom prst="rect">
            <a:avLst/>
          </a:prstGeom>
          <a:blipFill>
            <a:blip r:embed="rId3" cstate="print"/>
            <a:stretch>
              <a:fillRect/>
            </a:stretch>
          </a:blipFill>
        </p:spPr>
        <p:txBody>
          <a:bodyPr wrap="square" lIns="0" tIns="0" rIns="0" bIns="0" rtlCol="0"/>
          <a:lstStyle/>
          <a:p>
            <a:endParaRPr/>
          </a:p>
        </p:txBody>
      </p:sp>
      <p:sp>
        <p:nvSpPr>
          <p:cNvPr id="18" name="object 18"/>
          <p:cNvSpPr txBox="1"/>
          <p:nvPr/>
        </p:nvSpPr>
        <p:spPr>
          <a:xfrm>
            <a:off x="1742300" y="1423548"/>
            <a:ext cx="4497070" cy="2970942"/>
          </a:xfrm>
          <a:prstGeom prst="rect">
            <a:avLst/>
          </a:prstGeom>
        </p:spPr>
        <p:txBody>
          <a:bodyPr vert="horz" wrap="square" lIns="0" tIns="0" rIns="0" bIns="0" rtlCol="0">
            <a:spAutoFit/>
          </a:bodyPr>
          <a:lstStyle/>
          <a:p>
            <a:pPr marL="165100" marR="184150">
              <a:lnSpc>
                <a:spcPct val="103899"/>
              </a:lnSpc>
            </a:pPr>
            <a:r>
              <a:rPr sz="1950" b="1" spc="114" dirty="0">
                <a:solidFill>
                  <a:srgbClr val="FFFFFF"/>
                </a:solidFill>
                <a:latin typeface="Cambria"/>
                <a:cs typeface="Cambria"/>
              </a:rPr>
              <a:t>Located </a:t>
            </a:r>
            <a:r>
              <a:rPr sz="1950" b="1" spc="-185" dirty="0">
                <a:solidFill>
                  <a:srgbClr val="FFFFFF"/>
                </a:solidFill>
                <a:latin typeface="Cambria"/>
                <a:cs typeface="Cambria"/>
              </a:rPr>
              <a:t> </a:t>
            </a:r>
            <a:r>
              <a:rPr sz="1950" b="1" spc="100" dirty="0">
                <a:solidFill>
                  <a:srgbClr val="FFFFFF"/>
                </a:solidFill>
                <a:latin typeface="Cambria"/>
                <a:cs typeface="Cambria"/>
              </a:rPr>
              <a:t>in</a:t>
            </a:r>
            <a:r>
              <a:rPr sz="1950" b="1" dirty="0">
                <a:solidFill>
                  <a:srgbClr val="FFFFFF"/>
                </a:solidFill>
                <a:latin typeface="Cambria"/>
                <a:cs typeface="Cambria"/>
              </a:rPr>
              <a:t> </a:t>
            </a:r>
            <a:r>
              <a:rPr sz="1950" b="1" spc="-185" dirty="0">
                <a:solidFill>
                  <a:srgbClr val="FFFFFF"/>
                </a:solidFill>
                <a:latin typeface="Cambria"/>
                <a:cs typeface="Cambria"/>
              </a:rPr>
              <a:t> </a:t>
            </a:r>
            <a:r>
              <a:rPr sz="1950" b="1" spc="90" dirty="0">
                <a:solidFill>
                  <a:srgbClr val="FFFFFF"/>
                </a:solidFill>
                <a:latin typeface="Cambria"/>
                <a:cs typeface="Cambria"/>
              </a:rPr>
              <a:t>the</a:t>
            </a:r>
            <a:r>
              <a:rPr sz="1950" b="1" dirty="0">
                <a:solidFill>
                  <a:srgbClr val="FFFFFF"/>
                </a:solidFill>
                <a:latin typeface="Cambria"/>
                <a:cs typeface="Cambria"/>
              </a:rPr>
              <a:t> </a:t>
            </a:r>
            <a:r>
              <a:rPr sz="1950" b="1" spc="-185" dirty="0">
                <a:solidFill>
                  <a:srgbClr val="FFFFFF"/>
                </a:solidFill>
                <a:latin typeface="Cambria"/>
                <a:cs typeface="Cambria"/>
              </a:rPr>
              <a:t> </a:t>
            </a:r>
            <a:r>
              <a:rPr sz="1950" b="1" spc="105" dirty="0">
                <a:solidFill>
                  <a:srgbClr val="FFFFFF"/>
                </a:solidFill>
                <a:latin typeface="Cambria"/>
                <a:cs typeface="Cambria"/>
              </a:rPr>
              <a:t>city</a:t>
            </a:r>
            <a:r>
              <a:rPr sz="1950" b="1" dirty="0">
                <a:solidFill>
                  <a:srgbClr val="FFFFFF"/>
                </a:solidFill>
                <a:latin typeface="Cambria"/>
                <a:cs typeface="Cambria"/>
              </a:rPr>
              <a:t> </a:t>
            </a:r>
            <a:r>
              <a:rPr sz="1950" b="1" spc="-185" dirty="0">
                <a:solidFill>
                  <a:srgbClr val="FFFFFF"/>
                </a:solidFill>
                <a:latin typeface="Cambria"/>
                <a:cs typeface="Cambria"/>
              </a:rPr>
              <a:t> </a:t>
            </a:r>
            <a:r>
              <a:rPr sz="1950" b="1" spc="70" dirty="0">
                <a:solidFill>
                  <a:srgbClr val="FFFFFF"/>
                </a:solidFill>
                <a:latin typeface="Cambria"/>
                <a:cs typeface="Cambria"/>
              </a:rPr>
              <a:t>of</a:t>
            </a:r>
            <a:r>
              <a:rPr sz="1950" b="1" dirty="0">
                <a:solidFill>
                  <a:srgbClr val="FFFFFF"/>
                </a:solidFill>
                <a:latin typeface="Cambria"/>
                <a:cs typeface="Cambria"/>
              </a:rPr>
              <a:t> </a:t>
            </a:r>
            <a:r>
              <a:rPr sz="1950" b="1" spc="-185" dirty="0">
                <a:solidFill>
                  <a:srgbClr val="FFFFFF"/>
                </a:solidFill>
                <a:latin typeface="Cambria"/>
                <a:cs typeface="Cambria"/>
              </a:rPr>
              <a:t> </a:t>
            </a:r>
            <a:r>
              <a:rPr sz="1950" b="1" spc="85" dirty="0">
                <a:solidFill>
                  <a:srgbClr val="FFFFFF"/>
                </a:solidFill>
                <a:latin typeface="Cambria"/>
                <a:cs typeface="Cambria"/>
              </a:rPr>
              <a:t>Sofia,</a:t>
            </a:r>
            <a:r>
              <a:rPr sz="1950" b="1" dirty="0">
                <a:solidFill>
                  <a:srgbClr val="FFFFFF"/>
                </a:solidFill>
                <a:latin typeface="Cambria"/>
                <a:cs typeface="Cambria"/>
              </a:rPr>
              <a:t> </a:t>
            </a:r>
            <a:r>
              <a:rPr sz="1950" b="1" spc="-185" dirty="0">
                <a:solidFill>
                  <a:srgbClr val="FFFFFF"/>
                </a:solidFill>
                <a:latin typeface="Cambria"/>
                <a:cs typeface="Cambria"/>
              </a:rPr>
              <a:t> </a:t>
            </a:r>
            <a:r>
              <a:rPr sz="1950" b="1" spc="85" dirty="0" smtClean="0">
                <a:solidFill>
                  <a:srgbClr val="FFFFFF"/>
                </a:solidFill>
                <a:latin typeface="Cambria"/>
                <a:cs typeface="Cambria"/>
              </a:rPr>
              <a:t>ne</a:t>
            </a:r>
            <a:r>
              <a:rPr lang="en-US" sz="1950" b="1" spc="85" dirty="0" smtClean="0">
                <a:solidFill>
                  <a:srgbClr val="FFFFFF"/>
                </a:solidFill>
                <a:latin typeface="Cambria"/>
                <a:cs typeface="Cambria"/>
              </a:rPr>
              <a:t>xt</a:t>
            </a:r>
            <a:r>
              <a:rPr sz="1950" b="1" spc="35" dirty="0" smtClean="0">
                <a:solidFill>
                  <a:srgbClr val="FFFFFF"/>
                </a:solidFill>
                <a:latin typeface="Cambria"/>
                <a:cs typeface="Cambria"/>
              </a:rPr>
              <a:t> </a:t>
            </a:r>
            <a:r>
              <a:rPr sz="1950" b="1" spc="65" dirty="0">
                <a:solidFill>
                  <a:srgbClr val="FFFFFF"/>
                </a:solidFill>
                <a:latin typeface="Cambria"/>
                <a:cs typeface="Cambria"/>
              </a:rPr>
              <a:t>to</a:t>
            </a:r>
            <a:r>
              <a:rPr sz="1950" b="1" spc="110" dirty="0">
                <a:solidFill>
                  <a:srgbClr val="FFFFFF"/>
                </a:solidFill>
                <a:latin typeface="Cambria"/>
                <a:cs typeface="Cambria"/>
              </a:rPr>
              <a:t> Customs </a:t>
            </a:r>
            <a:r>
              <a:rPr sz="1950" b="1" spc="90" dirty="0">
                <a:solidFill>
                  <a:srgbClr val="FFFFFF"/>
                </a:solidFill>
                <a:latin typeface="Cambria"/>
                <a:cs typeface="Cambria"/>
              </a:rPr>
              <a:t>Sofia</a:t>
            </a:r>
            <a:r>
              <a:rPr sz="1950" b="1" spc="110" dirty="0">
                <a:solidFill>
                  <a:srgbClr val="FFFFFF"/>
                </a:solidFill>
                <a:latin typeface="Cambria"/>
                <a:cs typeface="Cambria"/>
              </a:rPr>
              <a:t> </a:t>
            </a:r>
            <a:r>
              <a:rPr sz="1950" b="1" spc="10" dirty="0">
                <a:solidFill>
                  <a:srgbClr val="FFFFFF"/>
                </a:solidFill>
                <a:latin typeface="Cambria"/>
                <a:cs typeface="Cambria"/>
              </a:rPr>
              <a:t>BG005800</a:t>
            </a:r>
            <a:endParaRPr sz="1950" dirty="0">
              <a:latin typeface="Cambria"/>
              <a:cs typeface="Cambria"/>
            </a:endParaRPr>
          </a:p>
          <a:p>
            <a:pPr>
              <a:lnSpc>
                <a:spcPct val="100000"/>
              </a:lnSpc>
              <a:spcBef>
                <a:spcPts val="1"/>
              </a:spcBef>
            </a:pPr>
            <a:endParaRPr sz="2000" dirty="0">
              <a:latin typeface="Times New Roman"/>
              <a:cs typeface="Times New Roman"/>
            </a:endParaRPr>
          </a:p>
          <a:p>
            <a:pPr marL="12700">
              <a:lnSpc>
                <a:spcPct val="100000"/>
              </a:lnSpc>
            </a:pPr>
            <a:r>
              <a:rPr sz="2000" spc="-85" dirty="0">
                <a:solidFill>
                  <a:srgbClr val="25408F"/>
                </a:solidFill>
                <a:latin typeface="Wingdings"/>
                <a:cs typeface="Wingdings"/>
              </a:rPr>
              <a:t></a:t>
            </a:r>
            <a:r>
              <a:rPr sz="1550" spc="-40" dirty="0">
                <a:solidFill>
                  <a:srgbClr val="231F20"/>
                </a:solidFill>
                <a:latin typeface="Century"/>
                <a:cs typeface="Century"/>
              </a:rPr>
              <a:t>partial</a:t>
            </a:r>
            <a:r>
              <a:rPr sz="1550" spc="-25" dirty="0">
                <a:solidFill>
                  <a:srgbClr val="231F20"/>
                </a:solidFill>
                <a:latin typeface="Century"/>
                <a:cs typeface="Century"/>
              </a:rPr>
              <a:t> </a:t>
            </a:r>
            <a:r>
              <a:rPr sz="1550" spc="-50" dirty="0">
                <a:solidFill>
                  <a:srgbClr val="231F20"/>
                </a:solidFill>
                <a:latin typeface="Century"/>
                <a:cs typeface="Century"/>
              </a:rPr>
              <a:t>and</a:t>
            </a:r>
            <a:r>
              <a:rPr sz="1550" spc="-25" dirty="0">
                <a:solidFill>
                  <a:srgbClr val="231F20"/>
                </a:solidFill>
                <a:latin typeface="Century"/>
                <a:cs typeface="Century"/>
              </a:rPr>
              <a:t> </a:t>
            </a:r>
            <a:r>
              <a:rPr sz="1550" spc="-35" dirty="0">
                <a:solidFill>
                  <a:srgbClr val="231F20"/>
                </a:solidFill>
                <a:latin typeface="Century"/>
                <a:cs typeface="Century"/>
              </a:rPr>
              <a:t>full</a:t>
            </a:r>
            <a:r>
              <a:rPr sz="1550" spc="-25" dirty="0">
                <a:solidFill>
                  <a:srgbClr val="231F20"/>
                </a:solidFill>
                <a:latin typeface="Century"/>
                <a:cs typeface="Century"/>
              </a:rPr>
              <a:t> </a:t>
            </a:r>
            <a:r>
              <a:rPr sz="1550" spc="-40" dirty="0">
                <a:solidFill>
                  <a:srgbClr val="231F20"/>
                </a:solidFill>
                <a:latin typeface="Century"/>
                <a:cs typeface="Century"/>
              </a:rPr>
              <a:t>loads</a:t>
            </a:r>
            <a:r>
              <a:rPr sz="1550" spc="-25" dirty="0">
                <a:solidFill>
                  <a:srgbClr val="231F20"/>
                </a:solidFill>
                <a:latin typeface="Century"/>
                <a:cs typeface="Century"/>
              </a:rPr>
              <a:t> </a:t>
            </a:r>
            <a:r>
              <a:rPr sz="1550" spc="-30" dirty="0">
                <a:solidFill>
                  <a:srgbClr val="231F20"/>
                </a:solidFill>
                <a:latin typeface="Century"/>
                <a:cs typeface="Century"/>
              </a:rPr>
              <a:t>(ltl,</a:t>
            </a:r>
            <a:r>
              <a:rPr sz="1550" spc="-25" dirty="0">
                <a:solidFill>
                  <a:srgbClr val="231F20"/>
                </a:solidFill>
                <a:latin typeface="Century"/>
                <a:cs typeface="Century"/>
              </a:rPr>
              <a:t> </a:t>
            </a:r>
            <a:r>
              <a:rPr sz="1550" spc="-30" dirty="0">
                <a:solidFill>
                  <a:srgbClr val="231F20"/>
                </a:solidFill>
                <a:latin typeface="Century"/>
                <a:cs typeface="Century"/>
              </a:rPr>
              <a:t>ftl,</a:t>
            </a:r>
            <a:r>
              <a:rPr sz="1550" spc="-25" dirty="0">
                <a:solidFill>
                  <a:srgbClr val="231F20"/>
                </a:solidFill>
                <a:latin typeface="Century"/>
                <a:cs typeface="Century"/>
              </a:rPr>
              <a:t> </a:t>
            </a:r>
            <a:r>
              <a:rPr sz="1550" spc="-30" dirty="0">
                <a:solidFill>
                  <a:srgbClr val="231F20"/>
                </a:solidFill>
                <a:latin typeface="Century"/>
                <a:cs typeface="Century"/>
              </a:rPr>
              <a:t>lcl,</a:t>
            </a:r>
            <a:r>
              <a:rPr sz="1550" spc="-25" dirty="0">
                <a:solidFill>
                  <a:srgbClr val="231F20"/>
                </a:solidFill>
                <a:latin typeface="Century"/>
                <a:cs typeface="Century"/>
              </a:rPr>
              <a:t> </a:t>
            </a:r>
            <a:r>
              <a:rPr sz="1550" spc="-30" dirty="0">
                <a:solidFill>
                  <a:srgbClr val="231F20"/>
                </a:solidFill>
                <a:latin typeface="Century"/>
                <a:cs typeface="Century"/>
              </a:rPr>
              <a:t>tcl)</a:t>
            </a:r>
            <a:endParaRPr sz="1550" dirty="0">
              <a:latin typeface="Century"/>
              <a:cs typeface="Century"/>
            </a:endParaRPr>
          </a:p>
          <a:p>
            <a:pPr marL="12700">
              <a:lnSpc>
                <a:spcPct val="100000"/>
              </a:lnSpc>
              <a:spcBef>
                <a:spcPts val="340"/>
              </a:spcBef>
            </a:pPr>
            <a:r>
              <a:rPr sz="2000" spc="-85" dirty="0">
                <a:solidFill>
                  <a:srgbClr val="25408F"/>
                </a:solidFill>
                <a:latin typeface="Wingdings"/>
                <a:cs typeface="Wingdings"/>
              </a:rPr>
              <a:t></a:t>
            </a:r>
            <a:r>
              <a:rPr sz="1550" spc="-40" dirty="0">
                <a:solidFill>
                  <a:srgbClr val="231F20"/>
                </a:solidFill>
                <a:latin typeface="Century"/>
                <a:cs typeface="Century"/>
              </a:rPr>
              <a:t>distribution</a:t>
            </a:r>
            <a:r>
              <a:rPr sz="1550" spc="-25" dirty="0">
                <a:solidFill>
                  <a:srgbClr val="231F20"/>
                </a:solidFill>
                <a:latin typeface="Century"/>
                <a:cs typeface="Century"/>
              </a:rPr>
              <a:t> </a:t>
            </a:r>
            <a:r>
              <a:rPr sz="1550" spc="-50" dirty="0">
                <a:solidFill>
                  <a:srgbClr val="231F20"/>
                </a:solidFill>
                <a:latin typeface="Century"/>
                <a:cs typeface="Century"/>
              </a:rPr>
              <a:t>and</a:t>
            </a:r>
            <a:r>
              <a:rPr sz="1550" spc="-25" dirty="0">
                <a:solidFill>
                  <a:srgbClr val="231F20"/>
                </a:solidFill>
                <a:latin typeface="Century"/>
                <a:cs typeface="Century"/>
              </a:rPr>
              <a:t> </a:t>
            </a:r>
            <a:r>
              <a:rPr sz="1550" spc="-40" dirty="0">
                <a:solidFill>
                  <a:srgbClr val="231F20"/>
                </a:solidFill>
                <a:latin typeface="Century"/>
                <a:cs typeface="Century"/>
              </a:rPr>
              <a:t>consolidation</a:t>
            </a:r>
            <a:r>
              <a:rPr sz="1550" spc="-25" dirty="0">
                <a:solidFill>
                  <a:srgbClr val="231F20"/>
                </a:solidFill>
                <a:latin typeface="Century"/>
                <a:cs typeface="Century"/>
              </a:rPr>
              <a:t> </a:t>
            </a:r>
            <a:r>
              <a:rPr sz="1550" spc="-40" dirty="0">
                <a:solidFill>
                  <a:srgbClr val="231F20"/>
                </a:solidFill>
                <a:latin typeface="Century"/>
                <a:cs typeface="Century"/>
              </a:rPr>
              <a:t>/door</a:t>
            </a:r>
            <a:r>
              <a:rPr sz="1550" spc="-25" dirty="0">
                <a:solidFill>
                  <a:srgbClr val="231F20"/>
                </a:solidFill>
                <a:latin typeface="Century"/>
                <a:cs typeface="Century"/>
              </a:rPr>
              <a:t> </a:t>
            </a:r>
            <a:r>
              <a:rPr sz="1550" spc="-40" dirty="0">
                <a:solidFill>
                  <a:srgbClr val="231F20"/>
                </a:solidFill>
                <a:latin typeface="Century"/>
                <a:cs typeface="Century"/>
              </a:rPr>
              <a:t>to</a:t>
            </a:r>
            <a:r>
              <a:rPr sz="1550" spc="-25" dirty="0">
                <a:solidFill>
                  <a:srgbClr val="231F20"/>
                </a:solidFill>
                <a:latin typeface="Century"/>
                <a:cs typeface="Century"/>
              </a:rPr>
              <a:t> </a:t>
            </a:r>
            <a:r>
              <a:rPr sz="1550" spc="-40" dirty="0">
                <a:solidFill>
                  <a:srgbClr val="231F20"/>
                </a:solidFill>
                <a:latin typeface="Century"/>
                <a:cs typeface="Century"/>
              </a:rPr>
              <a:t>door/</a:t>
            </a:r>
            <a:endParaRPr sz="1550" dirty="0">
              <a:latin typeface="Century"/>
              <a:cs typeface="Century"/>
            </a:endParaRPr>
          </a:p>
          <a:p>
            <a:pPr marL="12700">
              <a:lnSpc>
                <a:spcPct val="100000"/>
              </a:lnSpc>
              <a:spcBef>
                <a:spcPts val="340"/>
              </a:spcBef>
            </a:pPr>
            <a:r>
              <a:rPr sz="2000" spc="-85" dirty="0">
                <a:solidFill>
                  <a:srgbClr val="25408F"/>
                </a:solidFill>
                <a:latin typeface="Wingdings"/>
                <a:cs typeface="Wingdings"/>
              </a:rPr>
              <a:t></a:t>
            </a:r>
            <a:r>
              <a:rPr sz="1550" spc="-45" dirty="0">
                <a:solidFill>
                  <a:srgbClr val="231F20"/>
                </a:solidFill>
                <a:latin typeface="Century"/>
                <a:cs typeface="Century"/>
              </a:rPr>
              <a:t>transshipment</a:t>
            </a:r>
            <a:r>
              <a:rPr sz="1550" spc="-25" dirty="0">
                <a:solidFill>
                  <a:srgbClr val="231F20"/>
                </a:solidFill>
                <a:latin typeface="Century"/>
                <a:cs typeface="Century"/>
              </a:rPr>
              <a:t> </a:t>
            </a:r>
            <a:r>
              <a:rPr sz="1550" spc="-40" dirty="0">
                <a:solidFill>
                  <a:srgbClr val="231F20"/>
                </a:solidFill>
                <a:latin typeface="Century"/>
                <a:cs typeface="Century"/>
              </a:rPr>
              <a:t>container</a:t>
            </a:r>
            <a:r>
              <a:rPr sz="1550" spc="-25" dirty="0">
                <a:solidFill>
                  <a:srgbClr val="231F20"/>
                </a:solidFill>
                <a:latin typeface="Century"/>
                <a:cs typeface="Century"/>
              </a:rPr>
              <a:t> / </a:t>
            </a:r>
            <a:r>
              <a:rPr sz="1550" spc="-40" dirty="0">
                <a:solidFill>
                  <a:srgbClr val="231F20"/>
                </a:solidFill>
                <a:latin typeface="Century"/>
                <a:cs typeface="Century"/>
              </a:rPr>
              <a:t>truck</a:t>
            </a:r>
            <a:r>
              <a:rPr sz="1550" spc="-25" dirty="0">
                <a:solidFill>
                  <a:srgbClr val="231F20"/>
                </a:solidFill>
                <a:latin typeface="Century"/>
                <a:cs typeface="Century"/>
              </a:rPr>
              <a:t> / </a:t>
            </a:r>
            <a:r>
              <a:rPr sz="1550" spc="-40" dirty="0">
                <a:solidFill>
                  <a:srgbClr val="231F20"/>
                </a:solidFill>
                <a:latin typeface="Century"/>
                <a:cs typeface="Century"/>
              </a:rPr>
              <a:t>store</a:t>
            </a:r>
            <a:endParaRPr sz="1550" dirty="0">
              <a:latin typeface="Century"/>
              <a:cs typeface="Century"/>
            </a:endParaRPr>
          </a:p>
          <a:p>
            <a:pPr marL="12700">
              <a:lnSpc>
                <a:spcPct val="100000"/>
              </a:lnSpc>
              <a:spcBef>
                <a:spcPts val="340"/>
              </a:spcBef>
            </a:pPr>
            <a:r>
              <a:rPr sz="2000" spc="-85" dirty="0">
                <a:solidFill>
                  <a:srgbClr val="25408F"/>
                </a:solidFill>
                <a:latin typeface="Wingdings"/>
                <a:cs typeface="Wingdings"/>
              </a:rPr>
              <a:t></a:t>
            </a:r>
            <a:r>
              <a:rPr sz="1550" spc="-40" dirty="0">
                <a:solidFill>
                  <a:srgbClr val="231F20"/>
                </a:solidFill>
                <a:latin typeface="Century"/>
                <a:cs typeface="Century"/>
              </a:rPr>
              <a:t>Total</a:t>
            </a:r>
            <a:r>
              <a:rPr sz="1550" spc="-25" dirty="0">
                <a:solidFill>
                  <a:srgbClr val="231F20"/>
                </a:solidFill>
                <a:latin typeface="Century"/>
                <a:cs typeface="Century"/>
              </a:rPr>
              <a:t> </a:t>
            </a:r>
            <a:r>
              <a:rPr sz="1550" spc="-45" dirty="0">
                <a:solidFill>
                  <a:srgbClr val="231F20"/>
                </a:solidFill>
                <a:latin typeface="Century"/>
                <a:cs typeface="Century"/>
              </a:rPr>
              <a:t>area</a:t>
            </a:r>
            <a:r>
              <a:rPr sz="1550" spc="-25" dirty="0">
                <a:solidFill>
                  <a:srgbClr val="231F20"/>
                </a:solidFill>
                <a:latin typeface="Century"/>
                <a:cs typeface="Century"/>
              </a:rPr>
              <a:t> </a:t>
            </a:r>
            <a:r>
              <a:rPr sz="1550" spc="-35" dirty="0">
                <a:solidFill>
                  <a:srgbClr val="231F20"/>
                </a:solidFill>
                <a:latin typeface="Century"/>
                <a:cs typeface="Century"/>
              </a:rPr>
              <a:t>of</a:t>
            </a:r>
            <a:r>
              <a:rPr sz="1550" spc="-25" dirty="0">
                <a:solidFill>
                  <a:srgbClr val="231F20"/>
                </a:solidFill>
                <a:latin typeface="Century"/>
                <a:cs typeface="Century"/>
              </a:rPr>
              <a:t> </a:t>
            </a:r>
            <a:r>
              <a:rPr sz="1550" spc="-45" dirty="0">
                <a:solidFill>
                  <a:srgbClr val="231F20"/>
                </a:solidFill>
                <a:latin typeface="Century"/>
                <a:cs typeface="Century"/>
              </a:rPr>
              <a:t>36</a:t>
            </a:r>
            <a:r>
              <a:rPr sz="1550" spc="-25" dirty="0">
                <a:solidFill>
                  <a:srgbClr val="231F20"/>
                </a:solidFill>
                <a:latin typeface="Century"/>
                <a:cs typeface="Century"/>
              </a:rPr>
              <a:t> </a:t>
            </a:r>
            <a:r>
              <a:rPr sz="1550" spc="-45" dirty="0">
                <a:solidFill>
                  <a:srgbClr val="231F20"/>
                </a:solidFill>
                <a:latin typeface="Century"/>
                <a:cs typeface="Century"/>
              </a:rPr>
              <a:t>584</a:t>
            </a:r>
            <a:r>
              <a:rPr sz="1550" spc="-25" dirty="0">
                <a:solidFill>
                  <a:srgbClr val="231F20"/>
                </a:solidFill>
                <a:latin typeface="Century"/>
                <a:cs typeface="Century"/>
              </a:rPr>
              <a:t> </a:t>
            </a:r>
            <a:r>
              <a:rPr sz="1550" spc="-45" dirty="0">
                <a:solidFill>
                  <a:srgbClr val="231F20"/>
                </a:solidFill>
                <a:latin typeface="Century"/>
                <a:cs typeface="Century"/>
              </a:rPr>
              <a:t>square</a:t>
            </a:r>
            <a:r>
              <a:rPr sz="1550" spc="-25" dirty="0">
                <a:solidFill>
                  <a:srgbClr val="231F20"/>
                </a:solidFill>
                <a:latin typeface="Century"/>
                <a:cs typeface="Century"/>
              </a:rPr>
              <a:t> </a:t>
            </a:r>
            <a:r>
              <a:rPr sz="1550" spc="-45" dirty="0">
                <a:solidFill>
                  <a:srgbClr val="231F20"/>
                </a:solidFill>
                <a:latin typeface="Century"/>
                <a:cs typeface="Century"/>
              </a:rPr>
              <a:t>meters</a:t>
            </a:r>
            <a:endParaRPr sz="1550" dirty="0">
              <a:latin typeface="Century"/>
              <a:cs typeface="Century"/>
            </a:endParaRPr>
          </a:p>
          <a:p>
            <a:pPr marL="12700">
              <a:lnSpc>
                <a:spcPct val="100000"/>
              </a:lnSpc>
              <a:spcBef>
                <a:spcPts val="340"/>
              </a:spcBef>
            </a:pPr>
            <a:r>
              <a:rPr sz="2000" spc="-85" dirty="0">
                <a:solidFill>
                  <a:srgbClr val="25408F"/>
                </a:solidFill>
                <a:latin typeface="Wingdings"/>
                <a:cs typeface="Wingdings"/>
              </a:rPr>
              <a:t></a:t>
            </a:r>
            <a:r>
              <a:rPr sz="1550" spc="-45" dirty="0">
                <a:solidFill>
                  <a:srgbClr val="231F20"/>
                </a:solidFill>
                <a:latin typeface="Century"/>
                <a:cs typeface="Century"/>
              </a:rPr>
              <a:t>Covered</a:t>
            </a:r>
            <a:r>
              <a:rPr sz="1550" spc="-25" dirty="0">
                <a:solidFill>
                  <a:srgbClr val="231F20"/>
                </a:solidFill>
                <a:latin typeface="Century"/>
                <a:cs typeface="Century"/>
              </a:rPr>
              <a:t> </a:t>
            </a:r>
            <a:r>
              <a:rPr sz="1550" spc="-40" dirty="0">
                <a:solidFill>
                  <a:srgbClr val="231F20"/>
                </a:solidFill>
                <a:latin typeface="Century"/>
                <a:cs typeface="Century"/>
              </a:rPr>
              <a:t>storage</a:t>
            </a:r>
            <a:r>
              <a:rPr sz="1550" spc="-25" dirty="0">
                <a:solidFill>
                  <a:srgbClr val="231F20"/>
                </a:solidFill>
                <a:latin typeface="Century"/>
                <a:cs typeface="Century"/>
              </a:rPr>
              <a:t> </a:t>
            </a:r>
            <a:r>
              <a:rPr sz="1550" spc="-40" dirty="0">
                <a:solidFill>
                  <a:srgbClr val="231F20"/>
                </a:solidFill>
                <a:latin typeface="Century"/>
                <a:cs typeface="Century"/>
              </a:rPr>
              <a:t>areas</a:t>
            </a:r>
            <a:r>
              <a:rPr sz="1550" spc="-25" dirty="0">
                <a:solidFill>
                  <a:srgbClr val="231F20"/>
                </a:solidFill>
                <a:latin typeface="Century"/>
                <a:cs typeface="Century"/>
              </a:rPr>
              <a:t> </a:t>
            </a:r>
            <a:r>
              <a:rPr sz="1550" spc="-45" dirty="0">
                <a:solidFill>
                  <a:srgbClr val="231F20"/>
                </a:solidFill>
                <a:latin typeface="Century"/>
                <a:cs typeface="Century"/>
              </a:rPr>
              <a:t>–</a:t>
            </a:r>
            <a:r>
              <a:rPr sz="1550" spc="-25" dirty="0">
                <a:solidFill>
                  <a:srgbClr val="231F20"/>
                </a:solidFill>
                <a:latin typeface="Century"/>
                <a:cs typeface="Century"/>
              </a:rPr>
              <a:t> </a:t>
            </a:r>
            <a:r>
              <a:rPr sz="1550" spc="-45" dirty="0">
                <a:solidFill>
                  <a:srgbClr val="231F20"/>
                </a:solidFill>
                <a:latin typeface="Century"/>
                <a:cs typeface="Century"/>
              </a:rPr>
              <a:t>9</a:t>
            </a:r>
            <a:r>
              <a:rPr sz="1550" spc="-25" dirty="0">
                <a:solidFill>
                  <a:srgbClr val="231F20"/>
                </a:solidFill>
                <a:latin typeface="Century"/>
                <a:cs typeface="Century"/>
              </a:rPr>
              <a:t> </a:t>
            </a:r>
            <a:r>
              <a:rPr sz="1550" spc="-45" dirty="0">
                <a:solidFill>
                  <a:srgbClr val="231F20"/>
                </a:solidFill>
                <a:latin typeface="Century"/>
                <a:cs typeface="Century"/>
              </a:rPr>
              <a:t>400</a:t>
            </a:r>
            <a:r>
              <a:rPr sz="1550" spc="-25" dirty="0">
                <a:solidFill>
                  <a:srgbClr val="231F20"/>
                </a:solidFill>
                <a:latin typeface="Century"/>
                <a:cs typeface="Century"/>
              </a:rPr>
              <a:t> </a:t>
            </a:r>
            <a:r>
              <a:rPr sz="1550" spc="-45" dirty="0">
                <a:solidFill>
                  <a:srgbClr val="231F20"/>
                </a:solidFill>
                <a:latin typeface="Century"/>
                <a:cs typeface="Century"/>
              </a:rPr>
              <a:t>square</a:t>
            </a:r>
            <a:r>
              <a:rPr sz="1550" spc="-25" dirty="0">
                <a:solidFill>
                  <a:srgbClr val="231F20"/>
                </a:solidFill>
                <a:latin typeface="Century"/>
                <a:cs typeface="Century"/>
              </a:rPr>
              <a:t> </a:t>
            </a:r>
            <a:r>
              <a:rPr sz="1550" spc="-45" dirty="0">
                <a:solidFill>
                  <a:srgbClr val="231F20"/>
                </a:solidFill>
                <a:latin typeface="Century"/>
                <a:cs typeface="Century"/>
              </a:rPr>
              <a:t>meters</a:t>
            </a:r>
            <a:endParaRPr sz="1550" dirty="0">
              <a:latin typeface="Century"/>
              <a:cs typeface="Century"/>
            </a:endParaRPr>
          </a:p>
          <a:p>
            <a:pPr marL="12700">
              <a:lnSpc>
                <a:spcPct val="100000"/>
              </a:lnSpc>
              <a:spcBef>
                <a:spcPts val="340"/>
              </a:spcBef>
            </a:pPr>
            <a:r>
              <a:rPr sz="2000" spc="-85" dirty="0">
                <a:solidFill>
                  <a:srgbClr val="25408F"/>
                </a:solidFill>
                <a:latin typeface="Wingdings"/>
                <a:cs typeface="Wingdings"/>
              </a:rPr>
              <a:t></a:t>
            </a:r>
            <a:r>
              <a:rPr sz="1550" spc="-45" dirty="0">
                <a:solidFill>
                  <a:srgbClr val="231F20"/>
                </a:solidFill>
                <a:latin typeface="Century"/>
                <a:cs typeface="Century"/>
              </a:rPr>
              <a:t>Temporary</a:t>
            </a:r>
            <a:r>
              <a:rPr sz="1550" spc="-25" dirty="0">
                <a:solidFill>
                  <a:srgbClr val="231F20"/>
                </a:solidFill>
                <a:latin typeface="Century"/>
                <a:cs typeface="Century"/>
              </a:rPr>
              <a:t> </a:t>
            </a:r>
            <a:r>
              <a:rPr sz="1550" spc="-50" dirty="0">
                <a:solidFill>
                  <a:srgbClr val="231F20"/>
                </a:solidFill>
                <a:latin typeface="Century"/>
                <a:cs typeface="Century"/>
              </a:rPr>
              <a:t>and</a:t>
            </a:r>
            <a:r>
              <a:rPr sz="1550" spc="-25" dirty="0">
                <a:solidFill>
                  <a:srgbClr val="231F20"/>
                </a:solidFill>
                <a:latin typeface="Century"/>
                <a:cs typeface="Century"/>
              </a:rPr>
              <a:t> </a:t>
            </a:r>
            <a:r>
              <a:rPr sz="1550" spc="-45" dirty="0">
                <a:solidFill>
                  <a:srgbClr val="231F20"/>
                </a:solidFill>
                <a:latin typeface="Century"/>
                <a:cs typeface="Century"/>
              </a:rPr>
              <a:t>bonded</a:t>
            </a:r>
            <a:r>
              <a:rPr sz="1550" spc="-25" dirty="0">
                <a:solidFill>
                  <a:srgbClr val="231F20"/>
                </a:solidFill>
                <a:latin typeface="Century"/>
                <a:cs typeface="Century"/>
              </a:rPr>
              <a:t> </a:t>
            </a:r>
            <a:r>
              <a:rPr sz="1550" spc="-45" dirty="0">
                <a:solidFill>
                  <a:srgbClr val="231F20"/>
                </a:solidFill>
                <a:latin typeface="Century"/>
                <a:cs typeface="Century"/>
              </a:rPr>
              <a:t>warehousing,</a:t>
            </a:r>
            <a:r>
              <a:rPr sz="1550" spc="-25" dirty="0">
                <a:solidFill>
                  <a:srgbClr val="231F20"/>
                </a:solidFill>
                <a:latin typeface="Century"/>
                <a:cs typeface="Century"/>
              </a:rPr>
              <a:t> </a:t>
            </a:r>
            <a:r>
              <a:rPr sz="1550" spc="-40" dirty="0">
                <a:solidFill>
                  <a:srgbClr val="231F20"/>
                </a:solidFill>
                <a:latin typeface="Century"/>
                <a:cs typeface="Century"/>
              </a:rPr>
              <a:t>free</a:t>
            </a:r>
            <a:r>
              <a:rPr sz="1550" spc="-25" dirty="0">
                <a:solidFill>
                  <a:srgbClr val="231F20"/>
                </a:solidFill>
                <a:latin typeface="Century"/>
                <a:cs typeface="Century"/>
              </a:rPr>
              <a:t> </a:t>
            </a:r>
            <a:r>
              <a:rPr sz="1550" spc="-40" dirty="0">
                <a:solidFill>
                  <a:srgbClr val="231F20"/>
                </a:solidFill>
                <a:latin typeface="Century"/>
                <a:cs typeface="Century"/>
              </a:rPr>
              <a:t>storage</a:t>
            </a:r>
            <a:endParaRPr sz="1550" dirty="0">
              <a:latin typeface="Century"/>
              <a:cs typeface="Century"/>
            </a:endParaRPr>
          </a:p>
        </p:txBody>
      </p:sp>
      <p:sp>
        <p:nvSpPr>
          <p:cNvPr id="19" name="object 19"/>
          <p:cNvSpPr/>
          <p:nvPr/>
        </p:nvSpPr>
        <p:spPr>
          <a:xfrm>
            <a:off x="1356855" y="4540503"/>
            <a:ext cx="1237297" cy="822731"/>
          </a:xfrm>
          <a:prstGeom prst="rect">
            <a:avLst/>
          </a:prstGeom>
          <a:blipFill>
            <a:blip r:embed="rId4" cstate="print"/>
            <a:stretch>
              <a:fillRect/>
            </a:stretch>
          </a:blipFill>
        </p:spPr>
        <p:txBody>
          <a:bodyPr wrap="square" lIns="0" tIns="0" rIns="0" bIns="0" rtlCol="0"/>
          <a:lstStyle/>
          <a:p>
            <a:endParaRPr/>
          </a:p>
        </p:txBody>
      </p:sp>
      <p:sp>
        <p:nvSpPr>
          <p:cNvPr id="20" name="object 20"/>
          <p:cNvSpPr/>
          <p:nvPr/>
        </p:nvSpPr>
        <p:spPr>
          <a:xfrm>
            <a:off x="8622563" y="6550926"/>
            <a:ext cx="1237183" cy="822731"/>
          </a:xfrm>
          <a:prstGeom prst="rect">
            <a:avLst/>
          </a:prstGeom>
          <a:blipFill>
            <a:blip r:embed="rId5" cstate="print"/>
            <a:stretch>
              <a:fillRect/>
            </a:stretch>
          </a:blipFill>
        </p:spPr>
        <p:txBody>
          <a:bodyPr wrap="square" lIns="0" tIns="0" rIns="0" bIns="0" rtlCol="0"/>
          <a:lstStyle/>
          <a:p>
            <a:endParaRPr/>
          </a:p>
        </p:txBody>
      </p:sp>
      <p:sp>
        <p:nvSpPr>
          <p:cNvPr id="21" name="object 21"/>
          <p:cNvSpPr/>
          <p:nvPr/>
        </p:nvSpPr>
        <p:spPr>
          <a:xfrm>
            <a:off x="6750897" y="2355573"/>
            <a:ext cx="1237183" cy="822845"/>
          </a:xfrm>
          <a:prstGeom prst="rect">
            <a:avLst/>
          </a:prstGeom>
          <a:blipFill>
            <a:blip r:embed="rId6" cstate="print"/>
            <a:stretch>
              <a:fillRect/>
            </a:stretch>
          </a:blipFill>
        </p:spPr>
        <p:txBody>
          <a:bodyPr wrap="square" lIns="0" tIns="0" rIns="0" bIns="0" rtlCol="0"/>
          <a:lstStyle/>
          <a:p>
            <a:endParaRPr/>
          </a:p>
        </p:txBody>
      </p:sp>
      <p:sp>
        <p:nvSpPr>
          <p:cNvPr id="22" name="object 22"/>
          <p:cNvSpPr/>
          <p:nvPr/>
        </p:nvSpPr>
        <p:spPr>
          <a:xfrm>
            <a:off x="7049186" y="2642786"/>
            <a:ext cx="2949370" cy="2212021"/>
          </a:xfrm>
          <a:prstGeom prst="rect">
            <a:avLst/>
          </a:prstGeom>
          <a:blipFill>
            <a:blip r:embed="rId7" cstate="print"/>
            <a:stretch>
              <a:fillRect/>
            </a:stretch>
          </a:blipFill>
        </p:spPr>
        <p:txBody>
          <a:bodyPr wrap="square" lIns="0" tIns="0" rIns="0" bIns="0" rtlCol="0"/>
          <a:lstStyle/>
          <a:p>
            <a:endParaRPr/>
          </a:p>
        </p:txBody>
      </p:sp>
      <p:sp>
        <p:nvSpPr>
          <p:cNvPr id="23" name="object 23"/>
          <p:cNvSpPr/>
          <p:nvPr/>
        </p:nvSpPr>
        <p:spPr>
          <a:xfrm>
            <a:off x="6660032" y="4891061"/>
            <a:ext cx="2956483" cy="2218905"/>
          </a:xfrm>
          <a:prstGeom prst="rect">
            <a:avLst/>
          </a:prstGeom>
          <a:blipFill>
            <a:blip r:embed="rId8" cstate="print"/>
            <a:stretch>
              <a:fillRect/>
            </a:stretch>
          </a:blipFill>
        </p:spPr>
        <p:txBody>
          <a:bodyPr wrap="square" lIns="0" tIns="0" rIns="0" bIns="0" rtlCol="0"/>
          <a:lstStyle/>
          <a:p>
            <a:endParaRPr/>
          </a:p>
        </p:txBody>
      </p:sp>
      <p:sp>
        <p:nvSpPr>
          <p:cNvPr id="24" name="object 24"/>
          <p:cNvSpPr/>
          <p:nvPr/>
        </p:nvSpPr>
        <p:spPr>
          <a:xfrm>
            <a:off x="1630799" y="4805998"/>
            <a:ext cx="4057199" cy="2326127"/>
          </a:xfrm>
          <a:prstGeom prst="rect">
            <a:avLst/>
          </a:prstGeom>
          <a:blipFill>
            <a:blip r:embed="rId9" cstate="print"/>
            <a:stretch>
              <a:fillRect/>
            </a:stretch>
          </a:blipFill>
        </p:spPr>
        <p:txBody>
          <a:bodyPr wrap="square" lIns="0" tIns="0" rIns="0" bIns="0" rtlCol="0"/>
          <a:lstStyle/>
          <a:p>
            <a:endParaRPr/>
          </a:p>
        </p:txBody>
      </p:sp>
      <p:sp>
        <p:nvSpPr>
          <p:cNvPr id="25" name="object 25"/>
          <p:cNvSpPr/>
          <p:nvPr/>
        </p:nvSpPr>
        <p:spPr>
          <a:xfrm>
            <a:off x="1629209" y="7132321"/>
            <a:ext cx="4060825" cy="0"/>
          </a:xfrm>
          <a:custGeom>
            <a:avLst/>
            <a:gdLst/>
            <a:ahLst/>
            <a:cxnLst/>
            <a:rect l="l" t="t" r="r" b="b"/>
            <a:pathLst>
              <a:path w="4060825">
                <a:moveTo>
                  <a:pt x="0" y="0"/>
                </a:moveTo>
                <a:lnTo>
                  <a:pt x="4060380" y="0"/>
                </a:lnTo>
              </a:path>
            </a:pathLst>
          </a:custGeom>
          <a:ln w="3175">
            <a:solidFill>
              <a:srgbClr val="25408F"/>
            </a:solidFill>
          </a:ln>
        </p:spPr>
        <p:txBody>
          <a:bodyPr wrap="square" lIns="0" tIns="0" rIns="0" bIns="0" rtlCol="0"/>
          <a:lstStyle/>
          <a:p>
            <a:endParaRPr/>
          </a:p>
        </p:txBody>
      </p:sp>
      <p:sp>
        <p:nvSpPr>
          <p:cNvPr id="26" name="object 26"/>
          <p:cNvSpPr/>
          <p:nvPr/>
        </p:nvSpPr>
        <p:spPr>
          <a:xfrm>
            <a:off x="1630796" y="4808220"/>
            <a:ext cx="0" cy="2322830"/>
          </a:xfrm>
          <a:custGeom>
            <a:avLst/>
            <a:gdLst/>
            <a:ahLst/>
            <a:cxnLst/>
            <a:rect l="l" t="t" r="r" b="b"/>
            <a:pathLst>
              <a:path h="2322829">
                <a:moveTo>
                  <a:pt x="0" y="0"/>
                </a:moveTo>
                <a:lnTo>
                  <a:pt x="0" y="2322830"/>
                </a:lnTo>
              </a:path>
            </a:pathLst>
          </a:custGeom>
          <a:ln w="3175">
            <a:solidFill>
              <a:srgbClr val="25408F"/>
            </a:solidFill>
          </a:ln>
        </p:spPr>
        <p:txBody>
          <a:bodyPr wrap="square" lIns="0" tIns="0" rIns="0" bIns="0" rtlCol="0"/>
          <a:lstStyle/>
          <a:p>
            <a:endParaRPr/>
          </a:p>
        </p:txBody>
      </p:sp>
      <p:sp>
        <p:nvSpPr>
          <p:cNvPr id="27" name="object 27"/>
          <p:cNvSpPr/>
          <p:nvPr/>
        </p:nvSpPr>
        <p:spPr>
          <a:xfrm>
            <a:off x="1629209" y="4806315"/>
            <a:ext cx="4060825" cy="0"/>
          </a:xfrm>
          <a:custGeom>
            <a:avLst/>
            <a:gdLst/>
            <a:ahLst/>
            <a:cxnLst/>
            <a:rect l="l" t="t" r="r" b="b"/>
            <a:pathLst>
              <a:path w="4060825">
                <a:moveTo>
                  <a:pt x="0" y="0"/>
                </a:moveTo>
                <a:lnTo>
                  <a:pt x="4060380" y="0"/>
                </a:lnTo>
              </a:path>
            </a:pathLst>
          </a:custGeom>
          <a:ln w="3810">
            <a:solidFill>
              <a:srgbClr val="25408F"/>
            </a:solidFill>
          </a:ln>
        </p:spPr>
        <p:txBody>
          <a:bodyPr wrap="square" lIns="0" tIns="0" rIns="0" bIns="0" rtlCol="0"/>
          <a:lstStyle/>
          <a:p>
            <a:endParaRPr/>
          </a:p>
        </p:txBody>
      </p:sp>
      <p:sp>
        <p:nvSpPr>
          <p:cNvPr id="28" name="object 28"/>
          <p:cNvSpPr/>
          <p:nvPr/>
        </p:nvSpPr>
        <p:spPr>
          <a:xfrm>
            <a:off x="5688002" y="4807586"/>
            <a:ext cx="0" cy="2323465"/>
          </a:xfrm>
          <a:custGeom>
            <a:avLst/>
            <a:gdLst/>
            <a:ahLst/>
            <a:cxnLst/>
            <a:rect l="l" t="t" r="r" b="b"/>
            <a:pathLst>
              <a:path h="2323465">
                <a:moveTo>
                  <a:pt x="0" y="0"/>
                </a:moveTo>
                <a:lnTo>
                  <a:pt x="0" y="2322957"/>
                </a:lnTo>
              </a:path>
            </a:pathLst>
          </a:custGeom>
          <a:ln w="3175">
            <a:solidFill>
              <a:srgbClr val="25408F"/>
            </a:solidFill>
          </a:ln>
        </p:spPr>
        <p:txBody>
          <a:bodyPr wrap="square" lIns="0" tIns="0" rIns="0" bIns="0" rtlCol="0"/>
          <a:lstStyle/>
          <a:p>
            <a:endParaRPr/>
          </a:p>
        </p:txBody>
      </p:sp>
      <p:sp>
        <p:nvSpPr>
          <p:cNvPr id="31" name="object 31"/>
          <p:cNvSpPr txBox="1">
            <a:spLocks noGrp="1"/>
          </p:cNvSpPr>
          <p:nvPr>
            <p:ph type="sldNum" sz="quarter" idx="12"/>
          </p:nvPr>
        </p:nvSpPr>
        <p:spPr>
          <a:xfrm>
            <a:off x="4470552" y="7305330"/>
            <a:ext cx="2189480" cy="210507"/>
          </a:xfrm>
          <a:prstGeom prst="rect">
            <a:avLst/>
          </a:prstGeom>
        </p:spPr>
        <p:txBody>
          <a:bodyPr vert="horz" wrap="square" lIns="0" tIns="0" rIns="0" bIns="0" rtlCol="0">
            <a:spAutoFit/>
          </a:bodyPr>
          <a:lstStyle/>
          <a:p>
            <a:pPr marL="120650">
              <a:lnSpc>
                <a:spcPct val="100000"/>
              </a:lnSpc>
            </a:pPr>
            <a:r>
              <a:rPr lang="en-US" dirty="0" smtClean="0">
                <a:latin typeface="Arial Narrow"/>
                <a:cs typeface="Arial Narrow"/>
              </a:rPr>
              <a:t>14</a:t>
            </a:r>
            <a:endParaRPr dirty="0">
              <a:latin typeface="Arial Narrow"/>
              <a:cs typeface="Arial Narrow"/>
            </a:endParaRPr>
          </a:p>
        </p:txBody>
      </p:sp>
      <p:sp>
        <p:nvSpPr>
          <p:cNvPr id="30" name="object 30"/>
          <p:cNvSpPr txBox="1">
            <a:spLocks noGrp="1"/>
          </p:cNvSpPr>
          <p:nvPr>
            <p:ph type="title" idx="4294967295"/>
          </p:nvPr>
        </p:nvSpPr>
        <p:spPr>
          <a:xfrm>
            <a:off x="125958" y="275349"/>
            <a:ext cx="10363200" cy="1613647"/>
          </a:xfrm>
          <a:prstGeom prst="rect">
            <a:avLst/>
          </a:prstGeom>
        </p:spPr>
        <p:txBody>
          <a:bodyPr vert="horz" wrap="square" lIns="0" tIns="0" rIns="0" bIns="0" rtlCol="0">
            <a:spAutoFit/>
          </a:bodyPr>
          <a:lstStyle/>
          <a:p>
            <a:pPr marL="7254875" algn="l">
              <a:lnSpc>
                <a:spcPct val="100000"/>
              </a:lnSpc>
            </a:pPr>
            <a:r>
              <a:rPr spc="-110" dirty="0" smtClean="0">
                <a:latin typeface="Century"/>
                <a:cs typeface="Century"/>
              </a:rPr>
              <a:t>SOFIA</a:t>
            </a:r>
            <a:r>
              <a:rPr spc="-50" dirty="0" smtClean="0">
                <a:latin typeface="Century"/>
                <a:cs typeface="Century"/>
              </a:rPr>
              <a:t> </a:t>
            </a:r>
            <a:r>
              <a:rPr spc="-80" dirty="0">
                <a:latin typeface="Century"/>
                <a:cs typeface="Century"/>
              </a:rPr>
              <a:t>location</a:t>
            </a:r>
          </a:p>
        </p:txBody>
      </p:sp>
    </p:spTree>
  </p:cSld>
  <p:clrMapOvr>
    <a:masterClrMapping/>
  </p:clrMapOvr>
  <mc:AlternateContent xmlns:mc="http://schemas.openxmlformats.org/markup-compatibility/2006" xmlns:p14="http://schemas.microsoft.com/office/powerpoint/2010/main">
    <mc:Choice Requires="p14">
      <p:transition spd="slow" p14:dur="1400" advClick="0" advTm="16000">
        <p14:ripple/>
      </p:transition>
    </mc:Choice>
    <mc:Fallback xmlns="">
      <p:transition spd="slow" advClick="0" advTm="1600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object 13"/>
          <p:cNvSpPr/>
          <p:nvPr/>
        </p:nvSpPr>
        <p:spPr>
          <a:xfrm>
            <a:off x="812158" y="6564186"/>
            <a:ext cx="1237183" cy="822731"/>
          </a:xfrm>
          <a:prstGeom prst="rect">
            <a:avLst/>
          </a:prstGeom>
          <a:blipFill>
            <a:blip r:embed="rId2" cstate="print"/>
            <a:stretch>
              <a:fillRect/>
            </a:stretch>
          </a:blipFill>
        </p:spPr>
        <p:txBody>
          <a:bodyPr wrap="square" lIns="0" tIns="0" rIns="0" bIns="0" rtlCol="0"/>
          <a:lstStyle/>
          <a:p>
            <a:endParaRPr/>
          </a:p>
        </p:txBody>
      </p:sp>
      <p:sp>
        <p:nvSpPr>
          <p:cNvPr id="14" name="object 14"/>
          <p:cNvSpPr/>
          <p:nvPr/>
        </p:nvSpPr>
        <p:spPr>
          <a:xfrm>
            <a:off x="1130300" y="2923557"/>
            <a:ext cx="6755467" cy="4175036"/>
          </a:xfrm>
          <a:prstGeom prst="rect">
            <a:avLst/>
          </a:prstGeom>
          <a:blipFill>
            <a:blip r:embed="rId3" cstate="print"/>
            <a:stretch>
              <a:fillRect/>
            </a:stretch>
          </a:blipFill>
        </p:spPr>
        <p:txBody>
          <a:bodyPr wrap="square" lIns="0" tIns="0" rIns="0" bIns="0" rtlCol="0"/>
          <a:lstStyle/>
          <a:p>
            <a:endParaRPr/>
          </a:p>
        </p:txBody>
      </p:sp>
      <p:sp>
        <p:nvSpPr>
          <p:cNvPr id="23" name="object 23"/>
          <p:cNvSpPr txBox="1">
            <a:spLocks noGrp="1"/>
          </p:cNvSpPr>
          <p:nvPr>
            <p:ph type="sldNum" sz="quarter" idx="12"/>
          </p:nvPr>
        </p:nvSpPr>
        <p:spPr>
          <a:xfrm>
            <a:off x="4561417" y="7138000"/>
            <a:ext cx="2189480" cy="210507"/>
          </a:xfrm>
          <a:prstGeom prst="rect">
            <a:avLst/>
          </a:prstGeom>
        </p:spPr>
        <p:txBody>
          <a:bodyPr vert="horz" wrap="square" lIns="0" tIns="0" rIns="0" bIns="0" rtlCol="0">
            <a:spAutoFit/>
          </a:bodyPr>
          <a:lstStyle/>
          <a:p>
            <a:pPr marL="120650">
              <a:lnSpc>
                <a:spcPct val="100000"/>
              </a:lnSpc>
            </a:pPr>
            <a:r>
              <a:rPr lang="en-US" dirty="0" smtClean="0">
                <a:latin typeface="Arial Narrow"/>
                <a:cs typeface="Arial Narrow"/>
              </a:rPr>
              <a:t>15</a:t>
            </a:r>
            <a:endParaRPr dirty="0">
              <a:latin typeface="Arial Narrow"/>
              <a:cs typeface="Arial Narrow"/>
            </a:endParaRPr>
          </a:p>
        </p:txBody>
      </p:sp>
      <p:sp>
        <p:nvSpPr>
          <p:cNvPr id="16" name="object 16"/>
          <p:cNvSpPr txBox="1">
            <a:spLocks noGrp="1"/>
          </p:cNvSpPr>
          <p:nvPr>
            <p:ph type="title" idx="4294967295"/>
          </p:nvPr>
        </p:nvSpPr>
        <p:spPr>
          <a:xfrm>
            <a:off x="0" y="398040"/>
            <a:ext cx="10655300" cy="1613647"/>
          </a:xfrm>
          <a:prstGeom prst="rect">
            <a:avLst/>
          </a:prstGeom>
        </p:spPr>
        <p:txBody>
          <a:bodyPr vert="horz" wrap="square" lIns="0" tIns="0" rIns="0" bIns="0" rtlCol="0">
            <a:spAutoFit/>
          </a:bodyPr>
          <a:lstStyle/>
          <a:p>
            <a:pPr marL="5090160" algn="l">
              <a:lnSpc>
                <a:spcPct val="100000"/>
              </a:lnSpc>
            </a:pPr>
            <a:r>
              <a:rPr spc="-120" dirty="0" smtClean="0">
                <a:latin typeface="Century"/>
                <a:cs typeface="Century"/>
              </a:rPr>
              <a:t>DIMITROVGRA</a:t>
            </a:r>
            <a:r>
              <a:rPr lang="en-US" spc="-120" dirty="0">
                <a:latin typeface="Century"/>
                <a:cs typeface="Century"/>
              </a:rPr>
              <a:t>D</a:t>
            </a:r>
            <a:r>
              <a:rPr spc="-50" dirty="0" smtClean="0">
                <a:latin typeface="Century"/>
                <a:cs typeface="Century"/>
              </a:rPr>
              <a:t> </a:t>
            </a:r>
            <a:r>
              <a:rPr spc="-80" dirty="0">
                <a:latin typeface="Century"/>
                <a:cs typeface="Century"/>
              </a:rPr>
              <a:t>location</a:t>
            </a:r>
          </a:p>
        </p:txBody>
      </p:sp>
      <p:sp>
        <p:nvSpPr>
          <p:cNvPr id="17" name="object 17"/>
          <p:cNvSpPr/>
          <p:nvPr/>
        </p:nvSpPr>
        <p:spPr>
          <a:xfrm>
            <a:off x="139700" y="144247"/>
            <a:ext cx="809929" cy="348615"/>
          </a:xfrm>
          <a:prstGeom prst="rect">
            <a:avLst/>
          </a:prstGeom>
          <a:blipFill>
            <a:blip r:embed="rId4" cstate="print"/>
            <a:stretch>
              <a:fillRect/>
            </a:stretch>
          </a:blipFill>
        </p:spPr>
        <p:txBody>
          <a:bodyPr wrap="square" lIns="0" tIns="0" rIns="0" bIns="0" rtlCol="0"/>
          <a:lstStyle/>
          <a:p>
            <a:endParaRPr/>
          </a:p>
        </p:txBody>
      </p:sp>
      <p:sp>
        <p:nvSpPr>
          <p:cNvPr id="18" name="object 18"/>
          <p:cNvSpPr/>
          <p:nvPr/>
        </p:nvSpPr>
        <p:spPr>
          <a:xfrm>
            <a:off x="30854" y="2126709"/>
            <a:ext cx="4940300" cy="797356"/>
          </a:xfrm>
          <a:prstGeom prst="rect">
            <a:avLst/>
          </a:prstGeom>
          <a:blipFill>
            <a:blip r:embed="rId5" cstate="print"/>
            <a:stretch>
              <a:fillRect/>
            </a:stretch>
          </a:blipFill>
        </p:spPr>
        <p:txBody>
          <a:bodyPr wrap="square" lIns="0" tIns="0" rIns="0" bIns="0" rtlCol="0"/>
          <a:lstStyle/>
          <a:p>
            <a:endParaRPr/>
          </a:p>
        </p:txBody>
      </p:sp>
      <p:sp>
        <p:nvSpPr>
          <p:cNvPr id="19" name="object 19"/>
          <p:cNvSpPr txBox="1"/>
          <p:nvPr/>
        </p:nvSpPr>
        <p:spPr>
          <a:xfrm>
            <a:off x="252500" y="2190095"/>
            <a:ext cx="2631440" cy="586740"/>
          </a:xfrm>
          <a:prstGeom prst="rect">
            <a:avLst/>
          </a:prstGeom>
        </p:spPr>
        <p:txBody>
          <a:bodyPr vert="horz" wrap="square" lIns="0" tIns="0" rIns="0" bIns="0" rtlCol="0">
            <a:spAutoFit/>
          </a:bodyPr>
          <a:lstStyle/>
          <a:p>
            <a:pPr marL="12700" marR="5080">
              <a:lnSpc>
                <a:spcPct val="103899"/>
              </a:lnSpc>
            </a:pPr>
            <a:r>
              <a:rPr sz="1950" b="1" spc="-70" dirty="0">
                <a:solidFill>
                  <a:srgbClr val="FFFFFF"/>
                </a:solidFill>
                <a:latin typeface="Cambria"/>
                <a:cs typeface="Cambria"/>
              </a:rPr>
              <a:t>32</a:t>
            </a:r>
            <a:r>
              <a:rPr sz="1950" b="1" spc="110" dirty="0">
                <a:solidFill>
                  <a:srgbClr val="FFFFFF"/>
                </a:solidFill>
                <a:latin typeface="Cambria"/>
                <a:cs typeface="Cambria"/>
              </a:rPr>
              <a:t> </a:t>
            </a:r>
            <a:r>
              <a:rPr sz="1950" b="1" spc="85" dirty="0">
                <a:solidFill>
                  <a:srgbClr val="FFFFFF"/>
                </a:solidFill>
                <a:latin typeface="Cambria"/>
                <a:cs typeface="Cambria"/>
              </a:rPr>
              <a:t>km.</a:t>
            </a:r>
            <a:r>
              <a:rPr sz="1950" b="1" spc="110" dirty="0">
                <a:solidFill>
                  <a:srgbClr val="FFFFFF"/>
                </a:solidFill>
                <a:latin typeface="Cambria"/>
                <a:cs typeface="Cambria"/>
              </a:rPr>
              <a:t> </a:t>
            </a:r>
            <a:r>
              <a:rPr sz="1950" b="1" spc="75" dirty="0">
                <a:solidFill>
                  <a:srgbClr val="FFFFFF"/>
                </a:solidFill>
                <a:latin typeface="Cambria"/>
                <a:cs typeface="Cambria"/>
              </a:rPr>
              <a:t>from</a:t>
            </a:r>
            <a:r>
              <a:rPr sz="1950" b="1" spc="110" dirty="0">
                <a:solidFill>
                  <a:srgbClr val="FFFFFF"/>
                </a:solidFill>
                <a:latin typeface="Cambria"/>
                <a:cs typeface="Cambria"/>
              </a:rPr>
              <a:t> </a:t>
            </a:r>
            <a:r>
              <a:rPr sz="1950" b="1" spc="120" dirty="0">
                <a:solidFill>
                  <a:srgbClr val="FFFFFF"/>
                </a:solidFill>
                <a:latin typeface="Cambria"/>
                <a:cs typeface="Cambria"/>
              </a:rPr>
              <a:t>highway</a:t>
            </a:r>
            <a:r>
              <a:rPr sz="1950" b="1" spc="45" dirty="0">
                <a:solidFill>
                  <a:srgbClr val="FFFFFF"/>
                </a:solidFill>
                <a:latin typeface="Cambria"/>
                <a:cs typeface="Cambria"/>
              </a:rPr>
              <a:t> </a:t>
            </a:r>
            <a:r>
              <a:rPr sz="1950" b="1" spc="90" dirty="0">
                <a:solidFill>
                  <a:srgbClr val="FFFFFF"/>
                </a:solidFill>
                <a:latin typeface="Cambria"/>
                <a:cs typeface="Cambria"/>
              </a:rPr>
              <a:t>Bourgas-Sofia</a:t>
            </a:r>
            <a:endParaRPr sz="1950" dirty="0">
              <a:latin typeface="Cambria"/>
              <a:cs typeface="Cambria"/>
            </a:endParaRPr>
          </a:p>
        </p:txBody>
      </p:sp>
      <p:sp>
        <p:nvSpPr>
          <p:cNvPr id="20" name="object 20"/>
          <p:cNvSpPr/>
          <p:nvPr/>
        </p:nvSpPr>
        <p:spPr>
          <a:xfrm>
            <a:off x="6154452" y="6593517"/>
            <a:ext cx="4535995" cy="797356"/>
          </a:xfrm>
          <a:prstGeom prst="rect">
            <a:avLst/>
          </a:prstGeom>
          <a:blipFill>
            <a:blip r:embed="rId6" cstate="print"/>
            <a:stretch>
              <a:fillRect/>
            </a:stretch>
          </a:blipFill>
        </p:spPr>
        <p:txBody>
          <a:bodyPr wrap="square" lIns="0" tIns="0" rIns="0" bIns="0" rtlCol="0"/>
          <a:lstStyle/>
          <a:p>
            <a:endParaRPr/>
          </a:p>
        </p:txBody>
      </p:sp>
      <p:sp>
        <p:nvSpPr>
          <p:cNvPr id="21" name="object 21"/>
          <p:cNvSpPr txBox="1"/>
          <p:nvPr/>
        </p:nvSpPr>
        <p:spPr>
          <a:xfrm>
            <a:off x="6311900" y="6698825"/>
            <a:ext cx="2293620" cy="586740"/>
          </a:xfrm>
          <a:prstGeom prst="rect">
            <a:avLst/>
          </a:prstGeom>
        </p:spPr>
        <p:txBody>
          <a:bodyPr vert="horz" wrap="square" lIns="0" tIns="0" rIns="0" bIns="0" rtlCol="0">
            <a:spAutoFit/>
          </a:bodyPr>
          <a:lstStyle/>
          <a:p>
            <a:pPr marL="12700">
              <a:lnSpc>
                <a:spcPct val="100000"/>
              </a:lnSpc>
            </a:pPr>
            <a:r>
              <a:rPr sz="1950" b="1" spc="-70" dirty="0">
                <a:solidFill>
                  <a:srgbClr val="FFFFFF"/>
                </a:solidFill>
                <a:latin typeface="Cambria"/>
                <a:cs typeface="Cambria"/>
              </a:rPr>
              <a:t>12</a:t>
            </a:r>
            <a:r>
              <a:rPr sz="1950" b="1" spc="110" dirty="0">
                <a:solidFill>
                  <a:srgbClr val="FFFFFF"/>
                </a:solidFill>
                <a:latin typeface="Cambria"/>
                <a:cs typeface="Cambria"/>
              </a:rPr>
              <a:t> </a:t>
            </a:r>
            <a:r>
              <a:rPr sz="1950" b="1" spc="90" dirty="0">
                <a:solidFill>
                  <a:srgbClr val="FFFFFF"/>
                </a:solidFill>
                <a:latin typeface="Cambria"/>
                <a:cs typeface="Cambria"/>
              </a:rPr>
              <a:t>km</a:t>
            </a:r>
            <a:r>
              <a:rPr sz="1950" b="1" spc="110" dirty="0">
                <a:solidFill>
                  <a:srgbClr val="FFFFFF"/>
                </a:solidFill>
                <a:latin typeface="Cambria"/>
                <a:cs typeface="Cambria"/>
              </a:rPr>
              <a:t> </a:t>
            </a:r>
            <a:r>
              <a:rPr sz="1950" b="1" spc="75" dirty="0">
                <a:solidFill>
                  <a:srgbClr val="FFFFFF"/>
                </a:solidFill>
                <a:latin typeface="Cambria"/>
                <a:cs typeface="Cambria"/>
              </a:rPr>
              <a:t>from</a:t>
            </a:r>
            <a:endParaRPr sz="1950" dirty="0">
              <a:latin typeface="Cambria"/>
              <a:cs typeface="Cambria"/>
            </a:endParaRPr>
          </a:p>
          <a:p>
            <a:pPr marL="12700">
              <a:lnSpc>
                <a:spcPct val="100000"/>
              </a:lnSpc>
              <a:spcBef>
                <a:spcPts val="90"/>
              </a:spcBef>
            </a:pPr>
            <a:r>
              <a:rPr sz="1950" b="1" spc="55" dirty="0">
                <a:solidFill>
                  <a:srgbClr val="FFFFFF"/>
                </a:solidFill>
                <a:latin typeface="Cambria"/>
                <a:cs typeface="Cambria"/>
              </a:rPr>
              <a:t>E80</a:t>
            </a:r>
            <a:r>
              <a:rPr sz="1950" b="1" spc="110" dirty="0">
                <a:solidFill>
                  <a:srgbClr val="FFFFFF"/>
                </a:solidFill>
                <a:latin typeface="Cambria"/>
                <a:cs typeface="Cambria"/>
              </a:rPr>
              <a:t> </a:t>
            </a:r>
            <a:r>
              <a:rPr sz="1950" b="1" spc="85" dirty="0">
                <a:solidFill>
                  <a:srgbClr val="FFFFFF"/>
                </a:solidFill>
                <a:latin typeface="Cambria"/>
                <a:cs typeface="Cambria"/>
              </a:rPr>
              <a:t>Istanbul-Sofia</a:t>
            </a:r>
            <a:endParaRPr sz="1950" dirty="0">
              <a:latin typeface="Cambria"/>
              <a:cs typeface="Cambria"/>
            </a:endParaRPr>
          </a:p>
        </p:txBody>
      </p:sp>
      <p:sp>
        <p:nvSpPr>
          <p:cNvPr id="22" name="object 22"/>
          <p:cNvSpPr/>
          <p:nvPr/>
        </p:nvSpPr>
        <p:spPr>
          <a:xfrm>
            <a:off x="4791608" y="3153600"/>
            <a:ext cx="359092" cy="179552"/>
          </a:xfrm>
          <a:prstGeom prst="rect">
            <a:avLst/>
          </a:prstGeom>
          <a:blipFill>
            <a:blip r:embed="rId7" cstate="print"/>
            <a:stretch>
              <a:fillRect/>
            </a:stretch>
          </a:blipFill>
        </p:spPr>
        <p:txBody>
          <a:bodyPr wrap="square" lIns="0" tIns="0" rIns="0" bIns="0" rtlCol="0"/>
          <a:lstStyle/>
          <a:p>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16000">
        <p14:ripple/>
      </p:transition>
    </mc:Choice>
    <mc:Fallback xmlns="">
      <p:transition spd="slow" advClick="0" advTm="1600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object 14"/>
          <p:cNvSpPr/>
          <p:nvPr/>
        </p:nvSpPr>
        <p:spPr>
          <a:xfrm>
            <a:off x="4098861" y="6067745"/>
            <a:ext cx="921422" cy="215146"/>
          </a:xfrm>
          <a:prstGeom prst="rect">
            <a:avLst/>
          </a:prstGeom>
          <a:blipFill>
            <a:blip r:embed="rId2" cstate="print"/>
            <a:stretch>
              <a:fillRect/>
            </a:stretch>
          </a:blipFill>
        </p:spPr>
        <p:txBody>
          <a:bodyPr wrap="square" lIns="0" tIns="0" rIns="0" bIns="0" rtlCol="0"/>
          <a:lstStyle/>
          <a:p>
            <a:endParaRPr/>
          </a:p>
        </p:txBody>
      </p:sp>
      <p:sp>
        <p:nvSpPr>
          <p:cNvPr id="17" name="object 17"/>
          <p:cNvSpPr txBox="1">
            <a:spLocks noGrp="1"/>
          </p:cNvSpPr>
          <p:nvPr>
            <p:ph type="title" idx="4294967295"/>
          </p:nvPr>
        </p:nvSpPr>
        <p:spPr>
          <a:xfrm>
            <a:off x="139700" y="402306"/>
            <a:ext cx="10502900" cy="1065035"/>
          </a:xfrm>
          <a:prstGeom prst="rect">
            <a:avLst/>
          </a:prstGeom>
        </p:spPr>
        <p:txBody>
          <a:bodyPr vert="horz" wrap="square" lIns="0" tIns="0" rIns="0" bIns="0" rtlCol="0">
            <a:spAutoFit/>
          </a:bodyPr>
          <a:lstStyle/>
          <a:p>
            <a:pPr marL="4942840" algn="l">
              <a:lnSpc>
                <a:spcPts val="4070"/>
              </a:lnSpc>
            </a:pPr>
            <a:r>
              <a:rPr spc="-120" dirty="0">
                <a:latin typeface="Century"/>
                <a:cs typeface="Century"/>
              </a:rPr>
              <a:t>DIMITROVGRAD</a:t>
            </a:r>
            <a:r>
              <a:rPr spc="-50" dirty="0">
                <a:latin typeface="Century"/>
                <a:cs typeface="Century"/>
              </a:rPr>
              <a:t> </a:t>
            </a:r>
            <a:r>
              <a:rPr spc="-70" dirty="0">
                <a:latin typeface="Century"/>
                <a:cs typeface="Century"/>
              </a:rPr>
              <a:t>facilities</a:t>
            </a:r>
          </a:p>
        </p:txBody>
      </p:sp>
      <p:sp>
        <p:nvSpPr>
          <p:cNvPr id="18" name="object 18"/>
          <p:cNvSpPr/>
          <p:nvPr/>
        </p:nvSpPr>
        <p:spPr>
          <a:xfrm>
            <a:off x="139700" y="157003"/>
            <a:ext cx="810044" cy="348615"/>
          </a:xfrm>
          <a:prstGeom prst="rect">
            <a:avLst/>
          </a:prstGeom>
          <a:blipFill>
            <a:blip r:embed="rId3" cstate="print"/>
            <a:stretch>
              <a:fillRect/>
            </a:stretch>
          </a:blipFill>
        </p:spPr>
        <p:txBody>
          <a:bodyPr wrap="square" lIns="0" tIns="0" rIns="0" bIns="0" rtlCol="0"/>
          <a:lstStyle/>
          <a:p>
            <a:endParaRPr/>
          </a:p>
        </p:txBody>
      </p:sp>
      <p:sp>
        <p:nvSpPr>
          <p:cNvPr id="19" name="object 19"/>
          <p:cNvSpPr txBox="1"/>
          <p:nvPr/>
        </p:nvSpPr>
        <p:spPr>
          <a:xfrm>
            <a:off x="5974869" y="5759654"/>
            <a:ext cx="3899535" cy="1324610"/>
          </a:xfrm>
          <a:prstGeom prst="rect">
            <a:avLst/>
          </a:prstGeom>
        </p:spPr>
        <p:txBody>
          <a:bodyPr vert="horz" wrap="square" lIns="0" tIns="0" rIns="0" bIns="0" rtlCol="0">
            <a:spAutoFit/>
          </a:bodyPr>
          <a:lstStyle/>
          <a:p>
            <a:pPr marL="12700">
              <a:lnSpc>
                <a:spcPct val="100000"/>
              </a:lnSpc>
            </a:pPr>
            <a:r>
              <a:rPr sz="2000" spc="-85" dirty="0">
                <a:solidFill>
                  <a:srgbClr val="25408F"/>
                </a:solidFill>
                <a:latin typeface="Wingdings"/>
                <a:cs typeface="Wingdings"/>
              </a:rPr>
              <a:t></a:t>
            </a:r>
            <a:r>
              <a:rPr sz="1550" spc="-45" dirty="0">
                <a:solidFill>
                  <a:srgbClr val="231F20"/>
                </a:solidFill>
                <a:latin typeface="Century"/>
                <a:cs typeface="Century"/>
              </a:rPr>
              <a:t>22</a:t>
            </a:r>
            <a:r>
              <a:rPr sz="1550" spc="-25" dirty="0">
                <a:solidFill>
                  <a:srgbClr val="231F20"/>
                </a:solidFill>
                <a:latin typeface="Century"/>
                <a:cs typeface="Century"/>
              </a:rPr>
              <a:t> </a:t>
            </a:r>
            <a:r>
              <a:rPr sz="1550" spc="-45" dirty="0">
                <a:solidFill>
                  <a:srgbClr val="231F20"/>
                </a:solidFill>
                <a:latin typeface="Century"/>
                <a:cs typeface="Century"/>
              </a:rPr>
              <a:t>700</a:t>
            </a:r>
            <a:r>
              <a:rPr sz="1550" spc="-25" dirty="0">
                <a:solidFill>
                  <a:srgbClr val="231F20"/>
                </a:solidFill>
                <a:latin typeface="Century"/>
                <a:cs typeface="Century"/>
              </a:rPr>
              <a:t> </a:t>
            </a:r>
            <a:r>
              <a:rPr sz="1550" spc="-40" dirty="0">
                <a:solidFill>
                  <a:srgbClr val="231F20"/>
                </a:solidFill>
                <a:latin typeface="Century"/>
                <a:cs typeface="Century"/>
              </a:rPr>
              <a:t>sq.m.</a:t>
            </a:r>
            <a:r>
              <a:rPr sz="1550" spc="-25" dirty="0">
                <a:solidFill>
                  <a:srgbClr val="231F20"/>
                </a:solidFill>
                <a:latin typeface="Century"/>
                <a:cs typeface="Century"/>
              </a:rPr>
              <a:t> </a:t>
            </a:r>
            <a:r>
              <a:rPr sz="1550" spc="-45" dirty="0">
                <a:solidFill>
                  <a:srgbClr val="231F20"/>
                </a:solidFill>
                <a:latin typeface="Century"/>
                <a:cs typeface="Century"/>
              </a:rPr>
              <a:t>Inland</a:t>
            </a:r>
            <a:r>
              <a:rPr sz="1550" spc="-25" dirty="0">
                <a:solidFill>
                  <a:srgbClr val="231F20"/>
                </a:solidFill>
                <a:latin typeface="Century"/>
                <a:cs typeface="Century"/>
              </a:rPr>
              <a:t> </a:t>
            </a:r>
            <a:r>
              <a:rPr sz="1550" spc="-45" dirty="0">
                <a:solidFill>
                  <a:srgbClr val="231F20"/>
                </a:solidFill>
                <a:latin typeface="Century"/>
                <a:cs typeface="Century"/>
              </a:rPr>
              <a:t>roads</a:t>
            </a:r>
            <a:r>
              <a:rPr sz="1550" spc="-25" dirty="0">
                <a:solidFill>
                  <a:srgbClr val="231F20"/>
                </a:solidFill>
                <a:latin typeface="Century"/>
                <a:cs typeface="Century"/>
              </a:rPr>
              <a:t> </a:t>
            </a:r>
            <a:r>
              <a:rPr sz="1550" spc="-50" dirty="0">
                <a:solidFill>
                  <a:srgbClr val="231F20"/>
                </a:solidFill>
                <a:latin typeface="Century"/>
                <a:cs typeface="Century"/>
              </a:rPr>
              <a:t>and</a:t>
            </a:r>
            <a:r>
              <a:rPr sz="1550" spc="-25" dirty="0">
                <a:solidFill>
                  <a:srgbClr val="231F20"/>
                </a:solidFill>
                <a:latin typeface="Century"/>
                <a:cs typeface="Century"/>
              </a:rPr>
              <a:t> </a:t>
            </a:r>
            <a:r>
              <a:rPr sz="1550" spc="-35" dirty="0">
                <a:solidFill>
                  <a:srgbClr val="231F20"/>
                </a:solidFill>
                <a:latin typeface="Century"/>
                <a:cs typeface="Century"/>
              </a:rPr>
              <a:t>rail</a:t>
            </a:r>
            <a:r>
              <a:rPr sz="1550" spc="-25" dirty="0">
                <a:solidFill>
                  <a:srgbClr val="231F20"/>
                </a:solidFill>
                <a:latin typeface="Century"/>
                <a:cs typeface="Century"/>
              </a:rPr>
              <a:t> </a:t>
            </a:r>
            <a:r>
              <a:rPr sz="1550" spc="-40" dirty="0">
                <a:solidFill>
                  <a:srgbClr val="231F20"/>
                </a:solidFill>
                <a:latin typeface="Century"/>
                <a:cs typeface="Century"/>
              </a:rPr>
              <a:t>trace</a:t>
            </a:r>
            <a:endParaRPr sz="1550">
              <a:latin typeface="Century"/>
              <a:cs typeface="Century"/>
            </a:endParaRPr>
          </a:p>
          <a:p>
            <a:pPr marL="12700">
              <a:lnSpc>
                <a:spcPct val="100000"/>
              </a:lnSpc>
              <a:spcBef>
                <a:spcPts val="340"/>
              </a:spcBef>
            </a:pPr>
            <a:r>
              <a:rPr sz="2000" spc="-85" dirty="0">
                <a:solidFill>
                  <a:srgbClr val="25408F"/>
                </a:solidFill>
                <a:latin typeface="Wingdings"/>
                <a:cs typeface="Wingdings"/>
              </a:rPr>
              <a:t></a:t>
            </a:r>
            <a:r>
              <a:rPr sz="1550" spc="-45" dirty="0">
                <a:solidFill>
                  <a:srgbClr val="231F20"/>
                </a:solidFill>
                <a:latin typeface="Century"/>
                <a:cs typeface="Century"/>
              </a:rPr>
              <a:t>8</a:t>
            </a:r>
            <a:r>
              <a:rPr sz="1550" spc="-25" dirty="0">
                <a:solidFill>
                  <a:srgbClr val="231F20"/>
                </a:solidFill>
                <a:latin typeface="Century"/>
                <a:cs typeface="Century"/>
              </a:rPr>
              <a:t> </a:t>
            </a:r>
            <a:r>
              <a:rPr sz="1550" spc="-45" dirty="0">
                <a:solidFill>
                  <a:srgbClr val="231F20"/>
                </a:solidFill>
                <a:latin typeface="Century"/>
                <a:cs typeface="Century"/>
              </a:rPr>
              <a:t>440</a:t>
            </a:r>
            <a:r>
              <a:rPr sz="1550" spc="-25" dirty="0">
                <a:solidFill>
                  <a:srgbClr val="231F20"/>
                </a:solidFill>
                <a:latin typeface="Century"/>
                <a:cs typeface="Century"/>
              </a:rPr>
              <a:t> </a:t>
            </a:r>
            <a:r>
              <a:rPr sz="1550" spc="-40" dirty="0">
                <a:solidFill>
                  <a:srgbClr val="231F20"/>
                </a:solidFill>
                <a:latin typeface="Century"/>
                <a:cs typeface="Century"/>
              </a:rPr>
              <a:t>sq.m.</a:t>
            </a:r>
            <a:r>
              <a:rPr sz="1550" spc="-25" dirty="0">
                <a:solidFill>
                  <a:srgbClr val="231F20"/>
                </a:solidFill>
                <a:latin typeface="Century"/>
                <a:cs typeface="Century"/>
              </a:rPr>
              <a:t> </a:t>
            </a:r>
            <a:r>
              <a:rPr sz="1550" spc="-40" dirty="0">
                <a:solidFill>
                  <a:srgbClr val="231F20"/>
                </a:solidFill>
                <a:latin typeface="Century"/>
                <a:cs typeface="Century"/>
              </a:rPr>
              <a:t>concrete</a:t>
            </a:r>
            <a:r>
              <a:rPr sz="1550" spc="-25" dirty="0">
                <a:solidFill>
                  <a:srgbClr val="231F20"/>
                </a:solidFill>
                <a:latin typeface="Century"/>
                <a:cs typeface="Century"/>
              </a:rPr>
              <a:t> </a:t>
            </a:r>
            <a:r>
              <a:rPr sz="1550" spc="-40" dirty="0">
                <a:solidFill>
                  <a:srgbClr val="231F20"/>
                </a:solidFill>
                <a:latin typeface="Century"/>
                <a:cs typeface="Century"/>
              </a:rPr>
              <a:t>platform</a:t>
            </a:r>
            <a:endParaRPr sz="1550">
              <a:latin typeface="Century"/>
              <a:cs typeface="Century"/>
            </a:endParaRPr>
          </a:p>
          <a:p>
            <a:pPr marL="12700">
              <a:lnSpc>
                <a:spcPct val="100000"/>
              </a:lnSpc>
              <a:spcBef>
                <a:spcPts val="340"/>
              </a:spcBef>
            </a:pPr>
            <a:r>
              <a:rPr sz="2000" spc="-85" dirty="0">
                <a:solidFill>
                  <a:srgbClr val="25408F"/>
                </a:solidFill>
                <a:latin typeface="Wingdings"/>
                <a:cs typeface="Wingdings"/>
              </a:rPr>
              <a:t></a:t>
            </a:r>
            <a:r>
              <a:rPr sz="1550" spc="-45" dirty="0">
                <a:solidFill>
                  <a:srgbClr val="231F20"/>
                </a:solidFill>
                <a:latin typeface="Century"/>
                <a:cs typeface="Century"/>
              </a:rPr>
              <a:t>540</a:t>
            </a:r>
            <a:r>
              <a:rPr sz="1550" spc="-25" dirty="0">
                <a:solidFill>
                  <a:srgbClr val="231F20"/>
                </a:solidFill>
                <a:latin typeface="Century"/>
                <a:cs typeface="Century"/>
              </a:rPr>
              <a:t> </a:t>
            </a:r>
            <a:r>
              <a:rPr sz="1550" spc="-40" dirty="0">
                <a:solidFill>
                  <a:srgbClr val="231F20"/>
                </a:solidFill>
                <a:latin typeface="Century"/>
                <a:cs typeface="Century"/>
              </a:rPr>
              <a:t>sq.m.</a:t>
            </a:r>
            <a:r>
              <a:rPr sz="1550" spc="-25" dirty="0">
                <a:solidFill>
                  <a:srgbClr val="231F20"/>
                </a:solidFill>
                <a:latin typeface="Century"/>
                <a:cs typeface="Century"/>
              </a:rPr>
              <a:t> </a:t>
            </a:r>
            <a:r>
              <a:rPr sz="1550" spc="-45" dirty="0">
                <a:solidFill>
                  <a:srgbClr val="231F20"/>
                </a:solidFill>
                <a:latin typeface="Century"/>
                <a:cs typeface="Century"/>
              </a:rPr>
              <a:t>workshop-platform</a:t>
            </a:r>
            <a:r>
              <a:rPr sz="1550" spc="-25" dirty="0">
                <a:solidFill>
                  <a:srgbClr val="231F20"/>
                </a:solidFill>
                <a:latin typeface="Century"/>
                <a:cs typeface="Century"/>
              </a:rPr>
              <a:t> </a:t>
            </a:r>
            <a:r>
              <a:rPr sz="1550" spc="-45" dirty="0">
                <a:solidFill>
                  <a:srgbClr val="231F20"/>
                </a:solidFill>
                <a:latin typeface="Century"/>
                <a:cs typeface="Century"/>
              </a:rPr>
              <a:t>parking</a:t>
            </a:r>
            <a:r>
              <a:rPr sz="1550" spc="-25" dirty="0">
                <a:solidFill>
                  <a:srgbClr val="231F20"/>
                </a:solidFill>
                <a:latin typeface="Century"/>
                <a:cs typeface="Century"/>
              </a:rPr>
              <a:t> </a:t>
            </a:r>
            <a:r>
              <a:rPr sz="1550" spc="-45" dirty="0">
                <a:solidFill>
                  <a:srgbClr val="231F20"/>
                </a:solidFill>
                <a:latin typeface="Century"/>
                <a:cs typeface="Century"/>
              </a:rPr>
              <a:t>area</a:t>
            </a:r>
            <a:endParaRPr sz="1550">
              <a:latin typeface="Century"/>
              <a:cs typeface="Century"/>
            </a:endParaRPr>
          </a:p>
          <a:p>
            <a:pPr marL="12700">
              <a:lnSpc>
                <a:spcPct val="100000"/>
              </a:lnSpc>
              <a:spcBef>
                <a:spcPts val="340"/>
              </a:spcBef>
            </a:pPr>
            <a:r>
              <a:rPr sz="2000" spc="-85" dirty="0">
                <a:solidFill>
                  <a:srgbClr val="25408F"/>
                </a:solidFill>
                <a:latin typeface="Wingdings"/>
                <a:cs typeface="Wingdings"/>
              </a:rPr>
              <a:t></a:t>
            </a:r>
            <a:r>
              <a:rPr sz="1550" spc="-45" dirty="0">
                <a:solidFill>
                  <a:srgbClr val="231F20"/>
                </a:solidFill>
                <a:latin typeface="Century"/>
                <a:cs typeface="Century"/>
              </a:rPr>
              <a:t>32</a:t>
            </a:r>
            <a:r>
              <a:rPr sz="1550" spc="-25" dirty="0">
                <a:solidFill>
                  <a:srgbClr val="231F20"/>
                </a:solidFill>
                <a:latin typeface="Century"/>
                <a:cs typeface="Century"/>
              </a:rPr>
              <a:t> </a:t>
            </a:r>
            <a:r>
              <a:rPr sz="1550" spc="-35" dirty="0">
                <a:solidFill>
                  <a:srgbClr val="231F20"/>
                </a:solidFill>
                <a:latin typeface="Century"/>
                <a:cs typeface="Century"/>
              </a:rPr>
              <a:t>t</a:t>
            </a:r>
            <a:r>
              <a:rPr sz="1550" spc="-25" dirty="0">
                <a:solidFill>
                  <a:srgbClr val="231F20"/>
                </a:solidFill>
                <a:latin typeface="Century"/>
                <a:cs typeface="Century"/>
              </a:rPr>
              <a:t> </a:t>
            </a:r>
            <a:r>
              <a:rPr sz="1550" spc="-40" dirty="0">
                <a:solidFill>
                  <a:srgbClr val="231F20"/>
                </a:solidFill>
                <a:latin typeface="Century"/>
                <a:cs typeface="Century"/>
              </a:rPr>
              <a:t>portal</a:t>
            </a:r>
            <a:r>
              <a:rPr sz="1550" spc="-25" dirty="0">
                <a:solidFill>
                  <a:srgbClr val="231F20"/>
                </a:solidFill>
                <a:latin typeface="Century"/>
                <a:cs typeface="Century"/>
              </a:rPr>
              <a:t> </a:t>
            </a:r>
            <a:r>
              <a:rPr sz="1550" spc="-45" dirty="0">
                <a:solidFill>
                  <a:srgbClr val="231F20"/>
                </a:solidFill>
                <a:latin typeface="Century"/>
                <a:cs typeface="Century"/>
              </a:rPr>
              <a:t>crane</a:t>
            </a:r>
            <a:endParaRPr sz="1550">
              <a:latin typeface="Century"/>
              <a:cs typeface="Century"/>
            </a:endParaRPr>
          </a:p>
        </p:txBody>
      </p:sp>
      <p:sp>
        <p:nvSpPr>
          <p:cNvPr id="20" name="object 20"/>
          <p:cNvSpPr txBox="1"/>
          <p:nvPr/>
        </p:nvSpPr>
        <p:spPr>
          <a:xfrm>
            <a:off x="1894800" y="2571175"/>
            <a:ext cx="131445" cy="152400"/>
          </a:xfrm>
          <a:prstGeom prst="rect">
            <a:avLst/>
          </a:prstGeom>
        </p:spPr>
        <p:txBody>
          <a:bodyPr vert="horz" wrap="square" lIns="0" tIns="0" rIns="0" bIns="0" rtlCol="0">
            <a:spAutoFit/>
          </a:bodyPr>
          <a:lstStyle/>
          <a:p>
            <a:pPr marL="12700">
              <a:lnSpc>
                <a:spcPct val="100000"/>
              </a:lnSpc>
            </a:pPr>
            <a:r>
              <a:rPr sz="1000" spc="-45" dirty="0">
                <a:solidFill>
                  <a:srgbClr val="ED1C24"/>
                </a:solidFill>
                <a:latin typeface="Wingdings 3"/>
                <a:cs typeface="Wingdings 3"/>
              </a:rPr>
              <a:t></a:t>
            </a:r>
            <a:endParaRPr sz="1000">
              <a:latin typeface="Wingdings 3"/>
              <a:cs typeface="Wingdings 3"/>
            </a:endParaRPr>
          </a:p>
        </p:txBody>
      </p:sp>
      <p:sp>
        <p:nvSpPr>
          <p:cNvPr id="21" name="object 21"/>
          <p:cNvSpPr txBox="1"/>
          <p:nvPr/>
        </p:nvSpPr>
        <p:spPr>
          <a:xfrm>
            <a:off x="2121548" y="2538827"/>
            <a:ext cx="3896360" cy="918844"/>
          </a:xfrm>
          <a:prstGeom prst="rect">
            <a:avLst/>
          </a:prstGeom>
        </p:spPr>
        <p:txBody>
          <a:bodyPr vert="horz" wrap="square" lIns="0" tIns="0" rIns="0" bIns="0" rtlCol="0">
            <a:spAutoFit/>
          </a:bodyPr>
          <a:lstStyle/>
          <a:p>
            <a:pPr marL="12700">
              <a:lnSpc>
                <a:spcPct val="100000"/>
              </a:lnSpc>
            </a:pPr>
            <a:r>
              <a:rPr sz="1550" spc="-45" dirty="0">
                <a:solidFill>
                  <a:srgbClr val="231F20"/>
                </a:solidFill>
                <a:latin typeface="Century"/>
                <a:cs typeface="Century"/>
              </a:rPr>
              <a:t>12</a:t>
            </a:r>
            <a:r>
              <a:rPr sz="1550" spc="-25" dirty="0">
                <a:solidFill>
                  <a:srgbClr val="231F20"/>
                </a:solidFill>
                <a:latin typeface="Century"/>
                <a:cs typeface="Century"/>
              </a:rPr>
              <a:t> </a:t>
            </a:r>
            <a:r>
              <a:rPr sz="1550" spc="-60" dirty="0">
                <a:solidFill>
                  <a:srgbClr val="231F20"/>
                </a:solidFill>
                <a:latin typeface="Century"/>
                <a:cs typeface="Century"/>
              </a:rPr>
              <a:t>km</a:t>
            </a:r>
            <a:r>
              <a:rPr sz="1550" spc="-25" dirty="0">
                <a:solidFill>
                  <a:srgbClr val="231F20"/>
                </a:solidFill>
                <a:latin typeface="Century"/>
                <a:cs typeface="Century"/>
              </a:rPr>
              <a:t> </a:t>
            </a:r>
            <a:r>
              <a:rPr sz="1550" spc="-45" dirty="0">
                <a:solidFill>
                  <a:srgbClr val="231F20"/>
                </a:solidFill>
                <a:latin typeface="Century"/>
                <a:cs typeface="Century"/>
              </a:rPr>
              <a:t>from</a:t>
            </a:r>
            <a:r>
              <a:rPr sz="1550" spc="-25" dirty="0">
                <a:solidFill>
                  <a:srgbClr val="231F20"/>
                </a:solidFill>
                <a:latin typeface="Century"/>
                <a:cs typeface="Century"/>
              </a:rPr>
              <a:t> </a:t>
            </a:r>
            <a:r>
              <a:rPr sz="1550" spc="-50" dirty="0">
                <a:solidFill>
                  <a:srgbClr val="231F20"/>
                </a:solidFill>
                <a:latin typeface="Century"/>
                <a:cs typeface="Century"/>
              </a:rPr>
              <a:t>E80</a:t>
            </a:r>
            <a:r>
              <a:rPr sz="1550" spc="-25" dirty="0">
                <a:solidFill>
                  <a:srgbClr val="231F20"/>
                </a:solidFill>
                <a:latin typeface="Century"/>
                <a:cs typeface="Century"/>
              </a:rPr>
              <a:t> </a:t>
            </a:r>
            <a:r>
              <a:rPr sz="1550" spc="-40" dirty="0">
                <a:solidFill>
                  <a:srgbClr val="231F20"/>
                </a:solidFill>
                <a:latin typeface="Century"/>
                <a:cs typeface="Century"/>
              </a:rPr>
              <a:t>‘Istanbul-Sofia’</a:t>
            </a:r>
            <a:endParaRPr sz="1550" dirty="0">
              <a:latin typeface="Century"/>
              <a:cs typeface="Century"/>
            </a:endParaRPr>
          </a:p>
          <a:p>
            <a:pPr marL="12700">
              <a:lnSpc>
                <a:spcPct val="100000"/>
              </a:lnSpc>
              <a:spcBef>
                <a:spcPts val="880"/>
              </a:spcBef>
            </a:pPr>
            <a:r>
              <a:rPr sz="1550" spc="-45" dirty="0">
                <a:solidFill>
                  <a:srgbClr val="231F20"/>
                </a:solidFill>
                <a:latin typeface="Century"/>
                <a:cs typeface="Century"/>
              </a:rPr>
              <a:t>32</a:t>
            </a:r>
            <a:r>
              <a:rPr sz="1550" spc="-25" dirty="0">
                <a:solidFill>
                  <a:srgbClr val="231F20"/>
                </a:solidFill>
                <a:latin typeface="Century"/>
                <a:cs typeface="Century"/>
              </a:rPr>
              <a:t> </a:t>
            </a:r>
            <a:r>
              <a:rPr sz="1550" spc="-50" dirty="0">
                <a:solidFill>
                  <a:srgbClr val="231F20"/>
                </a:solidFill>
                <a:latin typeface="Century"/>
                <a:cs typeface="Century"/>
              </a:rPr>
              <a:t>km.</a:t>
            </a:r>
            <a:r>
              <a:rPr sz="1550" spc="-25" dirty="0">
                <a:solidFill>
                  <a:srgbClr val="231F20"/>
                </a:solidFill>
                <a:latin typeface="Century"/>
                <a:cs typeface="Century"/>
              </a:rPr>
              <a:t> </a:t>
            </a:r>
            <a:r>
              <a:rPr sz="1550" spc="-45" dirty="0">
                <a:solidFill>
                  <a:srgbClr val="231F20"/>
                </a:solidFill>
                <a:latin typeface="Century"/>
                <a:cs typeface="Century"/>
              </a:rPr>
              <a:t>from</a:t>
            </a:r>
            <a:r>
              <a:rPr sz="1550" spc="-25" dirty="0">
                <a:solidFill>
                  <a:srgbClr val="231F20"/>
                </a:solidFill>
                <a:latin typeface="Century"/>
                <a:cs typeface="Century"/>
              </a:rPr>
              <a:t> </a:t>
            </a:r>
            <a:r>
              <a:rPr sz="1550" spc="-50" dirty="0">
                <a:solidFill>
                  <a:srgbClr val="231F20"/>
                </a:solidFill>
                <a:latin typeface="Century"/>
                <a:cs typeface="Century"/>
              </a:rPr>
              <a:t>Highway</a:t>
            </a:r>
            <a:r>
              <a:rPr sz="1550" spc="-25" dirty="0">
                <a:solidFill>
                  <a:srgbClr val="231F20"/>
                </a:solidFill>
                <a:latin typeface="Century"/>
                <a:cs typeface="Century"/>
              </a:rPr>
              <a:t> </a:t>
            </a:r>
            <a:r>
              <a:rPr sz="1550" spc="-45" dirty="0">
                <a:solidFill>
                  <a:srgbClr val="231F20"/>
                </a:solidFill>
                <a:latin typeface="Century"/>
                <a:cs typeface="Century"/>
              </a:rPr>
              <a:t>‘Bourgas-Sofia’</a:t>
            </a:r>
            <a:endParaRPr sz="1550" dirty="0">
              <a:latin typeface="Century"/>
              <a:cs typeface="Century"/>
            </a:endParaRPr>
          </a:p>
          <a:p>
            <a:pPr marL="12700">
              <a:lnSpc>
                <a:spcPct val="100000"/>
              </a:lnSpc>
              <a:spcBef>
                <a:spcPts val="880"/>
              </a:spcBef>
            </a:pPr>
            <a:r>
              <a:rPr sz="1550" spc="-45" dirty="0">
                <a:solidFill>
                  <a:srgbClr val="231F20"/>
                </a:solidFill>
                <a:latin typeface="Century"/>
                <a:cs typeface="Century"/>
              </a:rPr>
              <a:t>200</a:t>
            </a:r>
            <a:r>
              <a:rPr sz="1550" spc="-25" dirty="0">
                <a:solidFill>
                  <a:srgbClr val="231F20"/>
                </a:solidFill>
                <a:latin typeface="Century"/>
                <a:cs typeface="Century"/>
              </a:rPr>
              <a:t> </a:t>
            </a:r>
            <a:r>
              <a:rPr sz="1550" spc="-50" dirty="0">
                <a:solidFill>
                  <a:srgbClr val="231F20"/>
                </a:solidFill>
                <a:latin typeface="Century"/>
                <a:cs typeface="Century"/>
              </a:rPr>
              <a:t>km.</a:t>
            </a:r>
            <a:r>
              <a:rPr sz="1550" spc="-25" dirty="0">
                <a:solidFill>
                  <a:srgbClr val="231F20"/>
                </a:solidFill>
                <a:latin typeface="Century"/>
                <a:cs typeface="Century"/>
              </a:rPr>
              <a:t> </a:t>
            </a:r>
            <a:r>
              <a:rPr sz="1550" spc="-45" dirty="0">
                <a:solidFill>
                  <a:srgbClr val="231F20"/>
                </a:solidFill>
                <a:latin typeface="Century"/>
                <a:cs typeface="Century"/>
              </a:rPr>
              <a:t>from</a:t>
            </a:r>
            <a:r>
              <a:rPr sz="1550" spc="-25" dirty="0">
                <a:solidFill>
                  <a:srgbClr val="231F20"/>
                </a:solidFill>
                <a:latin typeface="Century"/>
                <a:cs typeface="Century"/>
              </a:rPr>
              <a:t> </a:t>
            </a:r>
            <a:r>
              <a:rPr sz="1550" spc="-50" dirty="0">
                <a:solidFill>
                  <a:srgbClr val="231F20"/>
                </a:solidFill>
                <a:latin typeface="Century"/>
                <a:cs typeface="Century"/>
              </a:rPr>
              <a:t>Sofia</a:t>
            </a:r>
            <a:r>
              <a:rPr sz="1550" spc="-25" dirty="0">
                <a:solidFill>
                  <a:srgbClr val="231F20"/>
                </a:solidFill>
                <a:latin typeface="Century"/>
                <a:cs typeface="Century"/>
              </a:rPr>
              <a:t> </a:t>
            </a:r>
            <a:r>
              <a:rPr sz="1550" spc="-40" dirty="0">
                <a:solidFill>
                  <a:srgbClr val="231F20"/>
                </a:solidFill>
                <a:latin typeface="Century"/>
                <a:cs typeface="Century"/>
              </a:rPr>
              <a:t>(the</a:t>
            </a:r>
            <a:r>
              <a:rPr sz="1550" spc="-25" dirty="0">
                <a:solidFill>
                  <a:srgbClr val="231F20"/>
                </a:solidFill>
                <a:latin typeface="Century"/>
                <a:cs typeface="Century"/>
              </a:rPr>
              <a:t> </a:t>
            </a:r>
            <a:r>
              <a:rPr sz="1550" spc="-35" dirty="0">
                <a:solidFill>
                  <a:srgbClr val="231F20"/>
                </a:solidFill>
                <a:latin typeface="Century"/>
                <a:cs typeface="Century"/>
              </a:rPr>
              <a:t>capital)</a:t>
            </a:r>
            <a:r>
              <a:rPr sz="1550" spc="-25" dirty="0">
                <a:solidFill>
                  <a:srgbClr val="231F20"/>
                </a:solidFill>
                <a:latin typeface="Century"/>
                <a:cs typeface="Century"/>
              </a:rPr>
              <a:t> </a:t>
            </a:r>
            <a:r>
              <a:rPr sz="1550" spc="-50" dirty="0">
                <a:solidFill>
                  <a:srgbClr val="231F20"/>
                </a:solidFill>
                <a:latin typeface="Century"/>
                <a:cs typeface="Century"/>
              </a:rPr>
              <a:t>and</a:t>
            </a:r>
            <a:r>
              <a:rPr sz="1550" spc="-25" dirty="0">
                <a:solidFill>
                  <a:srgbClr val="231F20"/>
                </a:solidFill>
                <a:latin typeface="Century"/>
                <a:cs typeface="Century"/>
              </a:rPr>
              <a:t> </a:t>
            </a:r>
            <a:r>
              <a:rPr sz="1550" spc="-45" dirty="0">
                <a:solidFill>
                  <a:srgbClr val="231F20"/>
                </a:solidFill>
                <a:latin typeface="Century"/>
                <a:cs typeface="Century"/>
              </a:rPr>
              <a:t>Bourgas</a:t>
            </a:r>
            <a:endParaRPr sz="1550" dirty="0">
              <a:latin typeface="Century"/>
              <a:cs typeface="Century"/>
            </a:endParaRPr>
          </a:p>
        </p:txBody>
      </p:sp>
      <p:sp>
        <p:nvSpPr>
          <p:cNvPr id="22" name="object 22"/>
          <p:cNvSpPr txBox="1"/>
          <p:nvPr/>
        </p:nvSpPr>
        <p:spPr>
          <a:xfrm>
            <a:off x="1894800" y="2919460"/>
            <a:ext cx="131445" cy="152400"/>
          </a:xfrm>
          <a:prstGeom prst="rect">
            <a:avLst/>
          </a:prstGeom>
        </p:spPr>
        <p:txBody>
          <a:bodyPr vert="horz" wrap="square" lIns="0" tIns="0" rIns="0" bIns="0" rtlCol="0">
            <a:spAutoFit/>
          </a:bodyPr>
          <a:lstStyle/>
          <a:p>
            <a:pPr marL="12700">
              <a:lnSpc>
                <a:spcPct val="100000"/>
              </a:lnSpc>
            </a:pPr>
            <a:r>
              <a:rPr sz="1000" spc="-45" dirty="0">
                <a:solidFill>
                  <a:srgbClr val="ED1C24"/>
                </a:solidFill>
                <a:latin typeface="Wingdings 3"/>
                <a:cs typeface="Wingdings 3"/>
              </a:rPr>
              <a:t></a:t>
            </a:r>
            <a:endParaRPr sz="1000">
              <a:latin typeface="Wingdings 3"/>
              <a:cs typeface="Wingdings 3"/>
            </a:endParaRPr>
          </a:p>
        </p:txBody>
      </p:sp>
      <p:sp>
        <p:nvSpPr>
          <p:cNvPr id="23" name="object 23"/>
          <p:cNvSpPr txBox="1"/>
          <p:nvPr/>
        </p:nvSpPr>
        <p:spPr>
          <a:xfrm>
            <a:off x="1894800" y="3267743"/>
            <a:ext cx="131445" cy="152400"/>
          </a:xfrm>
          <a:prstGeom prst="rect">
            <a:avLst/>
          </a:prstGeom>
        </p:spPr>
        <p:txBody>
          <a:bodyPr vert="horz" wrap="square" lIns="0" tIns="0" rIns="0" bIns="0" rtlCol="0">
            <a:spAutoFit/>
          </a:bodyPr>
          <a:lstStyle/>
          <a:p>
            <a:pPr marL="12700">
              <a:lnSpc>
                <a:spcPct val="100000"/>
              </a:lnSpc>
            </a:pPr>
            <a:r>
              <a:rPr sz="1000" spc="-45" dirty="0">
                <a:solidFill>
                  <a:srgbClr val="ED1C24"/>
                </a:solidFill>
                <a:latin typeface="Wingdings 3"/>
                <a:cs typeface="Wingdings 3"/>
              </a:rPr>
              <a:t></a:t>
            </a:r>
            <a:endParaRPr sz="1000">
              <a:latin typeface="Wingdings 3"/>
              <a:cs typeface="Wingdings 3"/>
            </a:endParaRPr>
          </a:p>
        </p:txBody>
      </p:sp>
      <p:sp>
        <p:nvSpPr>
          <p:cNvPr id="24" name="object 24"/>
          <p:cNvSpPr txBox="1"/>
          <p:nvPr/>
        </p:nvSpPr>
        <p:spPr>
          <a:xfrm>
            <a:off x="1894814" y="3475636"/>
            <a:ext cx="1595755" cy="222250"/>
          </a:xfrm>
          <a:prstGeom prst="rect">
            <a:avLst/>
          </a:prstGeom>
        </p:spPr>
        <p:txBody>
          <a:bodyPr vert="horz" wrap="square" lIns="0" tIns="0" rIns="0" bIns="0" rtlCol="0">
            <a:spAutoFit/>
          </a:bodyPr>
          <a:lstStyle/>
          <a:p>
            <a:pPr marL="12700">
              <a:lnSpc>
                <a:spcPct val="100000"/>
              </a:lnSpc>
            </a:pPr>
            <a:r>
              <a:rPr sz="1550" spc="-40" dirty="0">
                <a:solidFill>
                  <a:srgbClr val="231F20"/>
                </a:solidFill>
                <a:latin typeface="Century"/>
                <a:cs typeface="Century"/>
              </a:rPr>
              <a:t>(sea</a:t>
            </a:r>
            <a:r>
              <a:rPr sz="1550" spc="-25" dirty="0">
                <a:solidFill>
                  <a:srgbClr val="231F20"/>
                </a:solidFill>
                <a:latin typeface="Century"/>
                <a:cs typeface="Century"/>
              </a:rPr>
              <a:t> </a:t>
            </a:r>
            <a:r>
              <a:rPr sz="1550" spc="-40" dirty="0">
                <a:solidFill>
                  <a:srgbClr val="231F20"/>
                </a:solidFill>
                <a:latin typeface="Century"/>
                <a:cs typeface="Century"/>
              </a:rPr>
              <a:t>border</a:t>
            </a:r>
            <a:r>
              <a:rPr sz="1550" spc="-25" dirty="0">
                <a:solidFill>
                  <a:srgbClr val="231F20"/>
                </a:solidFill>
                <a:latin typeface="Century"/>
                <a:cs typeface="Century"/>
              </a:rPr>
              <a:t> </a:t>
            </a:r>
            <a:r>
              <a:rPr sz="1550" spc="-35" dirty="0">
                <a:solidFill>
                  <a:srgbClr val="231F20"/>
                </a:solidFill>
                <a:latin typeface="Century"/>
                <a:cs typeface="Century"/>
              </a:rPr>
              <a:t>of</a:t>
            </a:r>
            <a:r>
              <a:rPr sz="1550" spc="-25" dirty="0">
                <a:solidFill>
                  <a:srgbClr val="231F20"/>
                </a:solidFill>
                <a:latin typeface="Century"/>
                <a:cs typeface="Century"/>
              </a:rPr>
              <a:t> </a:t>
            </a:r>
            <a:r>
              <a:rPr sz="1550" spc="-50" dirty="0">
                <a:solidFill>
                  <a:srgbClr val="231F20"/>
                </a:solidFill>
                <a:latin typeface="Century"/>
                <a:cs typeface="Century"/>
              </a:rPr>
              <a:t>EU)</a:t>
            </a:r>
            <a:endParaRPr sz="1550" dirty="0">
              <a:latin typeface="Century"/>
              <a:cs typeface="Century"/>
            </a:endParaRPr>
          </a:p>
        </p:txBody>
      </p:sp>
      <p:sp>
        <p:nvSpPr>
          <p:cNvPr id="25" name="object 25"/>
          <p:cNvSpPr txBox="1"/>
          <p:nvPr/>
        </p:nvSpPr>
        <p:spPr>
          <a:xfrm>
            <a:off x="1894800" y="3856311"/>
            <a:ext cx="131445" cy="152400"/>
          </a:xfrm>
          <a:prstGeom prst="rect">
            <a:avLst/>
          </a:prstGeom>
        </p:spPr>
        <p:txBody>
          <a:bodyPr vert="horz" wrap="square" lIns="0" tIns="0" rIns="0" bIns="0" rtlCol="0">
            <a:spAutoFit/>
          </a:bodyPr>
          <a:lstStyle/>
          <a:p>
            <a:pPr marL="12700">
              <a:lnSpc>
                <a:spcPct val="100000"/>
              </a:lnSpc>
            </a:pPr>
            <a:r>
              <a:rPr sz="1000" spc="-45" dirty="0">
                <a:solidFill>
                  <a:srgbClr val="ED1C24"/>
                </a:solidFill>
                <a:latin typeface="Wingdings 3"/>
                <a:cs typeface="Wingdings 3"/>
              </a:rPr>
              <a:t></a:t>
            </a:r>
            <a:endParaRPr sz="1000">
              <a:latin typeface="Wingdings 3"/>
              <a:cs typeface="Wingdings 3"/>
            </a:endParaRPr>
          </a:p>
        </p:txBody>
      </p:sp>
      <p:sp>
        <p:nvSpPr>
          <p:cNvPr id="26" name="object 26"/>
          <p:cNvSpPr txBox="1"/>
          <p:nvPr/>
        </p:nvSpPr>
        <p:spPr>
          <a:xfrm>
            <a:off x="2121548" y="3823963"/>
            <a:ext cx="3599179" cy="222250"/>
          </a:xfrm>
          <a:prstGeom prst="rect">
            <a:avLst/>
          </a:prstGeom>
        </p:spPr>
        <p:txBody>
          <a:bodyPr vert="horz" wrap="square" lIns="0" tIns="0" rIns="0" bIns="0" rtlCol="0">
            <a:spAutoFit/>
          </a:bodyPr>
          <a:lstStyle/>
          <a:p>
            <a:pPr marL="12700">
              <a:lnSpc>
                <a:spcPct val="100000"/>
              </a:lnSpc>
            </a:pPr>
            <a:r>
              <a:rPr sz="1550" spc="-50" dirty="0">
                <a:solidFill>
                  <a:srgbClr val="231F20"/>
                </a:solidFill>
                <a:latin typeface="Century"/>
                <a:cs typeface="Century"/>
              </a:rPr>
              <a:t>Near</a:t>
            </a:r>
            <a:r>
              <a:rPr sz="1550" spc="-25" dirty="0">
                <a:solidFill>
                  <a:srgbClr val="231F20"/>
                </a:solidFill>
                <a:latin typeface="Century"/>
                <a:cs typeface="Century"/>
              </a:rPr>
              <a:t> </a:t>
            </a:r>
            <a:r>
              <a:rPr sz="1550" spc="-45" dirty="0">
                <a:solidFill>
                  <a:srgbClr val="231F20"/>
                </a:solidFill>
                <a:latin typeface="Century"/>
                <a:cs typeface="Century"/>
              </a:rPr>
              <a:t>by</a:t>
            </a:r>
            <a:r>
              <a:rPr sz="1550" spc="-25" dirty="0">
                <a:solidFill>
                  <a:srgbClr val="231F20"/>
                </a:solidFill>
                <a:latin typeface="Century"/>
                <a:cs typeface="Century"/>
              </a:rPr>
              <a:t> </a:t>
            </a:r>
            <a:r>
              <a:rPr sz="1550" spc="-35" dirty="0">
                <a:solidFill>
                  <a:srgbClr val="231F20"/>
                </a:solidFill>
                <a:latin typeface="Century"/>
                <a:cs typeface="Century"/>
              </a:rPr>
              <a:t>rail</a:t>
            </a:r>
            <a:r>
              <a:rPr sz="1550" spc="-25" dirty="0">
                <a:solidFill>
                  <a:srgbClr val="231F20"/>
                </a:solidFill>
                <a:latin typeface="Century"/>
                <a:cs typeface="Century"/>
              </a:rPr>
              <a:t> </a:t>
            </a:r>
            <a:r>
              <a:rPr sz="1550" spc="-40" dirty="0">
                <a:solidFill>
                  <a:srgbClr val="231F20"/>
                </a:solidFill>
                <a:latin typeface="Century"/>
                <a:cs typeface="Century"/>
              </a:rPr>
              <a:t>station</a:t>
            </a:r>
            <a:r>
              <a:rPr sz="1550" spc="-25" dirty="0">
                <a:solidFill>
                  <a:srgbClr val="231F20"/>
                </a:solidFill>
                <a:latin typeface="Century"/>
                <a:cs typeface="Century"/>
              </a:rPr>
              <a:t> </a:t>
            </a:r>
            <a:r>
              <a:rPr sz="1550" spc="-45" dirty="0">
                <a:solidFill>
                  <a:srgbClr val="231F20"/>
                </a:solidFill>
                <a:latin typeface="Century"/>
                <a:cs typeface="Century"/>
              </a:rPr>
              <a:t>“Dimitrovgrad-North</a:t>
            </a:r>
            <a:endParaRPr sz="1550" dirty="0">
              <a:latin typeface="Century"/>
              <a:cs typeface="Century"/>
            </a:endParaRPr>
          </a:p>
        </p:txBody>
      </p:sp>
      <p:sp>
        <p:nvSpPr>
          <p:cNvPr id="27" name="object 27"/>
          <p:cNvSpPr/>
          <p:nvPr/>
        </p:nvSpPr>
        <p:spPr>
          <a:xfrm>
            <a:off x="-3486" y="1733102"/>
            <a:ext cx="6750443" cy="797356"/>
          </a:xfrm>
          <a:prstGeom prst="rect">
            <a:avLst/>
          </a:prstGeom>
          <a:blipFill>
            <a:blip r:embed="rId4" cstate="print"/>
            <a:stretch>
              <a:fillRect/>
            </a:stretch>
          </a:blipFill>
        </p:spPr>
        <p:txBody>
          <a:bodyPr wrap="square" lIns="0" tIns="0" rIns="0" bIns="0" rtlCol="0"/>
          <a:lstStyle/>
          <a:p>
            <a:endParaRPr/>
          </a:p>
        </p:txBody>
      </p:sp>
      <p:sp>
        <p:nvSpPr>
          <p:cNvPr id="28" name="object 28"/>
          <p:cNvSpPr txBox="1"/>
          <p:nvPr/>
        </p:nvSpPr>
        <p:spPr>
          <a:xfrm>
            <a:off x="825500" y="1770182"/>
            <a:ext cx="4719955" cy="561340"/>
          </a:xfrm>
          <a:prstGeom prst="rect">
            <a:avLst/>
          </a:prstGeom>
        </p:spPr>
        <p:txBody>
          <a:bodyPr vert="horz" wrap="square" lIns="0" tIns="0" rIns="0" bIns="0" rtlCol="0">
            <a:spAutoFit/>
          </a:bodyPr>
          <a:lstStyle/>
          <a:p>
            <a:pPr marL="12700" marR="5080">
              <a:lnSpc>
                <a:spcPct val="103899"/>
              </a:lnSpc>
              <a:tabLst>
                <a:tab pos="2560320" algn="l"/>
              </a:tabLst>
            </a:pPr>
            <a:r>
              <a:rPr sz="1950" b="1" spc="114" dirty="0">
                <a:solidFill>
                  <a:srgbClr val="FFFFFF"/>
                </a:solidFill>
                <a:latin typeface="Cambria"/>
                <a:cs typeface="Cambria"/>
              </a:rPr>
              <a:t>Container</a:t>
            </a:r>
            <a:r>
              <a:rPr sz="1950" b="1" spc="110" dirty="0">
                <a:solidFill>
                  <a:srgbClr val="FFFFFF"/>
                </a:solidFill>
                <a:latin typeface="Cambria"/>
                <a:cs typeface="Cambria"/>
              </a:rPr>
              <a:t> </a:t>
            </a:r>
            <a:r>
              <a:rPr sz="1950" b="1" spc="85" dirty="0">
                <a:solidFill>
                  <a:srgbClr val="FFFFFF"/>
                </a:solidFill>
                <a:latin typeface="Cambria"/>
                <a:cs typeface="Cambria"/>
              </a:rPr>
              <a:t>terminal</a:t>
            </a:r>
            <a:r>
              <a:rPr sz="1950" b="1" dirty="0">
                <a:solidFill>
                  <a:srgbClr val="FFFFFF"/>
                </a:solidFill>
                <a:latin typeface="Cambria"/>
                <a:cs typeface="Cambria"/>
              </a:rPr>
              <a:t>	</a:t>
            </a:r>
            <a:r>
              <a:rPr sz="1950" b="1" spc="105" dirty="0">
                <a:solidFill>
                  <a:srgbClr val="FFFFFF"/>
                </a:solidFill>
                <a:latin typeface="Cambria"/>
                <a:cs typeface="Cambria"/>
              </a:rPr>
              <a:t>with</a:t>
            </a:r>
            <a:r>
              <a:rPr sz="1950" b="1" spc="110" dirty="0">
                <a:solidFill>
                  <a:srgbClr val="FFFFFF"/>
                </a:solidFill>
                <a:latin typeface="Cambria"/>
                <a:cs typeface="Cambria"/>
              </a:rPr>
              <a:t> an </a:t>
            </a:r>
            <a:r>
              <a:rPr sz="1950" b="1" spc="80" dirty="0">
                <a:solidFill>
                  <a:srgbClr val="FFFFFF"/>
                </a:solidFill>
                <a:latin typeface="Cambria"/>
                <a:cs typeface="Cambria"/>
              </a:rPr>
              <a:t>excellent</a:t>
            </a:r>
            <a:r>
              <a:rPr sz="1950" b="1" spc="35" dirty="0">
                <a:solidFill>
                  <a:srgbClr val="FFFFFF"/>
                </a:solidFill>
                <a:latin typeface="Cambria"/>
                <a:cs typeface="Cambria"/>
              </a:rPr>
              <a:t> </a:t>
            </a:r>
            <a:r>
              <a:rPr sz="1950" b="1" spc="80" dirty="0">
                <a:solidFill>
                  <a:srgbClr val="FFFFFF"/>
                </a:solidFill>
                <a:latin typeface="Cambria"/>
                <a:cs typeface="Cambria"/>
              </a:rPr>
              <a:t>road</a:t>
            </a:r>
            <a:r>
              <a:rPr sz="1950" b="1" spc="110" dirty="0">
                <a:solidFill>
                  <a:srgbClr val="FFFFFF"/>
                </a:solidFill>
                <a:latin typeface="Cambria"/>
                <a:cs typeface="Cambria"/>
              </a:rPr>
              <a:t> </a:t>
            </a:r>
            <a:r>
              <a:rPr sz="1950" b="1" spc="90" dirty="0">
                <a:solidFill>
                  <a:srgbClr val="FFFFFF"/>
                </a:solidFill>
                <a:latin typeface="Cambria"/>
                <a:cs typeface="Cambria"/>
              </a:rPr>
              <a:t>connection</a:t>
            </a:r>
            <a:r>
              <a:rPr sz="1950" b="1" spc="110" dirty="0">
                <a:solidFill>
                  <a:srgbClr val="FFFFFF"/>
                </a:solidFill>
                <a:latin typeface="Cambria"/>
                <a:cs typeface="Cambria"/>
              </a:rPr>
              <a:t> </a:t>
            </a:r>
            <a:r>
              <a:rPr sz="1950" b="1" spc="100" dirty="0">
                <a:solidFill>
                  <a:srgbClr val="FFFFFF"/>
                </a:solidFill>
                <a:latin typeface="Cambria"/>
                <a:cs typeface="Cambria"/>
              </a:rPr>
              <a:t>at</a:t>
            </a:r>
            <a:r>
              <a:rPr sz="1950" b="1" spc="110" dirty="0">
                <a:solidFill>
                  <a:srgbClr val="FFFFFF"/>
                </a:solidFill>
                <a:latin typeface="Cambria"/>
                <a:cs typeface="Cambria"/>
              </a:rPr>
              <a:t> a </a:t>
            </a:r>
            <a:r>
              <a:rPr sz="1950" b="1" spc="90" dirty="0">
                <a:solidFill>
                  <a:srgbClr val="FFFFFF"/>
                </a:solidFill>
                <a:latin typeface="Cambria"/>
                <a:cs typeface="Cambria"/>
              </a:rPr>
              <a:t>distance</a:t>
            </a:r>
            <a:r>
              <a:rPr sz="1950" b="1" spc="110" dirty="0">
                <a:solidFill>
                  <a:srgbClr val="FFFFFF"/>
                </a:solidFill>
                <a:latin typeface="Cambria"/>
                <a:cs typeface="Cambria"/>
              </a:rPr>
              <a:t> </a:t>
            </a:r>
            <a:r>
              <a:rPr sz="1950" b="1" spc="40" dirty="0">
                <a:solidFill>
                  <a:srgbClr val="FFFFFF"/>
                </a:solidFill>
                <a:latin typeface="Cambria"/>
                <a:cs typeface="Cambria"/>
              </a:rPr>
              <a:t>of:</a:t>
            </a:r>
            <a:endParaRPr sz="1950" dirty="0">
              <a:latin typeface="Cambria"/>
              <a:cs typeface="Cambria"/>
            </a:endParaRPr>
          </a:p>
        </p:txBody>
      </p:sp>
      <p:sp>
        <p:nvSpPr>
          <p:cNvPr id="29" name="object 29"/>
          <p:cNvSpPr/>
          <p:nvPr/>
        </p:nvSpPr>
        <p:spPr>
          <a:xfrm>
            <a:off x="6269583" y="3441051"/>
            <a:ext cx="1237297" cy="822845"/>
          </a:xfrm>
          <a:prstGeom prst="rect">
            <a:avLst/>
          </a:prstGeom>
          <a:blipFill>
            <a:blip r:embed="rId5" cstate="print"/>
            <a:stretch>
              <a:fillRect/>
            </a:stretch>
          </a:blipFill>
        </p:spPr>
        <p:txBody>
          <a:bodyPr wrap="square" lIns="0" tIns="0" rIns="0" bIns="0" rtlCol="0"/>
          <a:lstStyle/>
          <a:p>
            <a:endParaRPr/>
          </a:p>
        </p:txBody>
      </p:sp>
      <p:sp>
        <p:nvSpPr>
          <p:cNvPr id="30" name="object 30"/>
          <p:cNvSpPr/>
          <p:nvPr/>
        </p:nvSpPr>
        <p:spPr>
          <a:xfrm>
            <a:off x="9145028" y="1388338"/>
            <a:ext cx="1237297" cy="822731"/>
          </a:xfrm>
          <a:prstGeom prst="rect">
            <a:avLst/>
          </a:prstGeom>
          <a:blipFill>
            <a:blip r:embed="rId6" cstate="print"/>
            <a:stretch>
              <a:fillRect/>
            </a:stretch>
          </a:blipFill>
        </p:spPr>
        <p:txBody>
          <a:bodyPr wrap="square" lIns="0" tIns="0" rIns="0" bIns="0" rtlCol="0"/>
          <a:lstStyle/>
          <a:p>
            <a:endParaRPr/>
          </a:p>
        </p:txBody>
      </p:sp>
      <p:sp>
        <p:nvSpPr>
          <p:cNvPr id="31" name="object 31"/>
          <p:cNvSpPr/>
          <p:nvPr/>
        </p:nvSpPr>
        <p:spPr>
          <a:xfrm>
            <a:off x="4008386" y="6282892"/>
            <a:ext cx="1237183" cy="822731"/>
          </a:xfrm>
          <a:prstGeom prst="rect">
            <a:avLst/>
          </a:prstGeom>
          <a:blipFill>
            <a:blip r:embed="rId7" cstate="print"/>
            <a:stretch>
              <a:fillRect/>
            </a:stretch>
          </a:blipFill>
        </p:spPr>
        <p:txBody>
          <a:bodyPr wrap="square" lIns="0" tIns="0" rIns="0" bIns="0" rtlCol="0"/>
          <a:lstStyle/>
          <a:p>
            <a:endParaRPr/>
          </a:p>
        </p:txBody>
      </p:sp>
      <p:sp>
        <p:nvSpPr>
          <p:cNvPr id="32" name="object 32"/>
          <p:cNvSpPr/>
          <p:nvPr/>
        </p:nvSpPr>
        <p:spPr>
          <a:xfrm>
            <a:off x="2077837" y="4740440"/>
            <a:ext cx="2956483" cy="2116924"/>
          </a:xfrm>
          <a:prstGeom prst="rect">
            <a:avLst/>
          </a:prstGeom>
          <a:blipFill>
            <a:blip r:embed="rId8" cstate="print"/>
            <a:stretch>
              <a:fillRect/>
            </a:stretch>
          </a:blipFill>
        </p:spPr>
        <p:txBody>
          <a:bodyPr wrap="square" lIns="0" tIns="0" rIns="0" bIns="0" rtlCol="0"/>
          <a:lstStyle/>
          <a:p>
            <a:endParaRPr/>
          </a:p>
        </p:txBody>
      </p:sp>
      <p:sp>
        <p:nvSpPr>
          <p:cNvPr id="33" name="object 33"/>
          <p:cNvSpPr/>
          <p:nvPr/>
        </p:nvSpPr>
        <p:spPr>
          <a:xfrm>
            <a:off x="2069607" y="6892187"/>
            <a:ext cx="2959735" cy="0"/>
          </a:xfrm>
          <a:custGeom>
            <a:avLst/>
            <a:gdLst/>
            <a:ahLst/>
            <a:cxnLst/>
            <a:rect l="l" t="t" r="r" b="b"/>
            <a:pathLst>
              <a:path w="2959735">
                <a:moveTo>
                  <a:pt x="0" y="0"/>
                </a:moveTo>
                <a:lnTo>
                  <a:pt x="2959735" y="0"/>
                </a:lnTo>
              </a:path>
            </a:pathLst>
          </a:custGeom>
          <a:ln w="3175">
            <a:solidFill>
              <a:srgbClr val="25408F"/>
            </a:solidFill>
          </a:ln>
        </p:spPr>
        <p:txBody>
          <a:bodyPr wrap="square" lIns="0" tIns="0" rIns="0" bIns="0" rtlCol="0"/>
          <a:lstStyle/>
          <a:p>
            <a:endParaRPr/>
          </a:p>
        </p:txBody>
      </p:sp>
      <p:sp>
        <p:nvSpPr>
          <p:cNvPr id="34" name="object 34"/>
          <p:cNvSpPr/>
          <p:nvPr/>
        </p:nvSpPr>
        <p:spPr>
          <a:xfrm>
            <a:off x="2071194" y="4739538"/>
            <a:ext cx="0" cy="2151380"/>
          </a:xfrm>
          <a:custGeom>
            <a:avLst/>
            <a:gdLst/>
            <a:ahLst/>
            <a:cxnLst/>
            <a:rect l="l" t="t" r="r" b="b"/>
            <a:pathLst>
              <a:path h="2151379">
                <a:moveTo>
                  <a:pt x="0" y="0"/>
                </a:moveTo>
                <a:lnTo>
                  <a:pt x="0" y="2151380"/>
                </a:lnTo>
              </a:path>
            </a:pathLst>
          </a:custGeom>
          <a:ln w="3175">
            <a:solidFill>
              <a:srgbClr val="25408F"/>
            </a:solidFill>
          </a:ln>
        </p:spPr>
        <p:txBody>
          <a:bodyPr wrap="square" lIns="0" tIns="0" rIns="0" bIns="0" rtlCol="0"/>
          <a:lstStyle/>
          <a:p>
            <a:endParaRPr/>
          </a:p>
        </p:txBody>
      </p:sp>
      <p:sp>
        <p:nvSpPr>
          <p:cNvPr id="35" name="object 35"/>
          <p:cNvSpPr/>
          <p:nvPr/>
        </p:nvSpPr>
        <p:spPr>
          <a:xfrm>
            <a:off x="2069607" y="4737633"/>
            <a:ext cx="2959735" cy="0"/>
          </a:xfrm>
          <a:custGeom>
            <a:avLst/>
            <a:gdLst/>
            <a:ahLst/>
            <a:cxnLst/>
            <a:rect l="l" t="t" r="r" b="b"/>
            <a:pathLst>
              <a:path w="2959735">
                <a:moveTo>
                  <a:pt x="0" y="0"/>
                </a:moveTo>
                <a:lnTo>
                  <a:pt x="2959735" y="0"/>
                </a:lnTo>
              </a:path>
            </a:pathLst>
          </a:custGeom>
          <a:ln w="3810">
            <a:solidFill>
              <a:srgbClr val="25408F"/>
            </a:solidFill>
          </a:ln>
        </p:spPr>
        <p:txBody>
          <a:bodyPr wrap="square" lIns="0" tIns="0" rIns="0" bIns="0" rtlCol="0"/>
          <a:lstStyle/>
          <a:p>
            <a:endParaRPr/>
          </a:p>
        </p:txBody>
      </p:sp>
      <p:sp>
        <p:nvSpPr>
          <p:cNvPr id="36" name="object 36"/>
          <p:cNvSpPr/>
          <p:nvPr/>
        </p:nvSpPr>
        <p:spPr>
          <a:xfrm>
            <a:off x="5027748" y="4738902"/>
            <a:ext cx="0" cy="2152015"/>
          </a:xfrm>
          <a:custGeom>
            <a:avLst/>
            <a:gdLst/>
            <a:ahLst/>
            <a:cxnLst/>
            <a:rect l="l" t="t" r="r" b="b"/>
            <a:pathLst>
              <a:path h="2152015">
                <a:moveTo>
                  <a:pt x="0" y="0"/>
                </a:moveTo>
                <a:lnTo>
                  <a:pt x="0" y="2151824"/>
                </a:lnTo>
              </a:path>
            </a:pathLst>
          </a:custGeom>
          <a:ln w="3187">
            <a:solidFill>
              <a:srgbClr val="25408F"/>
            </a:solidFill>
          </a:ln>
        </p:spPr>
        <p:txBody>
          <a:bodyPr wrap="square" lIns="0" tIns="0" rIns="0" bIns="0" rtlCol="0"/>
          <a:lstStyle/>
          <a:p>
            <a:endParaRPr/>
          </a:p>
        </p:txBody>
      </p:sp>
      <p:sp>
        <p:nvSpPr>
          <p:cNvPr id="37" name="object 37"/>
          <p:cNvSpPr/>
          <p:nvPr/>
        </p:nvSpPr>
        <p:spPr>
          <a:xfrm>
            <a:off x="7224331" y="1593522"/>
            <a:ext cx="2949359" cy="2214579"/>
          </a:xfrm>
          <a:prstGeom prst="rect">
            <a:avLst/>
          </a:prstGeom>
          <a:blipFill>
            <a:blip r:embed="rId9" cstate="print"/>
            <a:stretch>
              <a:fillRect/>
            </a:stretch>
          </a:blipFill>
        </p:spPr>
        <p:txBody>
          <a:bodyPr wrap="square" lIns="0" tIns="0" rIns="0" bIns="0" rtlCol="0"/>
          <a:lstStyle/>
          <a:p>
            <a:endParaRPr/>
          </a:p>
        </p:txBody>
      </p:sp>
      <p:sp>
        <p:nvSpPr>
          <p:cNvPr id="38" name="object 38"/>
          <p:cNvSpPr/>
          <p:nvPr/>
        </p:nvSpPr>
        <p:spPr>
          <a:xfrm>
            <a:off x="6495570" y="3656698"/>
            <a:ext cx="2536459" cy="1903741"/>
          </a:xfrm>
          <a:prstGeom prst="rect">
            <a:avLst/>
          </a:prstGeom>
          <a:blipFill>
            <a:blip r:embed="rId10" cstate="print"/>
            <a:stretch>
              <a:fillRect/>
            </a:stretch>
          </a:blipFill>
        </p:spPr>
        <p:txBody>
          <a:bodyPr wrap="square" lIns="0" tIns="0" rIns="0" bIns="0" rtlCol="0"/>
          <a:lstStyle/>
          <a:p>
            <a:endParaRPr/>
          </a:p>
        </p:txBody>
      </p:sp>
      <p:sp>
        <p:nvSpPr>
          <p:cNvPr id="39" name="object 39"/>
          <p:cNvSpPr txBox="1"/>
          <p:nvPr/>
        </p:nvSpPr>
        <p:spPr>
          <a:xfrm>
            <a:off x="10208563" y="7355498"/>
            <a:ext cx="154305" cy="152400"/>
          </a:xfrm>
          <a:prstGeom prst="rect">
            <a:avLst/>
          </a:prstGeom>
        </p:spPr>
        <p:txBody>
          <a:bodyPr vert="horz" wrap="square" lIns="0" tIns="0" rIns="0" bIns="0" rtlCol="0">
            <a:spAutoFit/>
          </a:bodyPr>
          <a:lstStyle/>
          <a:p>
            <a:pPr marL="12700">
              <a:lnSpc>
                <a:spcPct val="100000"/>
              </a:lnSpc>
            </a:pPr>
            <a:r>
              <a:rPr sz="1000" b="0" spc="-5" dirty="0">
                <a:solidFill>
                  <a:srgbClr val="231F20"/>
                </a:solidFill>
                <a:latin typeface="Calibri Light"/>
                <a:cs typeface="Calibri Light"/>
              </a:rPr>
              <a:t>10</a:t>
            </a:r>
            <a:endParaRPr sz="1000">
              <a:latin typeface="Calibri Light"/>
              <a:cs typeface="Calibri Light"/>
            </a:endParaRPr>
          </a:p>
        </p:txBody>
      </p:sp>
      <p:sp>
        <p:nvSpPr>
          <p:cNvPr id="2" name="Контейнер за номер на слайда 1"/>
          <p:cNvSpPr>
            <a:spLocks noGrp="1"/>
          </p:cNvSpPr>
          <p:nvPr>
            <p:ph type="sldNum" sz="quarter" idx="12"/>
          </p:nvPr>
        </p:nvSpPr>
        <p:spPr/>
        <p:txBody>
          <a:bodyPr/>
          <a:lstStyle/>
          <a:p>
            <a:pPr>
              <a:defRPr/>
            </a:pPr>
            <a:fld id="{4F234F55-AC8F-427C-A255-96A3D8425EC6}" type="slidenum">
              <a:rPr lang="bg-BG" smtClean="0">
                <a:solidFill>
                  <a:prstClr val="black">
                    <a:lumMod val="50000"/>
                    <a:lumOff val="50000"/>
                  </a:prstClr>
                </a:solidFill>
              </a:rPr>
              <a:pPr>
                <a:defRPr/>
              </a:pPr>
              <a:t>17</a:t>
            </a:fld>
            <a:endParaRPr lang="bg-BG">
              <a:solidFill>
                <a:prstClr val="black">
                  <a:lumMod val="50000"/>
                  <a:lumOff val="50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16000">
        <p14:ripple/>
      </p:transition>
    </mc:Choice>
    <mc:Fallback xmlns="">
      <p:transition spd="slow" advClick="0" advTm="1600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лавие 2"/>
          <p:cNvSpPr>
            <a:spLocks noGrp="1"/>
          </p:cNvSpPr>
          <p:nvPr>
            <p:ph type="ctrTitle"/>
          </p:nvPr>
        </p:nvSpPr>
        <p:spPr>
          <a:xfrm>
            <a:off x="978826" y="631825"/>
            <a:ext cx="9600273" cy="5410200"/>
          </a:xfrm>
        </p:spPr>
        <p:txBody>
          <a:bodyPr/>
          <a:lstStyle/>
          <a:p>
            <a:pPr marL="208446" indent="0">
              <a:buNone/>
            </a:pPr>
            <a:r>
              <a:rPr lang="en-US" sz="1800" dirty="0" smtClean="0">
                <a:effectLst/>
              </a:rPr>
              <a:t>	Port </a:t>
            </a:r>
            <a:r>
              <a:rPr lang="en-US" sz="1800" dirty="0">
                <a:effectLst/>
              </a:rPr>
              <a:t>Bulgaria West Plc is founded in</a:t>
            </a:r>
            <a:r>
              <a:rPr lang="bg-BG" sz="1800" dirty="0">
                <a:effectLst/>
              </a:rPr>
              <a:t> 1999г. . </a:t>
            </a:r>
            <a:r>
              <a:rPr lang="en-US" sz="1800" dirty="0">
                <a:effectLst/>
              </a:rPr>
              <a:t>It is fully integrated with the national transport infrastructure</a:t>
            </a:r>
            <a:r>
              <a:rPr lang="bg-BG" sz="1800" dirty="0">
                <a:effectLst/>
              </a:rPr>
              <a:t>.</a:t>
            </a:r>
            <a:r>
              <a:rPr lang="en-US" sz="1800" dirty="0" smtClean="0">
                <a:effectLst/>
              </a:rPr>
              <a:t>Possesses an internal </a:t>
            </a:r>
            <a:r>
              <a:rPr lang="en-US" sz="1800" dirty="0">
                <a:effectLst/>
              </a:rPr>
              <a:t>rail network serving each ship </a:t>
            </a:r>
            <a:r>
              <a:rPr lang="bg-BG" sz="1800" dirty="0">
                <a:effectLst/>
              </a:rPr>
              <a:t>berth and </a:t>
            </a:r>
            <a:r>
              <a:rPr lang="en-US" sz="1800" dirty="0">
                <a:effectLst/>
              </a:rPr>
              <a:t>several way connections leading to the main </a:t>
            </a:r>
            <a:r>
              <a:rPr lang="bg-BG" sz="1800" dirty="0">
                <a:effectLst/>
              </a:rPr>
              <a:t>road</a:t>
            </a:r>
            <a:r>
              <a:rPr lang="en-US" sz="1800" dirty="0">
                <a:effectLst/>
              </a:rPr>
              <a:t>s and city </a:t>
            </a:r>
            <a:r>
              <a:rPr lang="en-US" sz="1800" dirty="0" smtClean="0">
                <a:effectLst/>
              </a:rPr>
              <a:t>ring road of </a:t>
            </a:r>
            <a:r>
              <a:rPr lang="en-US" sz="1800" dirty="0" err="1" smtClean="0">
                <a:effectLst/>
              </a:rPr>
              <a:t>Bourgas</a:t>
            </a:r>
            <a:r>
              <a:rPr lang="bg-BG" sz="1800" dirty="0" smtClean="0">
                <a:effectLst/>
              </a:rPr>
              <a:t>. </a:t>
            </a:r>
            <a:r>
              <a:rPr lang="en-US" sz="1800" dirty="0" smtClean="0">
                <a:effectLst/>
              </a:rPr>
              <a:t>The </a:t>
            </a:r>
            <a:r>
              <a:rPr lang="en-US" sz="1800" dirty="0">
                <a:effectLst/>
              </a:rPr>
              <a:t>port </a:t>
            </a:r>
            <a:r>
              <a:rPr lang="en-US" sz="1800" dirty="0" smtClean="0">
                <a:effectLst/>
              </a:rPr>
              <a:t>gives a </a:t>
            </a:r>
            <a:r>
              <a:rPr lang="en-US" sz="1800" dirty="0">
                <a:effectLst/>
              </a:rPr>
              <a:t>real opportunity for short and secure </a:t>
            </a:r>
            <a:r>
              <a:rPr lang="bg-BG" sz="1800" dirty="0">
                <a:effectLst/>
              </a:rPr>
              <a:t>continuation </a:t>
            </a:r>
            <a:r>
              <a:rPr lang="en-US" sz="1800" dirty="0">
                <a:effectLst/>
              </a:rPr>
              <a:t>of logistic schemes and transport corridors </a:t>
            </a:r>
            <a:r>
              <a:rPr lang="en-US" sz="1800" dirty="0" smtClean="0">
                <a:effectLst/>
              </a:rPr>
              <a:t>through the Black Sea</a:t>
            </a:r>
            <a:r>
              <a:rPr lang="bg-BG" sz="1800" dirty="0" smtClean="0">
                <a:effectLst/>
              </a:rPr>
              <a:t>.</a:t>
            </a:r>
            <a:r>
              <a:rPr lang="bg-BG" sz="1800" dirty="0">
                <a:effectLst/>
              </a:rPr>
              <a:t/>
            </a:r>
            <a:br>
              <a:rPr lang="bg-BG" sz="1800" dirty="0">
                <a:effectLst/>
              </a:rPr>
            </a:br>
            <a:r>
              <a:rPr lang="bg-BG" sz="1800" i="1" dirty="0">
                <a:effectLst/>
              </a:rPr>
              <a:t> </a:t>
            </a:r>
            <a:r>
              <a:rPr lang="bg-BG" sz="1800" dirty="0">
                <a:effectLst/>
              </a:rPr>
              <a:t/>
            </a:r>
            <a:br>
              <a:rPr lang="bg-BG" sz="1800" dirty="0">
                <a:effectLst/>
              </a:rPr>
            </a:br>
            <a:r>
              <a:rPr lang="en-US" sz="1800" dirty="0" smtClean="0">
                <a:effectLst/>
              </a:rPr>
              <a:t>CSIF </a:t>
            </a:r>
            <a:r>
              <a:rPr lang="bg-BG" sz="1800" dirty="0" err="1" smtClean="0">
                <a:effectLst/>
              </a:rPr>
              <a:t>own</a:t>
            </a:r>
            <a:r>
              <a:rPr lang="en-US" sz="1800" dirty="0" smtClean="0">
                <a:effectLst/>
              </a:rPr>
              <a:t>s one </a:t>
            </a:r>
            <a:r>
              <a:rPr lang="en-US" sz="1800" dirty="0">
                <a:effectLst/>
              </a:rPr>
              <a:t>of the biggest </a:t>
            </a:r>
            <a:r>
              <a:rPr lang="en-US" sz="1800" dirty="0" smtClean="0">
                <a:effectLst/>
              </a:rPr>
              <a:t>refrigeration</a:t>
            </a:r>
            <a:r>
              <a:rPr lang="bg-BG" sz="1800" dirty="0" smtClean="0">
                <a:effectLst/>
              </a:rPr>
              <a:t> </a:t>
            </a:r>
            <a:r>
              <a:rPr lang="bg-BG" sz="1800" dirty="0" err="1">
                <a:effectLst/>
              </a:rPr>
              <a:t>base</a:t>
            </a:r>
            <a:r>
              <a:rPr lang="bg-BG" sz="1800" dirty="0">
                <a:effectLst/>
              </a:rPr>
              <a:t> </a:t>
            </a:r>
            <a:r>
              <a:rPr lang="en-US" sz="1800" dirty="0" smtClean="0">
                <a:effectLst/>
              </a:rPr>
              <a:t>on the Balkans, </a:t>
            </a:r>
            <a:r>
              <a:rPr lang="en-US" sz="1800" dirty="0">
                <a:effectLst/>
              </a:rPr>
              <a:t>which enables warehousing of frozen and well cooled </a:t>
            </a:r>
            <a:r>
              <a:rPr lang="en-US" sz="1800" dirty="0" smtClean="0">
                <a:effectLst/>
              </a:rPr>
              <a:t>products </a:t>
            </a:r>
            <a:r>
              <a:rPr lang="bg-BG" sz="1800" dirty="0" smtClean="0">
                <a:effectLst/>
              </a:rPr>
              <a:t>and</a:t>
            </a:r>
            <a:r>
              <a:rPr lang="en-US" sz="1800" dirty="0" smtClean="0">
                <a:effectLst/>
              </a:rPr>
              <a:t> a</a:t>
            </a:r>
            <a:r>
              <a:rPr lang="bg-BG" sz="1800" dirty="0" smtClean="0">
                <a:effectLst/>
              </a:rPr>
              <a:t> </a:t>
            </a:r>
            <a:r>
              <a:rPr lang="bg-BG" sz="1800" dirty="0" err="1">
                <a:effectLst/>
              </a:rPr>
              <a:t>fish</a:t>
            </a:r>
            <a:r>
              <a:rPr lang="bg-BG" sz="1800" dirty="0">
                <a:effectLst/>
              </a:rPr>
              <a:t> </a:t>
            </a:r>
            <a:r>
              <a:rPr lang="bg-BG" sz="1800" dirty="0" err="1">
                <a:effectLst/>
              </a:rPr>
              <a:t>processing</a:t>
            </a:r>
            <a:r>
              <a:rPr lang="bg-BG" sz="1800" dirty="0">
                <a:effectLst/>
              </a:rPr>
              <a:t> </a:t>
            </a:r>
            <a:r>
              <a:rPr lang="bg-BG" sz="1800" dirty="0" err="1" smtClean="0">
                <a:effectLst/>
              </a:rPr>
              <a:t>enterpri</a:t>
            </a:r>
            <a:r>
              <a:rPr lang="en-US" sz="1800" dirty="0" smtClean="0">
                <a:effectLst/>
              </a:rPr>
              <a:t>s</a:t>
            </a:r>
            <a:r>
              <a:rPr lang="bg-BG" sz="1800" dirty="0" smtClean="0">
                <a:effectLst/>
              </a:rPr>
              <a:t>e</a:t>
            </a:r>
            <a:r>
              <a:rPr lang="bg-BG" sz="1800" dirty="0">
                <a:effectLst/>
              </a:rPr>
              <a:t>, </a:t>
            </a:r>
            <a:r>
              <a:rPr lang="bg-BG" sz="1800" dirty="0" err="1">
                <a:effectLst/>
              </a:rPr>
              <a:t>situated</a:t>
            </a:r>
            <a:r>
              <a:rPr lang="bg-BG" sz="1800" dirty="0">
                <a:effectLst/>
              </a:rPr>
              <a:t> </a:t>
            </a:r>
            <a:r>
              <a:rPr lang="en-US" sz="1800" dirty="0" smtClean="0">
                <a:effectLst/>
              </a:rPr>
              <a:t>at</a:t>
            </a:r>
            <a:r>
              <a:rPr lang="bg-BG" sz="1800" dirty="0" smtClean="0">
                <a:effectLst/>
              </a:rPr>
              <a:t> </a:t>
            </a:r>
            <a:r>
              <a:rPr lang="en-US" sz="1800" dirty="0">
                <a:effectLst/>
              </a:rPr>
              <a:t>Port Bulgaria West Plc</a:t>
            </a:r>
            <a:r>
              <a:rPr lang="bg-BG" sz="1800" dirty="0">
                <a:effectLst/>
              </a:rPr>
              <a:t>, </a:t>
            </a:r>
            <a:br>
              <a:rPr lang="bg-BG" sz="1800" dirty="0">
                <a:effectLst/>
              </a:rPr>
            </a:br>
            <a:r>
              <a:rPr lang="bg-BG" sz="1800" dirty="0">
                <a:effectLst/>
              </a:rPr>
              <a:t> </a:t>
            </a:r>
            <a:br>
              <a:rPr lang="bg-BG" sz="1800" dirty="0">
                <a:effectLst/>
              </a:rPr>
            </a:br>
            <a:r>
              <a:rPr lang="en-US" sz="1800" dirty="0" smtClean="0">
                <a:effectLst/>
              </a:rPr>
              <a:t>The </a:t>
            </a:r>
            <a:r>
              <a:rPr lang="en-US" sz="1800" dirty="0">
                <a:effectLst/>
              </a:rPr>
              <a:t>port </a:t>
            </a:r>
            <a:r>
              <a:rPr lang="en-US" sz="1800" dirty="0" smtClean="0">
                <a:effectLst/>
              </a:rPr>
              <a:t>holds its own licensed </a:t>
            </a:r>
            <a:r>
              <a:rPr lang="en-US" sz="1800" dirty="0">
                <a:effectLst/>
              </a:rPr>
              <a:t>laboratory </a:t>
            </a:r>
            <a:r>
              <a:rPr lang="en-US" sz="1800" dirty="0" smtClean="0">
                <a:effectLst/>
              </a:rPr>
              <a:t>for food </a:t>
            </a:r>
            <a:r>
              <a:rPr lang="en-US" sz="1800" dirty="0" err="1" smtClean="0">
                <a:effectLst/>
              </a:rPr>
              <a:t>cerification</a:t>
            </a:r>
            <a:r>
              <a:rPr lang="en-US" sz="1800" dirty="0" smtClean="0">
                <a:effectLst/>
              </a:rPr>
              <a:t>.</a:t>
            </a:r>
            <a:br>
              <a:rPr lang="en-US" sz="1800" dirty="0" smtClean="0">
                <a:effectLst/>
              </a:rPr>
            </a:br>
            <a:r>
              <a:rPr lang="bg-BG" sz="1800" dirty="0">
                <a:effectLst/>
              </a:rPr>
              <a:t> </a:t>
            </a:r>
            <a:br>
              <a:rPr lang="bg-BG" sz="1800" dirty="0">
                <a:effectLst/>
              </a:rPr>
            </a:br>
            <a:r>
              <a:rPr lang="en-US" sz="1800" dirty="0">
                <a:effectLst/>
              </a:rPr>
              <a:t>The availability of</a:t>
            </a:r>
            <a:r>
              <a:rPr lang="bg-BG" sz="1800" dirty="0">
                <a:effectLst/>
              </a:rPr>
              <a:t> </a:t>
            </a:r>
            <a:r>
              <a:rPr lang="en-US" sz="1800" dirty="0" smtClean="0">
                <a:effectLst/>
              </a:rPr>
              <a:t>our own </a:t>
            </a:r>
            <a:r>
              <a:rPr lang="bg-BG" sz="1800" dirty="0" err="1" smtClean="0">
                <a:effectLst/>
              </a:rPr>
              <a:t>neighboring</a:t>
            </a:r>
            <a:r>
              <a:rPr lang="bg-BG" sz="1800" dirty="0" smtClean="0">
                <a:effectLst/>
              </a:rPr>
              <a:t> </a:t>
            </a:r>
            <a:r>
              <a:rPr lang="en-US" sz="1800" dirty="0" smtClean="0">
                <a:effectLst/>
              </a:rPr>
              <a:t>internal terminals</a:t>
            </a:r>
            <a:r>
              <a:rPr lang="en-US" sz="1800" dirty="0">
                <a:effectLst/>
              </a:rPr>
              <a:t>, </a:t>
            </a:r>
            <a:r>
              <a:rPr lang="en-US" sz="1800" dirty="0" smtClean="0">
                <a:effectLst/>
              </a:rPr>
              <a:t>gives </a:t>
            </a:r>
            <a:r>
              <a:rPr lang="en-US" sz="1800" dirty="0">
                <a:effectLst/>
              </a:rPr>
              <a:t>us more possibilities to handle bigger lots</a:t>
            </a:r>
            <a:r>
              <a:rPr lang="bg-BG" sz="1800" dirty="0">
                <a:effectLst/>
              </a:rPr>
              <a:t>, </a:t>
            </a:r>
            <a:r>
              <a:rPr lang="en-US" sz="1800" dirty="0">
                <a:effectLst/>
              </a:rPr>
              <a:t>requiring more warehouse space</a:t>
            </a:r>
            <a:r>
              <a:rPr lang="bg-BG" sz="1800" dirty="0">
                <a:effectLst/>
              </a:rPr>
              <a:t>, </a:t>
            </a:r>
            <a:r>
              <a:rPr lang="en-US" sz="1800" dirty="0">
                <a:effectLst/>
              </a:rPr>
              <a:t>without blocking the main functions of the port</a:t>
            </a:r>
            <a:r>
              <a:rPr lang="bg-BG" sz="1800" dirty="0">
                <a:effectLst/>
              </a:rPr>
              <a:t>. </a:t>
            </a:r>
            <a:r>
              <a:rPr lang="en-US" sz="1800" dirty="0" smtClean="0">
                <a:effectLst/>
              </a:rPr>
              <a:t>Goods </a:t>
            </a:r>
            <a:r>
              <a:rPr lang="en-US" sz="1800" dirty="0">
                <a:effectLst/>
              </a:rPr>
              <a:t>are </a:t>
            </a:r>
            <a:r>
              <a:rPr lang="en-US" sz="1800" dirty="0" smtClean="0">
                <a:effectLst/>
              </a:rPr>
              <a:t>dispatched </a:t>
            </a:r>
            <a:r>
              <a:rPr lang="en-US" sz="1800" dirty="0">
                <a:effectLst/>
              </a:rPr>
              <a:t>to the port, with </a:t>
            </a:r>
            <a:r>
              <a:rPr lang="en-US" sz="1800" dirty="0" smtClean="0">
                <a:effectLst/>
              </a:rPr>
              <a:t>preliminary prepared </a:t>
            </a:r>
            <a:r>
              <a:rPr lang="en-US" sz="1800" dirty="0">
                <a:effectLst/>
              </a:rPr>
              <a:t>documents</a:t>
            </a:r>
            <a:r>
              <a:rPr lang="bg-BG" sz="1800" dirty="0">
                <a:effectLst/>
              </a:rPr>
              <a:t>.</a:t>
            </a:r>
          </a:p>
        </p:txBody>
      </p:sp>
    </p:spTree>
    <p:extLst>
      <p:ext uri="{BB962C8B-B14F-4D97-AF65-F5344CB8AC3E}">
        <p14:creationId xmlns:p14="http://schemas.microsoft.com/office/powerpoint/2010/main" val="1828846473"/>
      </p:ext>
    </p:extLst>
  </p:cSld>
  <p:clrMapOvr>
    <a:masterClrMapping/>
  </p:clrMapOvr>
  <mc:AlternateContent xmlns:mc="http://schemas.openxmlformats.org/markup-compatibility/2006" xmlns:p14="http://schemas.microsoft.com/office/powerpoint/2010/main">
    <mc:Choice Requires="p14">
      <p:transition spd="slow" p14:dur="1400" advClick="0" advTm="16000">
        <p14:ripple/>
      </p:transition>
    </mc:Choice>
    <mc:Fallback xmlns="">
      <p:transition spd="slow" advClick="0" advTm="16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txBox="1">
            <a:spLocks noGrp="1"/>
          </p:cNvSpPr>
          <p:nvPr>
            <p:ph type="sldNum" sz="quarter" idx="12"/>
          </p:nvPr>
        </p:nvSpPr>
        <p:spPr>
          <a:xfrm>
            <a:off x="4483100" y="7218541"/>
            <a:ext cx="2189480" cy="210507"/>
          </a:xfrm>
          <a:prstGeom prst="rect">
            <a:avLst/>
          </a:prstGeom>
        </p:spPr>
        <p:txBody>
          <a:bodyPr vert="horz" wrap="square" lIns="0" tIns="0" rIns="0" bIns="0" rtlCol="0">
            <a:spAutoFit/>
          </a:bodyPr>
          <a:lstStyle/>
          <a:p>
            <a:pPr marL="25400">
              <a:lnSpc>
                <a:spcPct val="100000"/>
              </a:lnSpc>
            </a:pPr>
            <a:r>
              <a:rPr dirty="0" smtClean="0"/>
              <a:t>1</a:t>
            </a:r>
            <a:r>
              <a:rPr lang="en-US" dirty="0"/>
              <a:t>8</a:t>
            </a:r>
            <a:endParaRPr dirty="0"/>
          </a:p>
        </p:txBody>
      </p:sp>
      <p:sp>
        <p:nvSpPr>
          <p:cNvPr id="2" name="object 2"/>
          <p:cNvSpPr txBox="1">
            <a:spLocks noGrp="1"/>
          </p:cNvSpPr>
          <p:nvPr>
            <p:ph type="title" idx="4294967295"/>
          </p:nvPr>
        </p:nvSpPr>
        <p:spPr>
          <a:xfrm>
            <a:off x="4102100" y="157547"/>
            <a:ext cx="6527800" cy="806824"/>
          </a:xfrm>
          <a:prstGeom prst="rect">
            <a:avLst/>
          </a:prstGeom>
        </p:spPr>
        <p:txBody>
          <a:bodyPr vert="horz" wrap="square" lIns="0" tIns="0" rIns="0" bIns="0" rtlCol="0">
            <a:spAutoFit/>
          </a:bodyPr>
          <a:lstStyle/>
          <a:p>
            <a:pPr marL="12700" algn="l">
              <a:lnSpc>
                <a:spcPct val="100000"/>
              </a:lnSpc>
            </a:pPr>
            <a:r>
              <a:rPr spc="-85" dirty="0">
                <a:latin typeface="Century"/>
                <a:cs typeface="Century"/>
              </a:rPr>
              <a:t>Port</a:t>
            </a:r>
            <a:r>
              <a:rPr spc="-50" dirty="0">
                <a:latin typeface="Century"/>
                <a:cs typeface="Century"/>
              </a:rPr>
              <a:t> </a:t>
            </a:r>
            <a:r>
              <a:rPr spc="-85" dirty="0">
                <a:latin typeface="Century"/>
                <a:cs typeface="Century"/>
              </a:rPr>
              <a:t>Bulgaria</a:t>
            </a:r>
            <a:r>
              <a:rPr spc="-50" dirty="0">
                <a:latin typeface="Century"/>
                <a:cs typeface="Century"/>
              </a:rPr>
              <a:t> </a:t>
            </a:r>
            <a:r>
              <a:rPr spc="-100" dirty="0" smtClean="0">
                <a:latin typeface="Century"/>
                <a:cs typeface="Century"/>
              </a:rPr>
              <a:t>West</a:t>
            </a:r>
            <a:endParaRPr spc="-114" dirty="0">
              <a:latin typeface="Century"/>
              <a:cs typeface="Century"/>
            </a:endParaRPr>
          </a:p>
        </p:txBody>
      </p:sp>
      <p:sp>
        <p:nvSpPr>
          <p:cNvPr id="3" name="object 3"/>
          <p:cNvSpPr/>
          <p:nvPr/>
        </p:nvSpPr>
        <p:spPr>
          <a:xfrm>
            <a:off x="131039" y="134784"/>
            <a:ext cx="809929" cy="348615"/>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187700" y="2772166"/>
            <a:ext cx="5785751" cy="4339346"/>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31039" y="6855992"/>
            <a:ext cx="1237297" cy="822731"/>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434861" y="5409606"/>
            <a:ext cx="2890163" cy="2043341"/>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3069468" y="2315991"/>
            <a:ext cx="1237297" cy="822731"/>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3592619" y="2596151"/>
            <a:ext cx="714146" cy="504634"/>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779121" y="2559883"/>
            <a:ext cx="3202097" cy="2126530"/>
          </a:xfrm>
          <a:prstGeom prst="rect">
            <a:avLst/>
          </a:prstGeom>
          <a:blipFill>
            <a:blip r:embed="rId8" cstate="print"/>
            <a:stretch>
              <a:fillRect/>
            </a:stretch>
          </a:blipFill>
        </p:spPr>
        <p:txBody>
          <a:bodyPr wrap="square" lIns="0" tIns="0" rIns="0" bIns="0" rtlCol="0"/>
          <a:lstStyle/>
          <a:p>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16000">
        <p14:ripple/>
      </p:transition>
    </mc:Choice>
    <mc:Fallback xmlns="">
      <p:transition spd="slow" advClick="0" advTm="16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2"/>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733559" y="1284962"/>
            <a:ext cx="3673956" cy="56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3"/>
          <p:cNvSpPr>
            <a:spLocks noChangeArrowheads="1"/>
          </p:cNvSpPr>
          <p:nvPr/>
        </p:nvSpPr>
        <p:spPr bwMode="auto">
          <a:xfrm>
            <a:off x="4621675" y="907676"/>
            <a:ext cx="6062951" cy="6363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458" tIns="49728" rIns="99458" bIns="49728" anchor="ctr">
            <a:spAutoFit/>
          </a:bodyPr>
          <a:lstStyle/>
          <a:p>
            <a:pPr defTabSz="995136" fontAlgn="base">
              <a:spcBef>
                <a:spcPct val="0"/>
              </a:spcBef>
              <a:spcAft>
                <a:spcPct val="0"/>
              </a:spcAft>
              <a:tabLst>
                <a:tab pos="544648" algn="l"/>
                <a:tab pos="1076372" algn="l"/>
              </a:tabLst>
              <a:defRPr/>
            </a:pPr>
            <a:r>
              <a:rPr lang="en-GB" sz="1628" dirty="0">
                <a:cs typeface="Arial" panose="020B0604020202020204" pitchFamily="34" charset="0"/>
              </a:rPr>
              <a:t>CSIF AD is a private investment </a:t>
            </a:r>
            <a:r>
              <a:rPr lang="en-GB" sz="1628" dirty="0" smtClean="0">
                <a:cs typeface="Arial" panose="020B0604020202020204" pitchFamily="34" charset="0"/>
              </a:rPr>
              <a:t>company, </a:t>
            </a:r>
            <a:r>
              <a:rPr lang="en-GB" sz="1628" dirty="0">
                <a:cs typeface="Arial" panose="020B0604020202020204" pitchFamily="34" charset="0"/>
              </a:rPr>
              <a:t>owned by Tzvetelina </a:t>
            </a:r>
            <a:r>
              <a:rPr lang="en-GB" sz="1628" dirty="0" smtClean="0">
                <a:cs typeface="Arial" panose="020B0604020202020204" pitchFamily="34" charset="0"/>
              </a:rPr>
              <a:t>Borislavova (99%) </a:t>
            </a:r>
            <a:r>
              <a:rPr lang="en-GB" sz="1628" dirty="0">
                <a:cs typeface="Arial" panose="020B0604020202020204" pitchFamily="34" charset="0"/>
              </a:rPr>
              <a:t>and her foundation Credo </a:t>
            </a:r>
            <a:r>
              <a:rPr lang="en-GB" sz="1628" dirty="0" err="1" smtClean="0">
                <a:cs typeface="Arial" panose="020B0604020202020204" pitchFamily="34" charset="0"/>
              </a:rPr>
              <a:t>Bonum</a:t>
            </a:r>
            <a:r>
              <a:rPr lang="en-GB" sz="1628" dirty="0" smtClean="0">
                <a:cs typeface="Arial" panose="020B0604020202020204" pitchFamily="34" charset="0"/>
              </a:rPr>
              <a:t> (1%).</a:t>
            </a:r>
            <a:endParaRPr lang="en-GB" sz="1628" b="1" u="sng" dirty="0">
              <a:cs typeface="Arial" panose="020B0604020202020204" pitchFamily="34" charset="0"/>
            </a:endParaRPr>
          </a:p>
          <a:p>
            <a:pPr defTabSz="995136" fontAlgn="base">
              <a:spcBef>
                <a:spcPct val="0"/>
              </a:spcBef>
              <a:spcAft>
                <a:spcPct val="0"/>
              </a:spcAft>
              <a:tabLst>
                <a:tab pos="544648" algn="l"/>
                <a:tab pos="1076372" algn="l"/>
              </a:tabLst>
              <a:defRPr/>
            </a:pPr>
            <a:r>
              <a:rPr lang="en-GB" sz="1628" dirty="0" smtClean="0">
                <a:cs typeface="Arial" panose="020B0604020202020204" pitchFamily="34" charset="0"/>
              </a:rPr>
              <a:t>It was </a:t>
            </a:r>
            <a:r>
              <a:rPr lang="en-GB" sz="1628" dirty="0">
                <a:cs typeface="Arial" panose="020B0604020202020204" pitchFamily="34" charset="0"/>
              </a:rPr>
              <a:t>established in </a:t>
            </a:r>
            <a:r>
              <a:rPr lang="en-GB" sz="1628" dirty="0" smtClean="0">
                <a:cs typeface="Arial" panose="020B0604020202020204" pitchFamily="34" charset="0"/>
              </a:rPr>
              <a:t>2005.</a:t>
            </a:r>
            <a:endParaRPr lang="en-GB" sz="1628" dirty="0">
              <a:cs typeface="Arial" panose="020B0604020202020204" pitchFamily="34" charset="0"/>
            </a:endParaRPr>
          </a:p>
          <a:p>
            <a:pPr defTabSz="995136" fontAlgn="base">
              <a:spcBef>
                <a:spcPct val="0"/>
              </a:spcBef>
              <a:spcAft>
                <a:spcPct val="0"/>
              </a:spcAft>
              <a:tabLst>
                <a:tab pos="544648" algn="l"/>
                <a:tab pos="1076372" algn="l"/>
              </a:tabLst>
              <a:defRPr/>
            </a:pPr>
            <a:r>
              <a:rPr lang="en-GB" sz="1628" dirty="0">
                <a:cs typeface="Arial" panose="020B0604020202020204" pitchFamily="34" charset="0"/>
              </a:rPr>
              <a:t>The company’s consolidated </a:t>
            </a:r>
            <a:r>
              <a:rPr lang="en-GB" sz="1628" b="1" dirty="0">
                <a:cs typeface="Arial" panose="020B0604020202020204" pitchFamily="34" charset="0"/>
              </a:rPr>
              <a:t>assets</a:t>
            </a:r>
            <a:r>
              <a:rPr lang="en-GB" sz="1628" dirty="0">
                <a:cs typeface="Arial" panose="020B0604020202020204" pitchFamily="34" charset="0"/>
              </a:rPr>
              <a:t> are </a:t>
            </a:r>
            <a:r>
              <a:rPr lang="en-GB" sz="1628" dirty="0" smtClean="0">
                <a:cs typeface="Arial" panose="020B0604020202020204" pitchFamily="34" charset="0"/>
              </a:rPr>
              <a:t>over </a:t>
            </a:r>
            <a:r>
              <a:rPr lang="en-GB" sz="1628" b="1" dirty="0" smtClean="0">
                <a:cs typeface="Arial" panose="020B0604020202020204" pitchFamily="34" charset="0"/>
              </a:rPr>
              <a:t>EUR </a:t>
            </a:r>
            <a:r>
              <a:rPr lang="en-GB" sz="1628" b="1" dirty="0">
                <a:cs typeface="Arial" panose="020B0604020202020204" pitchFamily="34" charset="0"/>
              </a:rPr>
              <a:t>400 million</a:t>
            </a:r>
            <a:r>
              <a:rPr lang="bg-BG" sz="1628" b="1" dirty="0">
                <a:cs typeface="Arial" panose="020B0604020202020204" pitchFamily="34" charset="0"/>
              </a:rPr>
              <a:t>, </a:t>
            </a:r>
            <a:r>
              <a:rPr lang="en-US" sz="1628" b="1" dirty="0" smtClean="0">
                <a:cs typeface="Arial" panose="020B0604020202020204" pitchFamily="34" charset="0"/>
              </a:rPr>
              <a:t>the capital </a:t>
            </a:r>
            <a:r>
              <a:rPr lang="en-US" sz="1628" b="1" dirty="0">
                <a:cs typeface="Arial" panose="020B0604020202020204" pitchFamily="34" charset="0"/>
              </a:rPr>
              <a:t>is EUR 70 million and</a:t>
            </a:r>
            <a:r>
              <a:rPr lang="en-GB" sz="1628" dirty="0">
                <a:cs typeface="Arial" panose="020B0604020202020204" pitchFamily="34" charset="0"/>
              </a:rPr>
              <a:t> </a:t>
            </a:r>
            <a:r>
              <a:rPr lang="en-GB" sz="1628" b="1" dirty="0">
                <a:cs typeface="Arial" panose="020B0604020202020204" pitchFamily="34" charset="0"/>
              </a:rPr>
              <a:t>revenues</a:t>
            </a:r>
            <a:r>
              <a:rPr lang="en-GB" sz="1628" dirty="0">
                <a:cs typeface="Arial" panose="020B0604020202020204" pitchFamily="34" charset="0"/>
              </a:rPr>
              <a:t> reaching </a:t>
            </a:r>
            <a:r>
              <a:rPr lang="en-GB" sz="1628" b="1" dirty="0">
                <a:cs typeface="Arial" panose="020B0604020202020204" pitchFamily="34" charset="0"/>
              </a:rPr>
              <a:t>EUR 25 million per year.</a:t>
            </a:r>
          </a:p>
          <a:p>
            <a:pPr defTabSz="995136" fontAlgn="base">
              <a:spcBef>
                <a:spcPct val="0"/>
              </a:spcBef>
              <a:spcAft>
                <a:spcPct val="0"/>
              </a:spcAft>
              <a:tabLst>
                <a:tab pos="544648" algn="l"/>
                <a:tab pos="1076372" algn="l"/>
              </a:tabLst>
              <a:defRPr/>
            </a:pPr>
            <a:endParaRPr lang="en-GB" sz="1628" dirty="0">
              <a:cs typeface="Arial" panose="020B0604020202020204" pitchFamily="34" charset="0"/>
            </a:endParaRPr>
          </a:p>
          <a:p>
            <a:pPr defTabSz="995136" fontAlgn="base">
              <a:spcBef>
                <a:spcPct val="0"/>
              </a:spcBef>
              <a:spcAft>
                <a:spcPct val="0"/>
              </a:spcAft>
              <a:tabLst>
                <a:tab pos="544648" algn="l"/>
                <a:tab pos="1076372" algn="l"/>
              </a:tabLst>
              <a:defRPr/>
            </a:pPr>
            <a:r>
              <a:rPr lang="en-GB" sz="1628" dirty="0">
                <a:cs typeface="Arial" panose="020B0604020202020204" pitchFamily="34" charset="0"/>
              </a:rPr>
              <a:t>It is focused on six main business areas:</a:t>
            </a:r>
          </a:p>
          <a:p>
            <a:pPr defTabSz="995136" fontAlgn="base">
              <a:spcBef>
                <a:spcPct val="0"/>
              </a:spcBef>
              <a:spcAft>
                <a:spcPct val="0"/>
              </a:spcAft>
              <a:tabLst>
                <a:tab pos="544648" algn="l"/>
                <a:tab pos="1076372" algn="l"/>
              </a:tabLst>
              <a:defRPr/>
            </a:pPr>
            <a:endParaRPr lang="en-GB" sz="1628" dirty="0">
              <a:cs typeface="Arial" panose="020B0604020202020204" pitchFamily="34" charset="0"/>
            </a:endParaRPr>
          </a:p>
          <a:p>
            <a:pPr marL="352637" lvl="1" indent="-173549" defTabSz="995136" fontAlgn="base">
              <a:spcBef>
                <a:spcPct val="0"/>
              </a:spcBef>
              <a:spcAft>
                <a:spcPct val="0"/>
              </a:spcAft>
              <a:buFontTx/>
              <a:buChar char="•"/>
              <a:tabLst>
                <a:tab pos="544648" algn="l"/>
                <a:tab pos="1076372" algn="l"/>
              </a:tabLst>
              <a:defRPr/>
            </a:pPr>
            <a:r>
              <a:rPr lang="en-GB" sz="1628" dirty="0">
                <a:cs typeface="Arial" panose="020B0604020202020204" pitchFamily="34" charset="0"/>
              </a:rPr>
              <a:t>Freight forwarding and port </a:t>
            </a:r>
            <a:r>
              <a:rPr lang="en-GB" sz="1628" dirty="0" smtClean="0">
                <a:cs typeface="Arial" panose="020B0604020202020204" pitchFamily="34" charset="0"/>
              </a:rPr>
              <a:t>services, Bulgarian Black Sea Transport-Logistics </a:t>
            </a:r>
            <a:r>
              <a:rPr lang="en-GB" sz="1628" dirty="0" err="1" smtClean="0">
                <a:cs typeface="Arial" panose="020B0604020202020204" pitchFamily="34" charset="0"/>
              </a:rPr>
              <a:t>Center</a:t>
            </a:r>
            <a:r>
              <a:rPr lang="en-GB" sz="1628" dirty="0" smtClean="0">
                <a:cs typeface="Arial" panose="020B0604020202020204" pitchFamily="34" charset="0"/>
              </a:rPr>
              <a:t> (BBSTLC);</a:t>
            </a:r>
          </a:p>
          <a:p>
            <a:pPr marL="352637" lvl="1" indent="-173549" defTabSz="995136" fontAlgn="base">
              <a:spcBef>
                <a:spcPct val="0"/>
              </a:spcBef>
              <a:spcAft>
                <a:spcPct val="0"/>
              </a:spcAft>
              <a:buFontTx/>
              <a:buChar char="•"/>
              <a:tabLst>
                <a:tab pos="544648" algn="l"/>
                <a:tab pos="1076372" algn="l"/>
              </a:tabLst>
              <a:defRPr/>
            </a:pPr>
            <a:r>
              <a:rPr lang="en-GB" sz="1628" dirty="0">
                <a:cs typeface="Arial" panose="020B0604020202020204" pitchFamily="34" charset="0"/>
              </a:rPr>
              <a:t>Tourism;</a:t>
            </a:r>
          </a:p>
          <a:p>
            <a:pPr marL="352637" lvl="1" indent="-173549" defTabSz="995136" fontAlgn="base">
              <a:spcBef>
                <a:spcPct val="0"/>
              </a:spcBef>
              <a:spcAft>
                <a:spcPct val="0"/>
              </a:spcAft>
              <a:buFontTx/>
              <a:buChar char="•"/>
              <a:tabLst>
                <a:tab pos="544648" algn="l"/>
                <a:tab pos="1076372" algn="l"/>
              </a:tabLst>
              <a:defRPr/>
            </a:pPr>
            <a:r>
              <a:rPr lang="en-GB" sz="1628" dirty="0" smtClean="0">
                <a:cs typeface="Arial" panose="020B0604020202020204" pitchFamily="34" charset="0"/>
              </a:rPr>
              <a:t>Renewable </a:t>
            </a:r>
            <a:r>
              <a:rPr lang="en-GB" sz="1628" dirty="0">
                <a:cs typeface="Arial" panose="020B0604020202020204" pitchFamily="34" charset="0"/>
              </a:rPr>
              <a:t>energy;</a:t>
            </a:r>
          </a:p>
          <a:p>
            <a:pPr marL="352637" lvl="1" indent="-173549" defTabSz="995136" fontAlgn="base">
              <a:spcBef>
                <a:spcPct val="0"/>
              </a:spcBef>
              <a:spcAft>
                <a:spcPct val="0"/>
              </a:spcAft>
              <a:buFontTx/>
              <a:buChar char="•"/>
              <a:tabLst>
                <a:tab pos="544648" algn="l"/>
                <a:tab pos="1076372" algn="l"/>
              </a:tabLst>
              <a:defRPr/>
            </a:pPr>
            <a:r>
              <a:rPr lang="en-US" sz="1628" dirty="0" smtClean="0">
                <a:cs typeface="Arial" panose="020B0604020202020204" pitchFamily="34" charset="0"/>
              </a:rPr>
              <a:t>Engineering</a:t>
            </a:r>
            <a:r>
              <a:rPr lang="en-US" sz="1628" dirty="0">
                <a:cs typeface="Arial" panose="020B0604020202020204" pitchFamily="34" charset="0"/>
              </a:rPr>
              <a:t>;</a:t>
            </a:r>
          </a:p>
          <a:p>
            <a:pPr marL="352637" lvl="1" indent="-173549" defTabSz="995136" fontAlgn="base">
              <a:spcBef>
                <a:spcPct val="0"/>
              </a:spcBef>
              <a:spcAft>
                <a:spcPct val="0"/>
              </a:spcAft>
              <a:buFontTx/>
              <a:buChar char="•"/>
              <a:tabLst>
                <a:tab pos="544648" algn="l"/>
                <a:tab pos="1076372" algn="l"/>
              </a:tabLst>
              <a:defRPr/>
            </a:pPr>
            <a:r>
              <a:rPr lang="en-GB" sz="1628" dirty="0">
                <a:cs typeface="Arial" panose="020B0604020202020204" pitchFamily="34" charset="0"/>
              </a:rPr>
              <a:t>Agriculture;</a:t>
            </a:r>
          </a:p>
          <a:p>
            <a:pPr marL="352637" lvl="1" indent="-173549" defTabSz="995136" fontAlgn="base">
              <a:spcBef>
                <a:spcPct val="0"/>
              </a:spcBef>
              <a:spcAft>
                <a:spcPct val="0"/>
              </a:spcAft>
              <a:buFontTx/>
              <a:buChar char="•"/>
              <a:tabLst>
                <a:tab pos="544648" algn="l"/>
                <a:tab pos="1076372" algn="l"/>
              </a:tabLst>
              <a:defRPr/>
            </a:pPr>
            <a:r>
              <a:rPr lang="en-GB" sz="1628" dirty="0">
                <a:cs typeface="Arial" panose="020B0604020202020204" pitchFamily="34" charset="0"/>
              </a:rPr>
              <a:t>Real </a:t>
            </a:r>
            <a:r>
              <a:rPr lang="en-GB" sz="1628" dirty="0" smtClean="0">
                <a:cs typeface="Arial" panose="020B0604020202020204" pitchFamily="34" charset="0"/>
              </a:rPr>
              <a:t>Estate</a:t>
            </a:r>
          </a:p>
          <a:p>
            <a:pPr marL="179088" lvl="1" defTabSz="995136" fontAlgn="base">
              <a:spcBef>
                <a:spcPct val="0"/>
              </a:spcBef>
              <a:spcAft>
                <a:spcPct val="0"/>
              </a:spcAft>
              <a:tabLst>
                <a:tab pos="544648" algn="l"/>
                <a:tab pos="1076372" algn="l"/>
              </a:tabLst>
              <a:defRPr/>
            </a:pPr>
            <a:endParaRPr lang="en-GB" sz="1628" dirty="0">
              <a:cs typeface="Arial" panose="020B0604020202020204" pitchFamily="34" charset="0"/>
            </a:endParaRPr>
          </a:p>
          <a:p>
            <a:pPr defTabSz="995136" fontAlgn="base">
              <a:spcBef>
                <a:spcPct val="0"/>
              </a:spcBef>
              <a:spcAft>
                <a:spcPct val="0"/>
              </a:spcAft>
              <a:tabLst>
                <a:tab pos="544648" algn="l"/>
                <a:tab pos="1076372" algn="l"/>
              </a:tabLst>
              <a:defRPr/>
            </a:pPr>
            <a:r>
              <a:rPr lang="en-GB" sz="1628" dirty="0">
                <a:cs typeface="Arial" panose="020B0604020202020204" pitchFamily="34" charset="0"/>
              </a:rPr>
              <a:t>CSIF </a:t>
            </a:r>
            <a:r>
              <a:rPr lang="en-GB" sz="1628" dirty="0" smtClean="0">
                <a:cs typeface="Arial" panose="020B0604020202020204" pitchFamily="34" charset="0"/>
              </a:rPr>
              <a:t>has </a:t>
            </a:r>
            <a:r>
              <a:rPr lang="en-GB" sz="1628" dirty="0">
                <a:cs typeface="Arial" panose="020B0604020202020204" pitchFamily="34" charset="0"/>
              </a:rPr>
              <a:t>two major approaches in the investment process:</a:t>
            </a:r>
          </a:p>
          <a:p>
            <a:pPr defTabSz="995136" fontAlgn="base">
              <a:spcBef>
                <a:spcPct val="0"/>
              </a:spcBef>
              <a:spcAft>
                <a:spcPct val="0"/>
              </a:spcAft>
              <a:tabLst>
                <a:tab pos="544648" algn="l"/>
                <a:tab pos="1076372" algn="l"/>
              </a:tabLst>
              <a:defRPr/>
            </a:pPr>
            <a:endParaRPr lang="en-GB" sz="1628" dirty="0">
              <a:cs typeface="Arial" panose="020B0604020202020204" pitchFamily="34" charset="0"/>
            </a:endParaRPr>
          </a:p>
          <a:p>
            <a:pPr marL="352637" lvl="1" indent="-173549" defTabSz="995136" fontAlgn="base">
              <a:spcBef>
                <a:spcPct val="0"/>
              </a:spcBef>
              <a:spcAft>
                <a:spcPct val="0"/>
              </a:spcAft>
              <a:buFontTx/>
              <a:buChar char="•"/>
              <a:tabLst>
                <a:tab pos="544648" algn="l"/>
                <a:tab pos="1076372" algn="l"/>
              </a:tabLst>
              <a:defRPr/>
            </a:pPr>
            <a:r>
              <a:rPr lang="en-GB" sz="1628" dirty="0">
                <a:cs typeface="Arial" panose="020B0604020202020204" pitchFamily="34" charset="0"/>
              </a:rPr>
              <a:t>Development of innovative projects</a:t>
            </a:r>
            <a:endParaRPr lang="en-US" sz="1628" dirty="0">
              <a:cs typeface="Arial" panose="020B0604020202020204" pitchFamily="34" charset="0"/>
            </a:endParaRPr>
          </a:p>
          <a:p>
            <a:pPr marL="352637" lvl="1" indent="-173549" defTabSz="995136" fontAlgn="base">
              <a:spcBef>
                <a:spcPct val="0"/>
              </a:spcBef>
              <a:spcAft>
                <a:spcPct val="0"/>
              </a:spcAft>
              <a:buFontTx/>
              <a:buChar char="•"/>
              <a:tabLst>
                <a:tab pos="544648" algn="l"/>
                <a:tab pos="1076372" algn="l"/>
              </a:tabLst>
              <a:defRPr/>
            </a:pPr>
            <a:r>
              <a:rPr lang="en-GB" sz="1628" dirty="0" smtClean="0">
                <a:cs typeface="Arial" panose="020B0604020202020204" pitchFamily="34" charset="0"/>
              </a:rPr>
              <a:t>Acquisition </a:t>
            </a:r>
            <a:r>
              <a:rPr lang="en-GB" sz="1628" dirty="0">
                <a:cs typeface="Arial" panose="020B0604020202020204" pitchFamily="34" charset="0"/>
              </a:rPr>
              <a:t>and restructuring of distressed companies </a:t>
            </a:r>
          </a:p>
          <a:p>
            <a:pPr marL="352637" lvl="1" indent="-173549" defTabSz="995136" fontAlgn="base">
              <a:spcBef>
                <a:spcPct val="0"/>
              </a:spcBef>
              <a:spcAft>
                <a:spcPct val="0"/>
              </a:spcAft>
              <a:buFontTx/>
              <a:buChar char="•"/>
              <a:tabLst>
                <a:tab pos="544648" algn="l"/>
                <a:tab pos="1076372" algn="l"/>
              </a:tabLst>
              <a:defRPr/>
            </a:pPr>
            <a:endParaRPr lang="en-US" sz="1628" dirty="0">
              <a:cs typeface="Arial" panose="020B0604020202020204" pitchFamily="34" charset="0"/>
            </a:endParaRPr>
          </a:p>
          <a:p>
            <a:pPr defTabSz="995136" fontAlgn="base">
              <a:spcBef>
                <a:spcPct val="0"/>
              </a:spcBef>
              <a:spcAft>
                <a:spcPct val="0"/>
              </a:spcAft>
              <a:tabLst>
                <a:tab pos="544648" algn="l"/>
                <a:tab pos="1076372" algn="l"/>
              </a:tabLst>
              <a:defRPr/>
            </a:pPr>
            <a:r>
              <a:rPr lang="en-GB" sz="1628" b="1" dirty="0">
                <a:cs typeface="Arial" panose="020B0604020202020204" pitchFamily="34" charset="0"/>
              </a:rPr>
              <a:t>Our success and magnitude are based on a clear combination of a number of competitive advantages – those of Bulgaria, ours and those of our partners</a:t>
            </a:r>
            <a:endParaRPr lang="bg-BG" sz="1628" b="1" dirty="0">
              <a:cs typeface="Arial" panose="020B0604020202020204" pitchFamily="34" charset="0"/>
            </a:endParaRPr>
          </a:p>
        </p:txBody>
      </p:sp>
      <p:sp>
        <p:nvSpPr>
          <p:cNvPr id="3077" name="Rectangle 5"/>
          <p:cNvSpPr>
            <a:spLocks noChangeArrowheads="1"/>
          </p:cNvSpPr>
          <p:nvPr/>
        </p:nvSpPr>
        <p:spPr bwMode="auto">
          <a:xfrm>
            <a:off x="520700" y="352749"/>
            <a:ext cx="9690752" cy="680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1041292" fontAlgn="base">
              <a:spcBef>
                <a:spcPct val="0"/>
              </a:spcBef>
              <a:spcAft>
                <a:spcPct val="0"/>
              </a:spcAft>
              <a:defRPr/>
            </a:pPr>
            <a:r>
              <a:rPr lang="en-US" sz="2210" b="1" dirty="0">
                <a:cs typeface="Arial" panose="020B0604020202020204" pitchFamily="34" charset="0"/>
              </a:rPr>
              <a:t>CSIF is among the largest companies in Bulgaria controlling assets of EUR 400 million</a:t>
            </a:r>
          </a:p>
        </p:txBody>
      </p:sp>
      <p:sp>
        <p:nvSpPr>
          <p:cNvPr id="2" name="Контейнер за номер на слайда 1"/>
          <p:cNvSpPr>
            <a:spLocks noGrp="1"/>
          </p:cNvSpPr>
          <p:nvPr>
            <p:ph type="sldNum" sz="quarter" idx="12"/>
          </p:nvPr>
        </p:nvSpPr>
        <p:spPr/>
        <p:txBody>
          <a:bodyPr/>
          <a:lstStyle/>
          <a:p>
            <a:pPr>
              <a:defRPr/>
            </a:pPr>
            <a:fld id="{4F234F55-AC8F-427C-A255-96A3D8425EC6}" type="slidenum">
              <a:rPr lang="bg-BG" smtClean="0">
                <a:solidFill>
                  <a:prstClr val="black">
                    <a:lumMod val="50000"/>
                    <a:lumOff val="50000"/>
                  </a:prstClr>
                </a:solidFill>
              </a:rPr>
              <a:pPr>
                <a:defRPr/>
              </a:pPr>
              <a:t>2</a:t>
            </a:fld>
            <a:endParaRPr lang="bg-BG">
              <a:solidFill>
                <a:prstClr val="black">
                  <a:lumMod val="50000"/>
                  <a:lumOff val="50000"/>
                </a:prstClr>
              </a:solidFill>
            </a:endParaRPr>
          </a:p>
        </p:txBody>
      </p:sp>
    </p:spTree>
    <p:extLst>
      <p:ext uri="{BB962C8B-B14F-4D97-AF65-F5344CB8AC3E}">
        <p14:creationId xmlns:p14="http://schemas.microsoft.com/office/powerpoint/2010/main" val="1604923415"/>
      </p:ext>
    </p:extLst>
  </p:cSld>
  <p:clrMapOvr>
    <a:masterClrMapping/>
  </p:clrMapOvr>
  <mc:AlternateContent xmlns:mc="http://schemas.openxmlformats.org/markup-compatibility/2006" xmlns:p14="http://schemas.microsoft.com/office/powerpoint/2010/main">
    <mc:Choice Requires="p14">
      <p:transition spd="slow" p14:dur="1400" advClick="0" advTm="16000">
        <p14:ripple/>
      </p:transition>
    </mc:Choice>
    <mc:Fallback xmlns="">
      <p:transition spd="slow" advClick="0" advTm="1600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object 11"/>
          <p:cNvSpPr/>
          <p:nvPr/>
        </p:nvSpPr>
        <p:spPr>
          <a:xfrm>
            <a:off x="1282700" y="6212435"/>
            <a:ext cx="1237297" cy="822731"/>
          </a:xfrm>
          <a:prstGeom prst="rect">
            <a:avLst/>
          </a:prstGeom>
          <a:blipFill>
            <a:blip r:embed="rId2" cstate="print"/>
            <a:stretch>
              <a:fillRect/>
            </a:stretch>
          </a:blipFill>
        </p:spPr>
        <p:txBody>
          <a:bodyPr wrap="square" lIns="0" tIns="0" rIns="0" bIns="0" rtlCol="0"/>
          <a:lstStyle/>
          <a:p>
            <a:endParaRPr/>
          </a:p>
        </p:txBody>
      </p:sp>
      <p:sp>
        <p:nvSpPr>
          <p:cNvPr id="12" name="object 12"/>
          <p:cNvSpPr/>
          <p:nvPr/>
        </p:nvSpPr>
        <p:spPr>
          <a:xfrm>
            <a:off x="8229674" y="1618036"/>
            <a:ext cx="1237297" cy="822731"/>
          </a:xfrm>
          <a:prstGeom prst="rect">
            <a:avLst/>
          </a:prstGeom>
          <a:blipFill>
            <a:blip r:embed="rId3" cstate="print"/>
            <a:stretch>
              <a:fillRect/>
            </a:stretch>
          </a:blipFill>
        </p:spPr>
        <p:txBody>
          <a:bodyPr wrap="square" lIns="0" tIns="0" rIns="0" bIns="0" rtlCol="0"/>
          <a:lstStyle/>
          <a:p>
            <a:endParaRPr/>
          </a:p>
        </p:txBody>
      </p:sp>
      <p:sp>
        <p:nvSpPr>
          <p:cNvPr id="13" name="object 13"/>
          <p:cNvSpPr/>
          <p:nvPr/>
        </p:nvSpPr>
        <p:spPr>
          <a:xfrm>
            <a:off x="1511300" y="1811887"/>
            <a:ext cx="7723822" cy="5029428"/>
          </a:xfrm>
          <a:prstGeom prst="rect">
            <a:avLst/>
          </a:prstGeom>
          <a:blipFill>
            <a:blip r:embed="rId4" cstate="print"/>
            <a:stretch>
              <a:fillRect/>
            </a:stretch>
          </a:blipFill>
        </p:spPr>
        <p:txBody>
          <a:bodyPr wrap="square" lIns="0" tIns="0" rIns="0" bIns="0" rtlCol="0"/>
          <a:lstStyle/>
          <a:p>
            <a:endParaRPr/>
          </a:p>
        </p:txBody>
      </p:sp>
      <p:sp>
        <p:nvSpPr>
          <p:cNvPr id="18" name="object 18"/>
          <p:cNvSpPr txBox="1">
            <a:spLocks noGrp="1"/>
          </p:cNvSpPr>
          <p:nvPr>
            <p:ph type="sldNum" sz="quarter" idx="12"/>
          </p:nvPr>
        </p:nvSpPr>
        <p:spPr>
          <a:xfrm>
            <a:off x="4561417" y="7138000"/>
            <a:ext cx="2189480" cy="210507"/>
          </a:xfrm>
          <a:prstGeom prst="rect">
            <a:avLst/>
          </a:prstGeom>
        </p:spPr>
        <p:txBody>
          <a:bodyPr vert="horz" wrap="square" lIns="0" tIns="0" rIns="0" bIns="0" rtlCol="0">
            <a:spAutoFit/>
          </a:bodyPr>
          <a:lstStyle/>
          <a:p>
            <a:pPr marL="25400">
              <a:lnSpc>
                <a:spcPct val="100000"/>
              </a:lnSpc>
            </a:pPr>
            <a:r>
              <a:rPr dirty="0" smtClean="0"/>
              <a:t>1</a:t>
            </a:r>
            <a:r>
              <a:rPr lang="en-US" dirty="0"/>
              <a:t>9</a:t>
            </a:r>
            <a:endParaRPr dirty="0"/>
          </a:p>
        </p:txBody>
      </p:sp>
      <p:sp>
        <p:nvSpPr>
          <p:cNvPr id="15" name="object 15"/>
          <p:cNvSpPr txBox="1">
            <a:spLocks noGrp="1"/>
          </p:cNvSpPr>
          <p:nvPr>
            <p:ph type="title" idx="4294967295"/>
          </p:nvPr>
        </p:nvSpPr>
        <p:spPr>
          <a:xfrm>
            <a:off x="-469900" y="456835"/>
            <a:ext cx="10947400" cy="806824"/>
          </a:xfrm>
          <a:prstGeom prst="rect">
            <a:avLst/>
          </a:prstGeom>
        </p:spPr>
        <p:txBody>
          <a:bodyPr vert="horz" wrap="square" lIns="0" tIns="0" rIns="0" bIns="0" rtlCol="0">
            <a:spAutoFit/>
          </a:bodyPr>
          <a:lstStyle/>
          <a:p>
            <a:pPr marL="8196738" indent="0" algn="l">
              <a:lnSpc>
                <a:spcPct val="100000"/>
              </a:lnSpc>
              <a:buNone/>
            </a:pPr>
            <a:r>
              <a:rPr spc="-85" dirty="0">
                <a:latin typeface="Century"/>
                <a:cs typeface="Century"/>
              </a:rPr>
              <a:t>Location</a:t>
            </a:r>
          </a:p>
        </p:txBody>
      </p:sp>
      <p:sp>
        <p:nvSpPr>
          <p:cNvPr id="16" name="object 16"/>
          <p:cNvSpPr/>
          <p:nvPr/>
        </p:nvSpPr>
        <p:spPr>
          <a:xfrm>
            <a:off x="139700" y="148273"/>
            <a:ext cx="810044" cy="348615"/>
          </a:xfrm>
          <a:prstGeom prst="rect">
            <a:avLst/>
          </a:prstGeom>
          <a:blipFill>
            <a:blip r:embed="rId5" cstate="print"/>
            <a:stretch>
              <a:fillRect/>
            </a:stretch>
          </a:blipFill>
        </p:spPr>
        <p:txBody>
          <a:bodyPr wrap="square" lIns="0" tIns="0" rIns="0" bIns="0" rtlCol="0"/>
          <a:lstStyle/>
          <a:p>
            <a:endParaRPr/>
          </a:p>
        </p:txBody>
      </p:sp>
      <p:sp>
        <p:nvSpPr>
          <p:cNvPr id="17" name="object 17"/>
          <p:cNvSpPr txBox="1"/>
          <p:nvPr/>
        </p:nvSpPr>
        <p:spPr>
          <a:xfrm>
            <a:off x="7002005" y="3231387"/>
            <a:ext cx="1590675" cy="467995"/>
          </a:xfrm>
          <a:prstGeom prst="rect">
            <a:avLst/>
          </a:prstGeom>
          <a:solidFill>
            <a:srgbClr val="ABE1FA"/>
          </a:solidFill>
        </p:spPr>
        <p:txBody>
          <a:bodyPr vert="horz" wrap="square" lIns="0" tIns="0" rIns="0" bIns="0" rtlCol="0">
            <a:spAutoFit/>
          </a:bodyPr>
          <a:lstStyle/>
          <a:p>
            <a:pPr marL="35560" marR="74295">
              <a:lnSpc>
                <a:spcPts val="1500"/>
              </a:lnSpc>
            </a:pPr>
            <a:r>
              <a:rPr sz="1500" spc="-50" dirty="0">
                <a:solidFill>
                  <a:srgbClr val="231F20"/>
                </a:solidFill>
                <a:latin typeface="Century"/>
                <a:cs typeface="Century"/>
              </a:rPr>
              <a:t>1</a:t>
            </a:r>
            <a:r>
              <a:rPr sz="1500" spc="-45" dirty="0">
                <a:solidFill>
                  <a:srgbClr val="231F20"/>
                </a:solidFill>
                <a:latin typeface="Century"/>
                <a:cs typeface="Century"/>
              </a:rPr>
              <a:t>5</a:t>
            </a:r>
            <a:r>
              <a:rPr sz="1500" spc="-25" dirty="0">
                <a:solidFill>
                  <a:srgbClr val="231F20"/>
                </a:solidFill>
                <a:latin typeface="Century"/>
                <a:cs typeface="Century"/>
              </a:rPr>
              <a:t> </a:t>
            </a:r>
            <a:r>
              <a:rPr sz="1500" spc="-45" dirty="0">
                <a:solidFill>
                  <a:srgbClr val="231F20"/>
                </a:solidFill>
                <a:latin typeface="Century"/>
                <a:cs typeface="Century"/>
              </a:rPr>
              <a:t>km.</a:t>
            </a:r>
            <a:r>
              <a:rPr sz="1500" spc="-25" dirty="0">
                <a:solidFill>
                  <a:srgbClr val="231F20"/>
                </a:solidFill>
                <a:latin typeface="Century"/>
                <a:cs typeface="Century"/>
              </a:rPr>
              <a:t> </a:t>
            </a:r>
            <a:r>
              <a:rPr sz="1500" spc="-45" dirty="0">
                <a:solidFill>
                  <a:srgbClr val="231F20"/>
                </a:solidFill>
                <a:latin typeface="Century"/>
                <a:cs typeface="Century"/>
              </a:rPr>
              <a:t>from</a:t>
            </a:r>
            <a:r>
              <a:rPr sz="1500" spc="-25" dirty="0">
                <a:solidFill>
                  <a:srgbClr val="231F20"/>
                </a:solidFill>
                <a:latin typeface="Century"/>
                <a:cs typeface="Century"/>
              </a:rPr>
              <a:t> </a:t>
            </a:r>
            <a:r>
              <a:rPr sz="1500" spc="-45" dirty="0">
                <a:solidFill>
                  <a:srgbClr val="231F20"/>
                </a:solidFill>
                <a:latin typeface="Century"/>
                <a:cs typeface="Century"/>
              </a:rPr>
              <a:t>termina</a:t>
            </a:r>
            <a:r>
              <a:rPr sz="1500" spc="-25" dirty="0">
                <a:solidFill>
                  <a:srgbClr val="231F20"/>
                </a:solidFill>
                <a:latin typeface="Century"/>
                <a:cs typeface="Century"/>
              </a:rPr>
              <a:t>l</a:t>
            </a:r>
            <a:r>
              <a:rPr sz="1500" spc="-20" dirty="0">
                <a:solidFill>
                  <a:srgbClr val="231F20"/>
                </a:solidFill>
                <a:latin typeface="Century"/>
                <a:cs typeface="Century"/>
              </a:rPr>
              <a:t> </a:t>
            </a:r>
            <a:r>
              <a:rPr sz="1500" spc="-45" dirty="0">
                <a:solidFill>
                  <a:srgbClr val="231F20"/>
                </a:solidFill>
                <a:latin typeface="Century"/>
                <a:cs typeface="Century"/>
              </a:rPr>
              <a:t>Despred</a:t>
            </a:r>
            <a:endParaRPr sz="1500">
              <a:latin typeface="Century"/>
              <a:cs typeface="Century"/>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16000">
        <p14:ripple/>
      </p:transition>
    </mc:Choice>
    <mc:Fallback xmlns="">
      <p:transition spd="slow" advClick="0" advTm="16000">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object 23"/>
          <p:cNvSpPr txBox="1">
            <a:spLocks noGrp="1"/>
          </p:cNvSpPr>
          <p:nvPr>
            <p:ph type="sldNum" sz="quarter" idx="12"/>
          </p:nvPr>
        </p:nvSpPr>
        <p:spPr>
          <a:xfrm>
            <a:off x="4561417" y="7138000"/>
            <a:ext cx="2189480" cy="210507"/>
          </a:xfrm>
          <a:prstGeom prst="rect">
            <a:avLst/>
          </a:prstGeom>
        </p:spPr>
        <p:txBody>
          <a:bodyPr vert="horz" wrap="square" lIns="0" tIns="0" rIns="0" bIns="0" rtlCol="0">
            <a:spAutoFit/>
          </a:bodyPr>
          <a:lstStyle/>
          <a:p>
            <a:pPr marL="25400">
              <a:lnSpc>
                <a:spcPct val="100000"/>
              </a:lnSpc>
            </a:pPr>
            <a:r>
              <a:rPr lang="en-US" dirty="0" smtClean="0"/>
              <a:t>20</a:t>
            </a:r>
            <a:endParaRPr dirty="0"/>
          </a:p>
        </p:txBody>
      </p:sp>
      <p:sp>
        <p:nvSpPr>
          <p:cNvPr id="13" name="object 13"/>
          <p:cNvSpPr txBox="1">
            <a:spLocks noGrp="1"/>
          </p:cNvSpPr>
          <p:nvPr>
            <p:ph type="title" idx="4294967295"/>
          </p:nvPr>
        </p:nvSpPr>
        <p:spPr>
          <a:xfrm>
            <a:off x="-2908301" y="98425"/>
            <a:ext cx="12308099" cy="1613647"/>
          </a:xfrm>
          <a:prstGeom prst="rect">
            <a:avLst/>
          </a:prstGeom>
        </p:spPr>
        <p:txBody>
          <a:bodyPr vert="horz" wrap="square" lIns="0" tIns="0" rIns="0" bIns="0" rtlCol="0">
            <a:spAutoFit/>
          </a:bodyPr>
          <a:lstStyle/>
          <a:p>
            <a:pPr marL="6196487" indent="0" algn="l">
              <a:lnSpc>
                <a:spcPct val="100000"/>
              </a:lnSpc>
              <a:buNone/>
            </a:pPr>
            <a:r>
              <a:rPr lang="en-US" spc="-105" dirty="0" smtClean="0">
                <a:latin typeface="Century"/>
                <a:cs typeface="Century"/>
              </a:rPr>
              <a:t>Port Bulgaria West -</a:t>
            </a:r>
            <a:r>
              <a:rPr spc="-105" dirty="0" smtClean="0">
                <a:latin typeface="Century"/>
                <a:cs typeface="Century"/>
              </a:rPr>
              <a:t>Company</a:t>
            </a:r>
            <a:r>
              <a:rPr spc="-50" dirty="0" smtClean="0">
                <a:latin typeface="Century"/>
                <a:cs typeface="Century"/>
              </a:rPr>
              <a:t> </a:t>
            </a:r>
            <a:r>
              <a:rPr spc="-90" dirty="0">
                <a:latin typeface="Century"/>
                <a:cs typeface="Century"/>
              </a:rPr>
              <a:t>overview</a:t>
            </a:r>
          </a:p>
        </p:txBody>
      </p:sp>
      <p:sp>
        <p:nvSpPr>
          <p:cNvPr id="14" name="object 14"/>
          <p:cNvSpPr/>
          <p:nvPr/>
        </p:nvSpPr>
        <p:spPr>
          <a:xfrm>
            <a:off x="160670" y="98425"/>
            <a:ext cx="809929" cy="348615"/>
          </a:xfrm>
          <a:prstGeom prst="rect">
            <a:avLst/>
          </a:prstGeom>
          <a:blipFill>
            <a:blip r:embed="rId2" cstate="print"/>
            <a:stretch>
              <a:fillRect/>
            </a:stretch>
          </a:blipFill>
        </p:spPr>
        <p:txBody>
          <a:bodyPr wrap="square" lIns="0" tIns="0" rIns="0" bIns="0" rtlCol="0"/>
          <a:lstStyle/>
          <a:p>
            <a:endParaRPr/>
          </a:p>
        </p:txBody>
      </p:sp>
      <p:sp>
        <p:nvSpPr>
          <p:cNvPr id="19" name="object 19"/>
          <p:cNvSpPr/>
          <p:nvPr/>
        </p:nvSpPr>
        <p:spPr>
          <a:xfrm>
            <a:off x="6631393" y="4368304"/>
            <a:ext cx="1297390" cy="2113699"/>
          </a:xfrm>
          <a:prstGeom prst="rect">
            <a:avLst/>
          </a:prstGeom>
          <a:blipFill>
            <a:blip r:embed="rId3" cstate="print"/>
            <a:stretch>
              <a:fillRect/>
            </a:stretch>
          </a:blipFill>
        </p:spPr>
        <p:txBody>
          <a:bodyPr wrap="square" lIns="0" tIns="0" rIns="0" bIns="0" rtlCol="0"/>
          <a:lstStyle/>
          <a:p>
            <a:endParaRPr/>
          </a:p>
        </p:txBody>
      </p:sp>
      <p:sp>
        <p:nvSpPr>
          <p:cNvPr id="22" name="object 22"/>
          <p:cNvSpPr txBox="1"/>
          <p:nvPr/>
        </p:nvSpPr>
        <p:spPr>
          <a:xfrm>
            <a:off x="1912515" y="2309468"/>
            <a:ext cx="7487284" cy="5007653"/>
          </a:xfrm>
          <a:prstGeom prst="rect">
            <a:avLst/>
          </a:prstGeom>
        </p:spPr>
        <p:txBody>
          <a:bodyPr vert="horz" wrap="square" lIns="0" tIns="0" rIns="0" bIns="0" rtlCol="0">
            <a:spAutoFit/>
          </a:bodyPr>
          <a:lstStyle/>
          <a:p>
            <a:pPr marL="228600" marR="6350" indent="-215900" algn="just">
              <a:lnSpc>
                <a:spcPct val="97600"/>
              </a:lnSpc>
            </a:pPr>
            <a:r>
              <a:rPr sz="2000" spc="-85" dirty="0" smtClean="0">
                <a:solidFill>
                  <a:srgbClr val="25408F"/>
                </a:solidFill>
                <a:latin typeface="Wingdings"/>
                <a:cs typeface="Wingdings"/>
              </a:rPr>
              <a:t></a:t>
            </a:r>
            <a:r>
              <a:rPr sz="1550" spc="-40" dirty="0" smtClean="0">
                <a:solidFill>
                  <a:srgbClr val="231F20"/>
                </a:solidFill>
                <a:latin typeface="Century"/>
                <a:cs typeface="Century"/>
              </a:rPr>
              <a:t>Public</a:t>
            </a:r>
            <a:r>
              <a:rPr sz="1550" spc="-45" dirty="0" smtClean="0">
                <a:solidFill>
                  <a:srgbClr val="231F20"/>
                </a:solidFill>
                <a:latin typeface="Century"/>
                <a:cs typeface="Century"/>
              </a:rPr>
              <a:t> </a:t>
            </a:r>
            <a:r>
              <a:rPr lang="en-US" sz="1550" spc="-40" dirty="0">
                <a:solidFill>
                  <a:srgbClr val="231F20"/>
                </a:solidFill>
                <a:latin typeface="Century"/>
                <a:cs typeface="Century"/>
              </a:rPr>
              <a:t>L</a:t>
            </a:r>
            <a:r>
              <a:rPr sz="1550" spc="-40" dirty="0" smtClean="0">
                <a:solidFill>
                  <a:srgbClr val="231F20"/>
                </a:solidFill>
                <a:latin typeface="Century"/>
                <a:cs typeface="Century"/>
              </a:rPr>
              <a:t>imited</a:t>
            </a:r>
            <a:r>
              <a:rPr sz="1550" spc="-45" dirty="0" smtClean="0">
                <a:solidFill>
                  <a:srgbClr val="231F20"/>
                </a:solidFill>
                <a:latin typeface="Century"/>
                <a:cs typeface="Century"/>
              </a:rPr>
              <a:t> </a:t>
            </a:r>
            <a:r>
              <a:rPr lang="en-US" sz="1550" spc="-50" dirty="0">
                <a:solidFill>
                  <a:srgbClr val="231F20"/>
                </a:solidFill>
                <a:latin typeface="Century"/>
                <a:cs typeface="Century"/>
              </a:rPr>
              <a:t>C</a:t>
            </a:r>
            <a:r>
              <a:rPr sz="1550" spc="-50" dirty="0" smtClean="0">
                <a:solidFill>
                  <a:srgbClr val="231F20"/>
                </a:solidFill>
                <a:latin typeface="Century"/>
                <a:cs typeface="Century"/>
              </a:rPr>
              <a:t>ompany</a:t>
            </a:r>
            <a:r>
              <a:rPr sz="1550" spc="-45" dirty="0" smtClean="0">
                <a:solidFill>
                  <a:srgbClr val="231F20"/>
                </a:solidFill>
                <a:latin typeface="Century"/>
                <a:cs typeface="Century"/>
              </a:rPr>
              <a:t> </a:t>
            </a:r>
            <a:r>
              <a:rPr sz="1550" spc="-50" dirty="0" smtClean="0">
                <a:solidFill>
                  <a:srgbClr val="231F20"/>
                </a:solidFill>
                <a:latin typeface="Century"/>
                <a:cs typeface="Century"/>
              </a:rPr>
              <a:t>manages</a:t>
            </a:r>
            <a:r>
              <a:rPr sz="1550" spc="-45" dirty="0" smtClean="0">
                <a:solidFill>
                  <a:srgbClr val="231F20"/>
                </a:solidFill>
                <a:latin typeface="Century"/>
                <a:cs typeface="Century"/>
              </a:rPr>
              <a:t> </a:t>
            </a:r>
            <a:r>
              <a:rPr sz="1550" spc="-45" dirty="0">
                <a:solidFill>
                  <a:srgbClr val="231F20"/>
                </a:solidFill>
                <a:latin typeface="Century"/>
                <a:cs typeface="Century"/>
              </a:rPr>
              <a:t>a </a:t>
            </a:r>
            <a:r>
              <a:rPr sz="1550" spc="-40" dirty="0">
                <a:solidFill>
                  <a:srgbClr val="231F20"/>
                </a:solidFill>
                <a:latin typeface="Century"/>
                <a:cs typeface="Century"/>
              </a:rPr>
              <a:t>specialized</a:t>
            </a:r>
            <a:r>
              <a:rPr sz="1550" spc="-45" dirty="0">
                <a:solidFill>
                  <a:srgbClr val="231F20"/>
                </a:solidFill>
                <a:latin typeface="Century"/>
                <a:cs typeface="Century"/>
              </a:rPr>
              <a:t> </a:t>
            </a:r>
            <a:r>
              <a:rPr sz="1550" spc="-40" dirty="0">
                <a:solidFill>
                  <a:srgbClr val="231F20"/>
                </a:solidFill>
                <a:latin typeface="Century"/>
                <a:cs typeface="Century"/>
              </a:rPr>
              <a:t>port</a:t>
            </a:r>
            <a:r>
              <a:rPr sz="1550" spc="-45" dirty="0">
                <a:solidFill>
                  <a:srgbClr val="231F20"/>
                </a:solidFill>
                <a:latin typeface="Century"/>
                <a:cs typeface="Century"/>
              </a:rPr>
              <a:t> </a:t>
            </a:r>
            <a:r>
              <a:rPr sz="1550" spc="-40" dirty="0">
                <a:solidFill>
                  <a:srgbClr val="231F20"/>
                </a:solidFill>
                <a:latin typeface="Century"/>
                <a:cs typeface="Century"/>
              </a:rPr>
              <a:t>in the</a:t>
            </a:r>
            <a:r>
              <a:rPr sz="1550" spc="-25" dirty="0">
                <a:solidFill>
                  <a:srgbClr val="231F20"/>
                </a:solidFill>
                <a:latin typeface="Century"/>
                <a:cs typeface="Century"/>
              </a:rPr>
              <a:t> </a:t>
            </a:r>
            <a:r>
              <a:rPr sz="1550" spc="-45" dirty="0">
                <a:solidFill>
                  <a:srgbClr val="231F20"/>
                </a:solidFill>
                <a:latin typeface="Century"/>
                <a:cs typeface="Century"/>
              </a:rPr>
              <a:t>South-East</a:t>
            </a:r>
            <a:r>
              <a:rPr sz="1550" spc="-25" dirty="0">
                <a:solidFill>
                  <a:srgbClr val="231F20"/>
                </a:solidFill>
                <a:latin typeface="Century"/>
                <a:cs typeface="Century"/>
              </a:rPr>
              <a:t> </a:t>
            </a:r>
            <a:r>
              <a:rPr sz="1550" spc="-40" dirty="0">
                <a:solidFill>
                  <a:srgbClr val="231F20"/>
                </a:solidFill>
                <a:latin typeface="Century"/>
                <a:cs typeface="Century"/>
              </a:rPr>
              <a:t>part</a:t>
            </a:r>
            <a:r>
              <a:rPr sz="1550" spc="-25" dirty="0">
                <a:solidFill>
                  <a:srgbClr val="231F20"/>
                </a:solidFill>
                <a:latin typeface="Century"/>
                <a:cs typeface="Century"/>
              </a:rPr>
              <a:t> </a:t>
            </a:r>
            <a:r>
              <a:rPr sz="1550" spc="-35" dirty="0">
                <a:solidFill>
                  <a:srgbClr val="231F20"/>
                </a:solidFill>
                <a:latin typeface="Century"/>
                <a:cs typeface="Century"/>
              </a:rPr>
              <a:t>of</a:t>
            </a:r>
            <a:r>
              <a:rPr sz="1550" spc="-25" dirty="0">
                <a:solidFill>
                  <a:srgbClr val="231F20"/>
                </a:solidFill>
                <a:latin typeface="Century"/>
                <a:cs typeface="Century"/>
              </a:rPr>
              <a:t> </a:t>
            </a:r>
            <a:r>
              <a:rPr sz="1550" spc="-40" dirty="0">
                <a:solidFill>
                  <a:srgbClr val="231F20"/>
                </a:solidFill>
                <a:latin typeface="Century"/>
                <a:cs typeface="Century"/>
              </a:rPr>
              <a:t>the</a:t>
            </a:r>
            <a:r>
              <a:rPr sz="1550" spc="-25" dirty="0">
                <a:solidFill>
                  <a:srgbClr val="231F20"/>
                </a:solidFill>
                <a:latin typeface="Century"/>
                <a:cs typeface="Century"/>
              </a:rPr>
              <a:t> </a:t>
            </a:r>
            <a:r>
              <a:rPr sz="1550" spc="-50" dirty="0">
                <a:solidFill>
                  <a:srgbClr val="231F20"/>
                </a:solidFill>
                <a:latin typeface="Century"/>
                <a:cs typeface="Century"/>
              </a:rPr>
              <a:t>Bay</a:t>
            </a:r>
            <a:r>
              <a:rPr sz="1550" spc="-25" dirty="0">
                <a:solidFill>
                  <a:srgbClr val="231F20"/>
                </a:solidFill>
                <a:latin typeface="Century"/>
                <a:cs typeface="Century"/>
              </a:rPr>
              <a:t> </a:t>
            </a:r>
            <a:r>
              <a:rPr sz="1550" spc="-35" dirty="0">
                <a:solidFill>
                  <a:srgbClr val="231F20"/>
                </a:solidFill>
                <a:latin typeface="Century"/>
                <a:cs typeface="Century"/>
              </a:rPr>
              <a:t>of</a:t>
            </a:r>
            <a:r>
              <a:rPr sz="1550" spc="-25" dirty="0">
                <a:solidFill>
                  <a:srgbClr val="231F20"/>
                </a:solidFill>
                <a:latin typeface="Century"/>
                <a:cs typeface="Century"/>
              </a:rPr>
              <a:t> </a:t>
            </a:r>
            <a:r>
              <a:rPr sz="1550" spc="-45" dirty="0">
                <a:solidFill>
                  <a:srgbClr val="231F20"/>
                </a:solidFill>
                <a:latin typeface="Century"/>
                <a:cs typeface="Century"/>
              </a:rPr>
              <a:t>Bourgas.</a:t>
            </a:r>
            <a:endParaRPr sz="1550" dirty="0">
              <a:latin typeface="Century"/>
              <a:cs typeface="Century"/>
            </a:endParaRPr>
          </a:p>
          <a:p>
            <a:pPr marL="228600" marR="6350" indent="-215900" algn="just">
              <a:lnSpc>
                <a:spcPct val="97600"/>
              </a:lnSpc>
              <a:spcBef>
                <a:spcPts val="490"/>
              </a:spcBef>
            </a:pPr>
            <a:r>
              <a:rPr sz="2000" spc="-85" dirty="0" smtClean="0">
                <a:solidFill>
                  <a:srgbClr val="25408F"/>
                </a:solidFill>
                <a:latin typeface="Wingdings"/>
                <a:cs typeface="Wingdings"/>
              </a:rPr>
              <a:t></a:t>
            </a:r>
            <a:r>
              <a:rPr lang="en-US" sz="1550" spc="-35" dirty="0" smtClean="0">
                <a:solidFill>
                  <a:srgbClr val="231F20"/>
                </a:solidFill>
                <a:latin typeface="Century"/>
                <a:cs typeface="Century"/>
              </a:rPr>
              <a:t>F</a:t>
            </a:r>
            <a:r>
              <a:rPr sz="1550" spc="-35" dirty="0" smtClean="0">
                <a:solidFill>
                  <a:srgbClr val="231F20"/>
                </a:solidFill>
                <a:latin typeface="Century"/>
                <a:cs typeface="Century"/>
              </a:rPr>
              <a:t>ully</a:t>
            </a:r>
            <a:r>
              <a:rPr sz="1550" spc="70" dirty="0" smtClean="0">
                <a:solidFill>
                  <a:srgbClr val="231F20"/>
                </a:solidFill>
                <a:latin typeface="Century"/>
                <a:cs typeface="Century"/>
              </a:rPr>
              <a:t> </a:t>
            </a:r>
            <a:r>
              <a:rPr sz="1550" spc="-40" dirty="0">
                <a:solidFill>
                  <a:srgbClr val="231F20"/>
                </a:solidFill>
                <a:latin typeface="Century"/>
                <a:cs typeface="Century"/>
              </a:rPr>
              <a:t>integrated</a:t>
            </a:r>
            <a:r>
              <a:rPr sz="1550" spc="70" dirty="0">
                <a:solidFill>
                  <a:srgbClr val="231F20"/>
                </a:solidFill>
                <a:latin typeface="Century"/>
                <a:cs typeface="Century"/>
              </a:rPr>
              <a:t> </a:t>
            </a:r>
            <a:r>
              <a:rPr lang="en-US" sz="1550" spc="-45" dirty="0" smtClean="0">
                <a:solidFill>
                  <a:srgbClr val="231F20"/>
                </a:solidFill>
                <a:latin typeface="Century"/>
                <a:cs typeface="Century"/>
              </a:rPr>
              <a:t>with the National T</a:t>
            </a:r>
            <a:r>
              <a:rPr sz="1550" spc="-40" dirty="0" smtClean="0">
                <a:solidFill>
                  <a:srgbClr val="231F20"/>
                </a:solidFill>
                <a:latin typeface="Century"/>
                <a:cs typeface="Century"/>
              </a:rPr>
              <a:t>ransportation</a:t>
            </a:r>
            <a:r>
              <a:rPr sz="1550" spc="70" dirty="0" smtClean="0">
                <a:solidFill>
                  <a:srgbClr val="231F20"/>
                </a:solidFill>
                <a:latin typeface="Century"/>
                <a:cs typeface="Century"/>
              </a:rPr>
              <a:t> </a:t>
            </a:r>
            <a:r>
              <a:rPr lang="en-US" sz="1550" spc="70" dirty="0" smtClean="0">
                <a:solidFill>
                  <a:srgbClr val="231F20"/>
                </a:solidFill>
                <a:latin typeface="Century"/>
                <a:cs typeface="Century"/>
              </a:rPr>
              <a:t>S</a:t>
            </a:r>
            <a:r>
              <a:rPr sz="1550" spc="-40" dirty="0" smtClean="0">
                <a:solidFill>
                  <a:srgbClr val="231F20"/>
                </a:solidFill>
                <a:latin typeface="Century"/>
                <a:cs typeface="Century"/>
              </a:rPr>
              <a:t>ystem</a:t>
            </a:r>
            <a:r>
              <a:rPr sz="1550" spc="-40" dirty="0">
                <a:solidFill>
                  <a:srgbClr val="231F20"/>
                </a:solidFill>
                <a:latin typeface="Century"/>
                <a:cs typeface="Century"/>
              </a:rPr>
              <a:t>.</a:t>
            </a:r>
            <a:r>
              <a:rPr sz="1550" spc="70" dirty="0">
                <a:solidFill>
                  <a:srgbClr val="231F20"/>
                </a:solidFill>
                <a:latin typeface="Century"/>
                <a:cs typeface="Century"/>
              </a:rPr>
              <a:t> </a:t>
            </a:r>
            <a:r>
              <a:rPr lang="en-US" sz="1550" spc="-60" dirty="0">
                <a:solidFill>
                  <a:srgbClr val="231F20"/>
                </a:solidFill>
                <a:latin typeface="Century"/>
                <a:cs typeface="Century"/>
              </a:rPr>
              <a:t>Own rail network serves every </a:t>
            </a:r>
            <a:r>
              <a:rPr lang="en-US" sz="1550" spc="-60" dirty="0" smtClean="0">
                <a:solidFill>
                  <a:srgbClr val="231F20"/>
                </a:solidFill>
                <a:latin typeface="Century"/>
                <a:cs typeface="Century"/>
              </a:rPr>
              <a:t>berth and</a:t>
            </a:r>
            <a:r>
              <a:rPr sz="1550" spc="-25" dirty="0" smtClean="0">
                <a:solidFill>
                  <a:srgbClr val="231F20"/>
                </a:solidFill>
                <a:latin typeface="Century"/>
                <a:cs typeface="Century"/>
              </a:rPr>
              <a:t> </a:t>
            </a:r>
            <a:r>
              <a:rPr sz="1550" spc="-45" dirty="0">
                <a:solidFill>
                  <a:srgbClr val="231F20"/>
                </a:solidFill>
                <a:latin typeface="Century"/>
                <a:cs typeface="Century"/>
              </a:rPr>
              <a:t>road</a:t>
            </a:r>
            <a:r>
              <a:rPr sz="1550" spc="-25" dirty="0">
                <a:solidFill>
                  <a:srgbClr val="231F20"/>
                </a:solidFill>
                <a:latin typeface="Century"/>
                <a:cs typeface="Century"/>
              </a:rPr>
              <a:t> </a:t>
            </a:r>
            <a:r>
              <a:rPr sz="1550" spc="-40" dirty="0">
                <a:solidFill>
                  <a:srgbClr val="231F20"/>
                </a:solidFill>
                <a:latin typeface="Century"/>
                <a:cs typeface="Century"/>
              </a:rPr>
              <a:t>links</a:t>
            </a:r>
            <a:r>
              <a:rPr sz="1550" spc="-25" dirty="0">
                <a:solidFill>
                  <a:srgbClr val="231F20"/>
                </a:solidFill>
                <a:latin typeface="Century"/>
                <a:cs typeface="Century"/>
              </a:rPr>
              <a:t> </a:t>
            </a:r>
            <a:r>
              <a:rPr sz="1550" spc="-40" dirty="0">
                <a:solidFill>
                  <a:srgbClr val="231F20"/>
                </a:solidFill>
                <a:latin typeface="Century"/>
                <a:cs typeface="Century"/>
              </a:rPr>
              <a:t>leads</a:t>
            </a:r>
            <a:r>
              <a:rPr sz="1550" spc="-25" dirty="0">
                <a:solidFill>
                  <a:srgbClr val="231F20"/>
                </a:solidFill>
                <a:latin typeface="Century"/>
                <a:cs typeface="Century"/>
              </a:rPr>
              <a:t> </a:t>
            </a:r>
            <a:r>
              <a:rPr sz="1550" spc="-40" dirty="0">
                <a:solidFill>
                  <a:srgbClr val="231F20"/>
                </a:solidFill>
                <a:latin typeface="Century"/>
                <a:cs typeface="Century"/>
              </a:rPr>
              <a:t>to</a:t>
            </a:r>
            <a:r>
              <a:rPr sz="1550" spc="-25" dirty="0">
                <a:solidFill>
                  <a:srgbClr val="231F20"/>
                </a:solidFill>
                <a:latin typeface="Century"/>
                <a:cs typeface="Century"/>
              </a:rPr>
              <a:t> </a:t>
            </a:r>
            <a:r>
              <a:rPr sz="1550" spc="-35" dirty="0">
                <a:solidFill>
                  <a:srgbClr val="231F20"/>
                </a:solidFill>
                <a:latin typeface="Century"/>
                <a:cs typeface="Century"/>
              </a:rPr>
              <a:t>all</a:t>
            </a:r>
            <a:r>
              <a:rPr sz="1550" spc="-25" dirty="0">
                <a:solidFill>
                  <a:srgbClr val="231F20"/>
                </a:solidFill>
                <a:latin typeface="Century"/>
                <a:cs typeface="Century"/>
              </a:rPr>
              <a:t> </a:t>
            </a:r>
            <a:r>
              <a:rPr sz="1550" spc="-40" dirty="0">
                <a:solidFill>
                  <a:srgbClr val="231F20"/>
                </a:solidFill>
                <a:latin typeface="Century"/>
                <a:cs typeface="Century"/>
              </a:rPr>
              <a:t>parts</a:t>
            </a:r>
            <a:r>
              <a:rPr sz="1550" spc="-25" dirty="0">
                <a:solidFill>
                  <a:srgbClr val="231F20"/>
                </a:solidFill>
                <a:latin typeface="Century"/>
                <a:cs typeface="Century"/>
              </a:rPr>
              <a:t> </a:t>
            </a:r>
            <a:r>
              <a:rPr sz="1550" spc="-35" dirty="0">
                <a:solidFill>
                  <a:srgbClr val="231F20"/>
                </a:solidFill>
                <a:latin typeface="Century"/>
                <a:cs typeface="Century"/>
              </a:rPr>
              <a:t>of</a:t>
            </a:r>
            <a:r>
              <a:rPr sz="1550" spc="-25" dirty="0">
                <a:solidFill>
                  <a:srgbClr val="231F20"/>
                </a:solidFill>
                <a:latin typeface="Century"/>
                <a:cs typeface="Century"/>
              </a:rPr>
              <a:t> </a:t>
            </a:r>
            <a:r>
              <a:rPr sz="1550" spc="-40" dirty="0">
                <a:solidFill>
                  <a:srgbClr val="231F20"/>
                </a:solidFill>
                <a:latin typeface="Century"/>
                <a:cs typeface="Century"/>
              </a:rPr>
              <a:t>Bulgaria.</a:t>
            </a:r>
            <a:endParaRPr sz="1550" dirty="0">
              <a:latin typeface="Century"/>
              <a:cs typeface="Century"/>
            </a:endParaRPr>
          </a:p>
          <a:p>
            <a:pPr marL="228600" marR="5080" indent="-215900" algn="just">
              <a:lnSpc>
                <a:spcPct val="97600"/>
              </a:lnSpc>
              <a:spcBef>
                <a:spcPts val="490"/>
              </a:spcBef>
            </a:pPr>
            <a:r>
              <a:rPr sz="2000" spc="-85" dirty="0">
                <a:solidFill>
                  <a:srgbClr val="25408F"/>
                </a:solidFill>
                <a:latin typeface="Wingdings"/>
                <a:cs typeface="Wingdings"/>
              </a:rPr>
              <a:t></a:t>
            </a:r>
            <a:r>
              <a:rPr sz="1550" spc="-45" dirty="0" smtClean="0">
                <a:solidFill>
                  <a:srgbClr val="231F20"/>
                </a:solidFill>
                <a:latin typeface="Century"/>
                <a:cs typeface="Century"/>
              </a:rPr>
              <a:t>F</a:t>
            </a:r>
            <a:r>
              <a:rPr lang="en-US" sz="1550" spc="-45" dirty="0" smtClean="0">
                <a:solidFill>
                  <a:srgbClr val="231F20"/>
                </a:solidFill>
                <a:latin typeface="Century"/>
                <a:cs typeface="Century"/>
              </a:rPr>
              <a:t>ive </a:t>
            </a:r>
            <a:r>
              <a:rPr sz="1550" spc="-40" dirty="0" smtClean="0">
                <a:solidFill>
                  <a:srgbClr val="231F20"/>
                </a:solidFill>
                <a:latin typeface="Century"/>
                <a:cs typeface="Century"/>
              </a:rPr>
              <a:t>port</a:t>
            </a:r>
            <a:r>
              <a:rPr sz="1550" dirty="0" smtClean="0">
                <a:solidFill>
                  <a:srgbClr val="231F20"/>
                </a:solidFill>
                <a:latin typeface="Century"/>
                <a:cs typeface="Century"/>
              </a:rPr>
              <a:t> </a:t>
            </a:r>
            <a:r>
              <a:rPr sz="1550" spc="-160" dirty="0" smtClean="0">
                <a:solidFill>
                  <a:srgbClr val="231F20"/>
                </a:solidFill>
                <a:latin typeface="Century"/>
                <a:cs typeface="Century"/>
              </a:rPr>
              <a:t> </a:t>
            </a:r>
            <a:r>
              <a:rPr sz="1550" spc="-40" dirty="0">
                <a:solidFill>
                  <a:srgbClr val="231F20"/>
                </a:solidFill>
                <a:latin typeface="Century"/>
                <a:cs typeface="Century"/>
              </a:rPr>
              <a:t>cranes</a:t>
            </a:r>
            <a:r>
              <a:rPr sz="1550" dirty="0">
                <a:solidFill>
                  <a:srgbClr val="231F20"/>
                </a:solidFill>
                <a:latin typeface="Century"/>
                <a:cs typeface="Century"/>
              </a:rPr>
              <a:t> </a:t>
            </a:r>
            <a:r>
              <a:rPr lang="en-US" sz="1550" spc="-40" dirty="0">
                <a:solidFill>
                  <a:srgbClr val="231F20"/>
                </a:solidFill>
                <a:latin typeface="Century"/>
                <a:cs typeface="Century"/>
              </a:rPr>
              <a:t>are available</a:t>
            </a:r>
            <a:r>
              <a:rPr lang="en-US" sz="1550" spc="-25" dirty="0">
                <a:solidFill>
                  <a:srgbClr val="231F20"/>
                </a:solidFill>
                <a:latin typeface="Century"/>
                <a:cs typeface="Century"/>
              </a:rPr>
              <a:t> </a:t>
            </a:r>
            <a:r>
              <a:rPr lang="en-US" sz="1550" spc="-45" dirty="0">
                <a:solidFill>
                  <a:srgbClr val="231F20"/>
                </a:solidFill>
                <a:latin typeface="Century"/>
                <a:cs typeface="Century"/>
              </a:rPr>
              <a:t>as</a:t>
            </a:r>
            <a:r>
              <a:rPr lang="en-US" sz="1550" spc="-25" dirty="0">
                <a:solidFill>
                  <a:srgbClr val="231F20"/>
                </a:solidFill>
                <a:latin typeface="Century"/>
                <a:cs typeface="Century"/>
              </a:rPr>
              <a:t> </a:t>
            </a:r>
            <a:r>
              <a:rPr lang="en-US" sz="1550" spc="-40" dirty="0">
                <a:solidFill>
                  <a:srgbClr val="231F20"/>
                </a:solidFill>
                <a:latin typeface="Century"/>
                <a:cs typeface="Century"/>
              </a:rPr>
              <a:t>well</a:t>
            </a:r>
            <a:r>
              <a:rPr lang="en-US" sz="1550" spc="-25" dirty="0">
                <a:solidFill>
                  <a:srgbClr val="231F20"/>
                </a:solidFill>
                <a:latin typeface="Century"/>
                <a:cs typeface="Century"/>
              </a:rPr>
              <a:t> </a:t>
            </a:r>
            <a:r>
              <a:rPr lang="en-US" sz="1550" spc="-45" dirty="0">
                <a:solidFill>
                  <a:srgbClr val="231F20"/>
                </a:solidFill>
                <a:latin typeface="Century"/>
                <a:cs typeface="Century"/>
              </a:rPr>
              <a:t>as</a:t>
            </a:r>
            <a:r>
              <a:rPr lang="en-US" sz="1550" spc="-25" dirty="0">
                <a:solidFill>
                  <a:srgbClr val="231F20"/>
                </a:solidFill>
                <a:latin typeface="Century"/>
                <a:cs typeface="Century"/>
              </a:rPr>
              <a:t> </a:t>
            </a:r>
            <a:r>
              <a:rPr lang="en-US" sz="1550" spc="-45" dirty="0">
                <a:solidFill>
                  <a:srgbClr val="231F20"/>
                </a:solidFill>
                <a:latin typeface="Century"/>
                <a:cs typeface="Century"/>
              </a:rPr>
              <a:t>open</a:t>
            </a:r>
            <a:r>
              <a:rPr lang="en-US" sz="1550" spc="-25" dirty="0">
                <a:solidFill>
                  <a:srgbClr val="231F20"/>
                </a:solidFill>
                <a:latin typeface="Century"/>
                <a:cs typeface="Century"/>
              </a:rPr>
              <a:t> </a:t>
            </a:r>
            <a:r>
              <a:rPr lang="en-US" sz="1550" spc="-50" dirty="0">
                <a:solidFill>
                  <a:srgbClr val="231F20"/>
                </a:solidFill>
                <a:latin typeface="Century"/>
                <a:cs typeface="Century"/>
              </a:rPr>
              <a:t>and</a:t>
            </a:r>
            <a:r>
              <a:rPr lang="en-US" sz="1550" spc="-25" dirty="0">
                <a:solidFill>
                  <a:srgbClr val="231F20"/>
                </a:solidFill>
                <a:latin typeface="Century"/>
                <a:cs typeface="Century"/>
              </a:rPr>
              <a:t> </a:t>
            </a:r>
            <a:r>
              <a:rPr lang="en-US" sz="1550" spc="-40" dirty="0">
                <a:solidFill>
                  <a:srgbClr val="231F20"/>
                </a:solidFill>
                <a:latin typeface="Century"/>
                <a:cs typeface="Century"/>
              </a:rPr>
              <a:t>covered</a:t>
            </a:r>
            <a:r>
              <a:rPr lang="en-US" sz="1550" spc="-25" dirty="0">
                <a:solidFill>
                  <a:srgbClr val="231F20"/>
                </a:solidFill>
                <a:latin typeface="Century"/>
                <a:cs typeface="Century"/>
              </a:rPr>
              <a:t> </a:t>
            </a:r>
            <a:r>
              <a:rPr lang="en-US" sz="1550" spc="-35" dirty="0">
                <a:solidFill>
                  <a:srgbClr val="231F20"/>
                </a:solidFill>
                <a:latin typeface="Century"/>
                <a:cs typeface="Century"/>
              </a:rPr>
              <a:t>sites</a:t>
            </a:r>
            <a:r>
              <a:rPr lang="en-US" sz="1550" spc="-25" dirty="0">
                <a:solidFill>
                  <a:srgbClr val="231F20"/>
                </a:solidFill>
                <a:latin typeface="Century"/>
                <a:cs typeface="Century"/>
              </a:rPr>
              <a:t> </a:t>
            </a:r>
            <a:r>
              <a:rPr lang="en-US" sz="1550" spc="-45" dirty="0">
                <a:solidFill>
                  <a:srgbClr val="231F20"/>
                </a:solidFill>
                <a:latin typeface="Century"/>
                <a:cs typeface="Century"/>
              </a:rPr>
              <a:t>with</a:t>
            </a:r>
            <a:r>
              <a:rPr lang="en-US" sz="1550" spc="-25" dirty="0">
                <a:solidFill>
                  <a:srgbClr val="231F20"/>
                </a:solidFill>
                <a:latin typeface="Century"/>
                <a:cs typeface="Century"/>
              </a:rPr>
              <a:t> </a:t>
            </a:r>
            <a:r>
              <a:rPr lang="en-US" sz="1550" spc="-45" dirty="0">
                <a:solidFill>
                  <a:srgbClr val="231F20"/>
                </a:solidFill>
                <a:latin typeface="Century"/>
                <a:cs typeface="Century"/>
              </a:rPr>
              <a:t>a</a:t>
            </a:r>
            <a:r>
              <a:rPr lang="en-US" sz="1550" spc="-25" dirty="0">
                <a:solidFill>
                  <a:srgbClr val="231F20"/>
                </a:solidFill>
                <a:latin typeface="Century"/>
                <a:cs typeface="Century"/>
              </a:rPr>
              <a:t> </a:t>
            </a:r>
            <a:r>
              <a:rPr lang="en-US" sz="1550" spc="-35" dirty="0">
                <a:solidFill>
                  <a:srgbClr val="231F20"/>
                </a:solidFill>
                <a:latin typeface="Century"/>
                <a:cs typeface="Century"/>
              </a:rPr>
              <a:t>total</a:t>
            </a:r>
            <a:r>
              <a:rPr lang="en-US" sz="1550" spc="-25" dirty="0">
                <a:solidFill>
                  <a:srgbClr val="231F20"/>
                </a:solidFill>
                <a:latin typeface="Century"/>
                <a:cs typeface="Century"/>
              </a:rPr>
              <a:t> </a:t>
            </a:r>
            <a:r>
              <a:rPr lang="en-US" sz="1550" spc="-45" dirty="0">
                <a:solidFill>
                  <a:srgbClr val="231F20"/>
                </a:solidFill>
                <a:latin typeface="Century"/>
                <a:cs typeface="Century"/>
              </a:rPr>
              <a:t>area</a:t>
            </a:r>
            <a:r>
              <a:rPr lang="en-US" sz="1550" spc="-25" dirty="0">
                <a:solidFill>
                  <a:srgbClr val="231F20"/>
                </a:solidFill>
                <a:latin typeface="Century"/>
                <a:cs typeface="Century"/>
              </a:rPr>
              <a:t> </a:t>
            </a:r>
            <a:r>
              <a:rPr lang="en-US" sz="1550" spc="-35" dirty="0">
                <a:solidFill>
                  <a:srgbClr val="231F20"/>
                </a:solidFill>
                <a:latin typeface="Century"/>
                <a:cs typeface="Century"/>
              </a:rPr>
              <a:t>of</a:t>
            </a:r>
            <a:r>
              <a:rPr lang="en-US" sz="1550" spc="-25" dirty="0">
                <a:solidFill>
                  <a:srgbClr val="231F20"/>
                </a:solidFill>
                <a:latin typeface="Century"/>
                <a:cs typeface="Century"/>
              </a:rPr>
              <a:t> </a:t>
            </a:r>
            <a:r>
              <a:rPr lang="en-US" sz="1550" spc="-45" dirty="0">
                <a:solidFill>
                  <a:srgbClr val="231F20"/>
                </a:solidFill>
                <a:latin typeface="Century"/>
                <a:cs typeface="Century"/>
              </a:rPr>
              <a:t>12</a:t>
            </a:r>
            <a:r>
              <a:rPr lang="en-US" sz="1550" spc="-25" dirty="0">
                <a:solidFill>
                  <a:srgbClr val="231F20"/>
                </a:solidFill>
                <a:latin typeface="Century"/>
                <a:cs typeface="Century"/>
              </a:rPr>
              <a:t> </a:t>
            </a:r>
            <a:r>
              <a:rPr lang="en-US" sz="1550" spc="-40" dirty="0">
                <a:solidFill>
                  <a:srgbClr val="231F20"/>
                </a:solidFill>
                <a:latin typeface="Century"/>
                <a:cs typeface="Century"/>
              </a:rPr>
              <a:t>acres</a:t>
            </a:r>
            <a:r>
              <a:rPr lang="en-US" sz="1550" spc="-40" dirty="0" smtClean="0">
                <a:solidFill>
                  <a:srgbClr val="231F20"/>
                </a:solidFill>
                <a:latin typeface="Century"/>
                <a:cs typeface="Century"/>
              </a:rPr>
              <a:t>.</a:t>
            </a:r>
          </a:p>
          <a:p>
            <a:pPr marL="228600" marR="5080" indent="-215900" algn="just">
              <a:lnSpc>
                <a:spcPct val="97600"/>
              </a:lnSpc>
              <a:spcBef>
                <a:spcPts val="490"/>
              </a:spcBef>
            </a:pPr>
            <a:r>
              <a:rPr lang="en-US" sz="1550" spc="-40" dirty="0" smtClean="0">
                <a:solidFill>
                  <a:srgbClr val="231F20"/>
                </a:solidFill>
                <a:latin typeface="Century"/>
                <a:cs typeface="Century"/>
              </a:rPr>
              <a:t>  -1 mobile crane with 100 t capacity </a:t>
            </a:r>
          </a:p>
          <a:p>
            <a:pPr marL="228600" marR="5080" indent="-215900" algn="just">
              <a:lnSpc>
                <a:spcPct val="97600"/>
              </a:lnSpc>
              <a:spcBef>
                <a:spcPts val="490"/>
              </a:spcBef>
            </a:pPr>
            <a:r>
              <a:rPr lang="en-US" sz="1550" spc="-40" dirty="0">
                <a:solidFill>
                  <a:srgbClr val="231F20"/>
                </a:solidFill>
                <a:latin typeface="Century"/>
                <a:cs typeface="Century"/>
              </a:rPr>
              <a:t> </a:t>
            </a:r>
            <a:r>
              <a:rPr lang="en-US" sz="1550" spc="-40" dirty="0" smtClean="0">
                <a:solidFill>
                  <a:srgbClr val="231F20"/>
                </a:solidFill>
                <a:latin typeface="Century"/>
                <a:cs typeface="Century"/>
              </a:rPr>
              <a:t> - 2 cranes with 12 t capacity</a:t>
            </a:r>
          </a:p>
          <a:p>
            <a:pPr marL="228600" marR="5080" indent="-215900" algn="just">
              <a:lnSpc>
                <a:spcPct val="97600"/>
              </a:lnSpc>
              <a:spcBef>
                <a:spcPts val="490"/>
              </a:spcBef>
            </a:pPr>
            <a:r>
              <a:rPr lang="en-US" sz="1550" spc="-40" dirty="0" smtClean="0">
                <a:solidFill>
                  <a:srgbClr val="231F20"/>
                </a:solidFill>
                <a:latin typeface="Century"/>
                <a:cs typeface="Century"/>
              </a:rPr>
              <a:t>  - 2 cranes with 6 t capacity</a:t>
            </a:r>
            <a:endParaRPr lang="en-US" sz="1550" dirty="0">
              <a:latin typeface="Century"/>
              <a:cs typeface="Century"/>
            </a:endParaRPr>
          </a:p>
          <a:p>
            <a:pPr marL="12700">
              <a:lnSpc>
                <a:spcPct val="100000"/>
              </a:lnSpc>
              <a:spcBef>
                <a:spcPts val="430"/>
              </a:spcBef>
            </a:pPr>
            <a:r>
              <a:rPr sz="2000" spc="-85" dirty="0" smtClean="0">
                <a:solidFill>
                  <a:srgbClr val="25408F"/>
                </a:solidFill>
                <a:latin typeface="Wingdings"/>
                <a:cs typeface="Wingdings"/>
              </a:rPr>
              <a:t></a:t>
            </a:r>
            <a:r>
              <a:rPr sz="1550" spc="-40" dirty="0">
                <a:solidFill>
                  <a:srgbClr val="231F20"/>
                </a:solidFill>
                <a:latin typeface="Century"/>
                <a:cs typeface="Century"/>
              </a:rPr>
              <a:t>Port</a:t>
            </a:r>
            <a:r>
              <a:rPr sz="1550" spc="-25" dirty="0">
                <a:solidFill>
                  <a:srgbClr val="231F20"/>
                </a:solidFill>
                <a:latin typeface="Century"/>
                <a:cs typeface="Century"/>
              </a:rPr>
              <a:t> </a:t>
            </a:r>
            <a:r>
              <a:rPr sz="1550" spc="-45" dirty="0" smtClean="0">
                <a:solidFill>
                  <a:srgbClr val="231F20"/>
                </a:solidFill>
                <a:latin typeface="Century"/>
                <a:cs typeface="Century"/>
              </a:rPr>
              <a:t>equipment</a:t>
            </a:r>
            <a:r>
              <a:rPr lang="en-US" sz="1550" spc="-25" dirty="0" smtClean="0">
                <a:solidFill>
                  <a:srgbClr val="231F20"/>
                </a:solidFill>
                <a:latin typeface="Century"/>
                <a:cs typeface="Century"/>
              </a:rPr>
              <a:t>, </a:t>
            </a:r>
            <a:r>
              <a:rPr sz="1550" spc="-45" dirty="0" smtClean="0">
                <a:solidFill>
                  <a:srgbClr val="231F20"/>
                </a:solidFill>
                <a:latin typeface="Century"/>
                <a:cs typeface="Century"/>
              </a:rPr>
              <a:t>qualified</a:t>
            </a:r>
            <a:r>
              <a:rPr sz="1550" spc="-25" dirty="0" smtClean="0">
                <a:solidFill>
                  <a:srgbClr val="231F20"/>
                </a:solidFill>
                <a:latin typeface="Century"/>
                <a:cs typeface="Century"/>
              </a:rPr>
              <a:t> </a:t>
            </a:r>
            <a:r>
              <a:rPr lang="en-US" sz="1550" spc="-40" dirty="0" smtClean="0">
                <a:solidFill>
                  <a:srgbClr val="231F20"/>
                </a:solidFill>
                <a:latin typeface="Century"/>
                <a:cs typeface="Century"/>
              </a:rPr>
              <a:t>staff</a:t>
            </a:r>
            <a:r>
              <a:rPr sz="1550" spc="-25" dirty="0" smtClean="0">
                <a:solidFill>
                  <a:srgbClr val="231F20"/>
                </a:solidFill>
                <a:latin typeface="Century"/>
                <a:cs typeface="Century"/>
              </a:rPr>
              <a:t> </a:t>
            </a:r>
            <a:r>
              <a:rPr sz="1550" spc="-50" dirty="0">
                <a:solidFill>
                  <a:srgbClr val="231F20"/>
                </a:solidFill>
                <a:latin typeface="Century"/>
                <a:cs typeface="Century"/>
              </a:rPr>
              <a:t>and</a:t>
            </a:r>
            <a:r>
              <a:rPr sz="1550" spc="-25" dirty="0">
                <a:solidFill>
                  <a:srgbClr val="231F20"/>
                </a:solidFill>
                <a:latin typeface="Century"/>
                <a:cs typeface="Century"/>
              </a:rPr>
              <a:t> </a:t>
            </a:r>
            <a:r>
              <a:rPr sz="1550" spc="-40" dirty="0">
                <a:solidFill>
                  <a:srgbClr val="231F20"/>
                </a:solidFill>
                <a:latin typeface="Century"/>
                <a:cs typeface="Century"/>
              </a:rPr>
              <a:t>stevedores.</a:t>
            </a:r>
            <a:endParaRPr sz="1550" dirty="0">
              <a:latin typeface="Century"/>
              <a:cs typeface="Century"/>
            </a:endParaRPr>
          </a:p>
          <a:p>
            <a:pPr marL="228600" marR="6350" indent="-215900" algn="just">
              <a:lnSpc>
                <a:spcPct val="97600"/>
              </a:lnSpc>
              <a:spcBef>
                <a:spcPts val="400"/>
              </a:spcBef>
            </a:pPr>
            <a:r>
              <a:rPr sz="2000" spc="-85" dirty="0">
                <a:solidFill>
                  <a:srgbClr val="25408F"/>
                </a:solidFill>
                <a:latin typeface="Wingdings"/>
                <a:cs typeface="Wingdings"/>
              </a:rPr>
              <a:t></a:t>
            </a:r>
            <a:r>
              <a:rPr sz="1550" spc="-50" dirty="0">
                <a:solidFill>
                  <a:srgbClr val="231F20"/>
                </a:solidFill>
                <a:latin typeface="Century"/>
                <a:cs typeface="Century"/>
              </a:rPr>
              <a:t>The</a:t>
            </a:r>
            <a:r>
              <a:rPr sz="1550" spc="70" dirty="0">
                <a:solidFill>
                  <a:srgbClr val="231F20"/>
                </a:solidFill>
                <a:latin typeface="Century"/>
                <a:cs typeface="Century"/>
              </a:rPr>
              <a:t> </a:t>
            </a:r>
            <a:r>
              <a:rPr lang="en-US" sz="1550" spc="-35" dirty="0" smtClean="0">
                <a:solidFill>
                  <a:srgbClr val="231F20"/>
                </a:solidFill>
                <a:latin typeface="Century"/>
                <a:cs typeface="Century"/>
              </a:rPr>
              <a:t>port</a:t>
            </a:r>
            <a:r>
              <a:rPr sz="1550" spc="70" dirty="0" smtClean="0">
                <a:solidFill>
                  <a:srgbClr val="231F20"/>
                </a:solidFill>
                <a:latin typeface="Century"/>
                <a:cs typeface="Century"/>
              </a:rPr>
              <a:t> </a:t>
            </a:r>
            <a:r>
              <a:rPr sz="1550" spc="-35" dirty="0">
                <a:solidFill>
                  <a:srgbClr val="231F20"/>
                </a:solidFill>
                <a:latin typeface="Century"/>
                <a:cs typeface="Century"/>
              </a:rPr>
              <a:t>is</a:t>
            </a:r>
            <a:r>
              <a:rPr sz="1550" spc="70" dirty="0">
                <a:solidFill>
                  <a:srgbClr val="231F20"/>
                </a:solidFill>
                <a:latin typeface="Century"/>
                <a:cs typeface="Century"/>
              </a:rPr>
              <a:t> </a:t>
            </a:r>
            <a:r>
              <a:rPr sz="1550" spc="-40" dirty="0">
                <a:solidFill>
                  <a:srgbClr val="231F20"/>
                </a:solidFill>
                <a:latin typeface="Century"/>
                <a:cs typeface="Century"/>
              </a:rPr>
              <a:t>licensed</a:t>
            </a:r>
            <a:r>
              <a:rPr sz="1550" spc="70" dirty="0">
                <a:solidFill>
                  <a:srgbClr val="231F20"/>
                </a:solidFill>
                <a:latin typeface="Century"/>
                <a:cs typeface="Century"/>
              </a:rPr>
              <a:t> </a:t>
            </a:r>
            <a:r>
              <a:rPr sz="1550" spc="-45" dirty="0">
                <a:solidFill>
                  <a:srgbClr val="231F20"/>
                </a:solidFill>
                <a:latin typeface="Century"/>
                <a:cs typeface="Century"/>
              </a:rPr>
              <a:t>by</a:t>
            </a:r>
            <a:r>
              <a:rPr sz="1550" spc="70" dirty="0">
                <a:solidFill>
                  <a:srgbClr val="231F20"/>
                </a:solidFill>
                <a:latin typeface="Century"/>
                <a:cs typeface="Century"/>
              </a:rPr>
              <a:t> </a:t>
            </a:r>
            <a:r>
              <a:rPr sz="1550" spc="-40" dirty="0">
                <a:solidFill>
                  <a:srgbClr val="231F20"/>
                </a:solidFill>
                <a:latin typeface="Century"/>
                <a:cs typeface="Century"/>
              </a:rPr>
              <a:t>the</a:t>
            </a:r>
            <a:r>
              <a:rPr sz="1550" spc="70" dirty="0">
                <a:solidFill>
                  <a:srgbClr val="231F20"/>
                </a:solidFill>
                <a:latin typeface="Century"/>
                <a:cs typeface="Century"/>
              </a:rPr>
              <a:t> </a:t>
            </a:r>
            <a:r>
              <a:rPr sz="1550" spc="-45" dirty="0">
                <a:solidFill>
                  <a:srgbClr val="231F20"/>
                </a:solidFill>
                <a:latin typeface="Century"/>
                <a:cs typeface="Century"/>
              </a:rPr>
              <a:t>Bulgarian</a:t>
            </a:r>
            <a:r>
              <a:rPr sz="1550" spc="70" dirty="0">
                <a:solidFill>
                  <a:srgbClr val="231F20"/>
                </a:solidFill>
                <a:latin typeface="Century"/>
                <a:cs typeface="Century"/>
              </a:rPr>
              <a:t> </a:t>
            </a:r>
            <a:r>
              <a:rPr sz="1550" spc="-45" dirty="0">
                <a:solidFill>
                  <a:srgbClr val="231F20"/>
                </a:solidFill>
                <a:latin typeface="Century"/>
                <a:cs typeface="Century"/>
              </a:rPr>
              <a:t>Customs'</a:t>
            </a:r>
            <a:r>
              <a:rPr sz="1550" spc="70" dirty="0">
                <a:solidFill>
                  <a:srgbClr val="231F20"/>
                </a:solidFill>
                <a:latin typeface="Century"/>
                <a:cs typeface="Century"/>
              </a:rPr>
              <a:t> </a:t>
            </a:r>
            <a:r>
              <a:rPr sz="1550" spc="-40" dirty="0" smtClean="0">
                <a:solidFill>
                  <a:srgbClr val="231F20"/>
                </a:solidFill>
                <a:latin typeface="Century"/>
                <a:cs typeface="Century"/>
              </a:rPr>
              <a:t>Authorit</a:t>
            </a:r>
            <a:r>
              <a:rPr lang="en-US" sz="1550" spc="-40" dirty="0" smtClean="0">
                <a:solidFill>
                  <a:srgbClr val="231F20"/>
                </a:solidFill>
                <a:latin typeface="Century"/>
                <a:cs typeface="Century"/>
              </a:rPr>
              <a:t>ies</a:t>
            </a:r>
            <a:r>
              <a:rPr sz="1550" spc="70" dirty="0" smtClean="0">
                <a:solidFill>
                  <a:srgbClr val="231F20"/>
                </a:solidFill>
                <a:latin typeface="Century"/>
                <a:cs typeface="Century"/>
              </a:rPr>
              <a:t> </a:t>
            </a:r>
            <a:r>
              <a:rPr sz="1550" spc="-45" dirty="0">
                <a:solidFill>
                  <a:srgbClr val="231F20"/>
                </a:solidFill>
                <a:latin typeface="Century"/>
                <a:cs typeface="Century"/>
              </a:rPr>
              <a:t>as</a:t>
            </a:r>
            <a:r>
              <a:rPr sz="1550" spc="70" dirty="0">
                <a:solidFill>
                  <a:srgbClr val="231F20"/>
                </a:solidFill>
                <a:latin typeface="Century"/>
                <a:cs typeface="Century"/>
              </a:rPr>
              <a:t> </a:t>
            </a:r>
            <a:r>
              <a:rPr sz="1550" spc="-45" dirty="0">
                <a:solidFill>
                  <a:srgbClr val="231F20"/>
                </a:solidFill>
                <a:latin typeface="Century"/>
                <a:cs typeface="Century"/>
              </a:rPr>
              <a:t>a</a:t>
            </a:r>
            <a:r>
              <a:rPr sz="1550" spc="70" dirty="0">
                <a:solidFill>
                  <a:srgbClr val="231F20"/>
                </a:solidFill>
                <a:latin typeface="Century"/>
                <a:cs typeface="Century"/>
              </a:rPr>
              <a:t> </a:t>
            </a:r>
            <a:r>
              <a:rPr sz="1550" spc="-50" dirty="0">
                <a:solidFill>
                  <a:srgbClr val="231F20"/>
                </a:solidFill>
                <a:latin typeface="Century"/>
                <a:cs typeface="Century"/>
              </a:rPr>
              <a:t>Duty</a:t>
            </a:r>
            <a:r>
              <a:rPr sz="1550" spc="70" dirty="0">
                <a:solidFill>
                  <a:srgbClr val="231F20"/>
                </a:solidFill>
                <a:latin typeface="Century"/>
                <a:cs typeface="Century"/>
              </a:rPr>
              <a:t> </a:t>
            </a:r>
            <a:r>
              <a:rPr sz="1550" spc="-45" dirty="0">
                <a:solidFill>
                  <a:srgbClr val="231F20"/>
                </a:solidFill>
                <a:latin typeface="Century"/>
                <a:cs typeface="Century"/>
              </a:rPr>
              <a:t>Free</a:t>
            </a:r>
            <a:r>
              <a:rPr sz="1550" spc="70" dirty="0">
                <a:solidFill>
                  <a:srgbClr val="231F20"/>
                </a:solidFill>
                <a:latin typeface="Century"/>
                <a:cs typeface="Century"/>
              </a:rPr>
              <a:t> </a:t>
            </a:r>
            <a:r>
              <a:rPr sz="1550" spc="-45" dirty="0">
                <a:solidFill>
                  <a:srgbClr val="231F20"/>
                </a:solidFill>
                <a:latin typeface="Century"/>
                <a:cs typeface="Century"/>
              </a:rPr>
              <a:t>Zone</a:t>
            </a:r>
            <a:r>
              <a:rPr sz="1550" spc="-40" dirty="0">
                <a:solidFill>
                  <a:srgbClr val="231F20"/>
                </a:solidFill>
                <a:latin typeface="Century"/>
                <a:cs typeface="Century"/>
              </a:rPr>
              <a:t> </a:t>
            </a:r>
            <a:r>
              <a:rPr lang="en-US" sz="1550" spc="-40" dirty="0" smtClean="0">
                <a:solidFill>
                  <a:srgbClr val="231F20"/>
                </a:solidFill>
                <a:latin typeface="Century"/>
                <a:cs typeface="Century"/>
              </a:rPr>
              <a:t>-  </a:t>
            </a:r>
            <a:r>
              <a:rPr sz="1550" spc="-45" dirty="0" smtClean="0">
                <a:solidFill>
                  <a:srgbClr val="231F20"/>
                </a:solidFill>
                <a:latin typeface="Century"/>
                <a:cs typeface="Century"/>
              </a:rPr>
              <a:t>a</a:t>
            </a:r>
            <a:r>
              <a:rPr sz="1550" spc="-25" dirty="0" smtClean="0">
                <a:solidFill>
                  <a:srgbClr val="231F20"/>
                </a:solidFill>
                <a:latin typeface="Century"/>
                <a:cs typeface="Century"/>
              </a:rPr>
              <a:t> </a:t>
            </a:r>
            <a:r>
              <a:rPr sz="1550" spc="-40" dirty="0">
                <a:solidFill>
                  <a:srgbClr val="231F20"/>
                </a:solidFill>
                <a:latin typeface="Century"/>
                <a:cs typeface="Century"/>
              </a:rPr>
              <a:t>great</a:t>
            </a:r>
            <a:r>
              <a:rPr sz="1550" spc="-25" dirty="0">
                <a:solidFill>
                  <a:srgbClr val="231F20"/>
                </a:solidFill>
                <a:latin typeface="Century"/>
                <a:cs typeface="Century"/>
              </a:rPr>
              <a:t> </a:t>
            </a:r>
            <a:r>
              <a:rPr sz="1550" spc="-45" dirty="0">
                <a:solidFill>
                  <a:srgbClr val="231F20"/>
                </a:solidFill>
                <a:latin typeface="Century"/>
                <a:cs typeface="Century"/>
              </a:rPr>
              <a:t>advantage</a:t>
            </a:r>
            <a:r>
              <a:rPr sz="1550" spc="-25" dirty="0">
                <a:solidFill>
                  <a:srgbClr val="231F20"/>
                </a:solidFill>
                <a:latin typeface="Century"/>
                <a:cs typeface="Century"/>
              </a:rPr>
              <a:t> </a:t>
            </a:r>
            <a:r>
              <a:rPr sz="1550" spc="-35" dirty="0">
                <a:solidFill>
                  <a:srgbClr val="231F20"/>
                </a:solidFill>
                <a:latin typeface="Century"/>
                <a:cs typeface="Century"/>
              </a:rPr>
              <a:t>for</a:t>
            </a:r>
            <a:r>
              <a:rPr sz="1550" spc="-25" dirty="0">
                <a:solidFill>
                  <a:srgbClr val="231F20"/>
                </a:solidFill>
                <a:latin typeface="Century"/>
                <a:cs typeface="Century"/>
              </a:rPr>
              <a:t> </a:t>
            </a:r>
            <a:r>
              <a:rPr sz="1550" spc="-35" dirty="0">
                <a:solidFill>
                  <a:srgbClr val="231F20"/>
                </a:solidFill>
                <a:latin typeface="Century"/>
                <a:cs typeface="Century"/>
              </a:rPr>
              <a:t>all</a:t>
            </a:r>
            <a:r>
              <a:rPr sz="1550" spc="-25" dirty="0">
                <a:solidFill>
                  <a:srgbClr val="231F20"/>
                </a:solidFill>
                <a:latin typeface="Century"/>
                <a:cs typeface="Century"/>
              </a:rPr>
              <a:t> </a:t>
            </a:r>
            <a:r>
              <a:rPr sz="1550" spc="-45" dirty="0" smtClean="0">
                <a:solidFill>
                  <a:srgbClr val="231F20"/>
                </a:solidFill>
                <a:latin typeface="Century"/>
                <a:cs typeface="Century"/>
              </a:rPr>
              <a:t>kind</a:t>
            </a:r>
            <a:r>
              <a:rPr sz="1550" spc="-25" dirty="0" smtClean="0">
                <a:solidFill>
                  <a:srgbClr val="231F20"/>
                </a:solidFill>
                <a:latin typeface="Century"/>
                <a:cs typeface="Century"/>
              </a:rPr>
              <a:t> </a:t>
            </a:r>
            <a:r>
              <a:rPr sz="1550" spc="-35" dirty="0">
                <a:solidFill>
                  <a:srgbClr val="231F20"/>
                </a:solidFill>
                <a:latin typeface="Century"/>
                <a:cs typeface="Century"/>
              </a:rPr>
              <a:t>of</a:t>
            </a:r>
            <a:r>
              <a:rPr sz="1550" spc="-25" dirty="0">
                <a:solidFill>
                  <a:srgbClr val="231F20"/>
                </a:solidFill>
                <a:latin typeface="Century"/>
                <a:cs typeface="Century"/>
              </a:rPr>
              <a:t> </a:t>
            </a:r>
            <a:r>
              <a:rPr sz="1550" spc="-40" dirty="0">
                <a:solidFill>
                  <a:srgbClr val="231F20"/>
                </a:solidFill>
                <a:latin typeface="Century"/>
                <a:cs typeface="Century"/>
              </a:rPr>
              <a:t>transit</a:t>
            </a:r>
            <a:r>
              <a:rPr sz="1550" spc="-25" dirty="0">
                <a:solidFill>
                  <a:srgbClr val="231F20"/>
                </a:solidFill>
                <a:latin typeface="Century"/>
                <a:cs typeface="Century"/>
              </a:rPr>
              <a:t> </a:t>
            </a:r>
            <a:r>
              <a:rPr sz="1550" spc="-40" dirty="0">
                <a:solidFill>
                  <a:srgbClr val="231F20"/>
                </a:solidFill>
                <a:latin typeface="Century"/>
                <a:cs typeface="Century"/>
              </a:rPr>
              <a:t>cargo</a:t>
            </a:r>
            <a:r>
              <a:rPr sz="1550" spc="-25" dirty="0">
                <a:solidFill>
                  <a:srgbClr val="231F20"/>
                </a:solidFill>
                <a:latin typeface="Century"/>
                <a:cs typeface="Century"/>
              </a:rPr>
              <a:t> </a:t>
            </a:r>
            <a:r>
              <a:rPr sz="1550" spc="-40" dirty="0">
                <a:solidFill>
                  <a:srgbClr val="231F20"/>
                </a:solidFill>
                <a:latin typeface="Century"/>
                <a:cs typeface="Century"/>
              </a:rPr>
              <a:t>business.</a:t>
            </a:r>
            <a:endParaRPr sz="1550" dirty="0">
              <a:latin typeface="Century"/>
              <a:cs typeface="Century"/>
            </a:endParaRPr>
          </a:p>
          <a:p>
            <a:pPr marL="228600" marR="5715" indent="-215900" algn="just">
              <a:lnSpc>
                <a:spcPct val="99600"/>
              </a:lnSpc>
              <a:spcBef>
                <a:spcPts val="440"/>
              </a:spcBef>
            </a:pPr>
            <a:r>
              <a:rPr sz="2000" spc="-85" dirty="0" smtClean="0">
                <a:solidFill>
                  <a:srgbClr val="25408F"/>
                </a:solidFill>
                <a:latin typeface="Wingdings"/>
                <a:cs typeface="Wingdings"/>
              </a:rPr>
              <a:t></a:t>
            </a:r>
            <a:r>
              <a:rPr lang="en-US" sz="1550" spc="-60" dirty="0">
                <a:solidFill>
                  <a:srgbClr val="231F20"/>
                </a:solidFill>
                <a:latin typeface="Century"/>
                <a:cs typeface="Century"/>
              </a:rPr>
              <a:t>PBW </a:t>
            </a:r>
            <a:r>
              <a:rPr lang="en-US" sz="1550" spc="-50" dirty="0">
                <a:solidFill>
                  <a:srgbClr val="231F20"/>
                </a:solidFill>
                <a:latin typeface="Century"/>
                <a:cs typeface="Century"/>
              </a:rPr>
              <a:t>processes </a:t>
            </a:r>
            <a:r>
              <a:rPr lang="en-US" sz="1550" spc="-50" dirty="0" smtClean="0">
                <a:solidFill>
                  <a:srgbClr val="231F20"/>
                </a:solidFill>
                <a:latin typeface="Century"/>
                <a:cs typeface="Century"/>
              </a:rPr>
              <a:t>over 200,000 </a:t>
            </a:r>
            <a:r>
              <a:rPr lang="en-US" sz="1550" spc="-50" dirty="0">
                <a:solidFill>
                  <a:srgbClr val="231F20"/>
                </a:solidFill>
                <a:latin typeface="Century"/>
                <a:cs typeface="Century"/>
              </a:rPr>
              <a:t>tons per year </a:t>
            </a:r>
            <a:r>
              <a:rPr lang="en-US" sz="1550" spc="-50" dirty="0" smtClean="0">
                <a:solidFill>
                  <a:srgbClr val="231F20"/>
                </a:solidFill>
                <a:latin typeface="Century"/>
                <a:cs typeface="Century"/>
              </a:rPr>
              <a:t>with a </a:t>
            </a:r>
            <a:r>
              <a:rPr sz="1550" spc="-50" dirty="0" smtClean="0">
                <a:solidFill>
                  <a:srgbClr val="231F20"/>
                </a:solidFill>
                <a:latin typeface="Century"/>
                <a:cs typeface="Century"/>
              </a:rPr>
              <a:t>predominant </a:t>
            </a:r>
            <a:r>
              <a:rPr sz="1550" spc="-40" dirty="0">
                <a:solidFill>
                  <a:srgbClr val="231F20"/>
                </a:solidFill>
                <a:latin typeface="Century"/>
                <a:cs typeface="Century"/>
              </a:rPr>
              <a:t>cargo</a:t>
            </a:r>
            <a:r>
              <a:rPr sz="1550" spc="80" dirty="0">
                <a:solidFill>
                  <a:srgbClr val="231F20"/>
                </a:solidFill>
                <a:latin typeface="Century"/>
                <a:cs typeface="Century"/>
              </a:rPr>
              <a:t> </a:t>
            </a:r>
            <a:r>
              <a:rPr sz="1550" spc="-35" dirty="0" smtClean="0">
                <a:solidFill>
                  <a:srgbClr val="231F20"/>
                </a:solidFill>
                <a:latin typeface="Century"/>
                <a:cs typeface="Century"/>
              </a:rPr>
              <a:t>of</a:t>
            </a:r>
            <a:r>
              <a:rPr lang="en-US" sz="1550" spc="-35" dirty="0" smtClean="0">
                <a:solidFill>
                  <a:srgbClr val="231F20"/>
                </a:solidFill>
                <a:latin typeface="Century"/>
                <a:cs typeface="Century"/>
              </a:rPr>
              <a:t> </a:t>
            </a:r>
            <a:r>
              <a:rPr lang="en-US" sz="1550" spc="80" dirty="0" smtClean="0">
                <a:solidFill>
                  <a:srgbClr val="231F20"/>
                </a:solidFill>
                <a:latin typeface="Century"/>
                <a:cs typeface="Century"/>
              </a:rPr>
              <a:t>: </a:t>
            </a:r>
            <a:r>
              <a:rPr sz="1550" spc="-40" dirty="0" smtClean="0">
                <a:solidFill>
                  <a:srgbClr val="231F20"/>
                </a:solidFill>
                <a:latin typeface="Century"/>
                <a:cs typeface="Century"/>
              </a:rPr>
              <a:t>citrus</a:t>
            </a:r>
            <a:r>
              <a:rPr sz="1550" spc="80" dirty="0" smtClean="0">
                <a:solidFill>
                  <a:srgbClr val="231F20"/>
                </a:solidFill>
                <a:latin typeface="Century"/>
                <a:cs typeface="Century"/>
              </a:rPr>
              <a:t> </a:t>
            </a:r>
            <a:r>
              <a:rPr sz="1550" spc="-35" dirty="0">
                <a:solidFill>
                  <a:srgbClr val="231F20"/>
                </a:solidFill>
                <a:latin typeface="Century"/>
                <a:cs typeface="Century"/>
              </a:rPr>
              <a:t>fruits,</a:t>
            </a:r>
            <a:r>
              <a:rPr sz="1550" spc="80" dirty="0">
                <a:solidFill>
                  <a:srgbClr val="231F20"/>
                </a:solidFill>
                <a:latin typeface="Century"/>
                <a:cs typeface="Century"/>
              </a:rPr>
              <a:t> </a:t>
            </a:r>
            <a:r>
              <a:rPr sz="1550" spc="-40" dirty="0">
                <a:solidFill>
                  <a:srgbClr val="231F20"/>
                </a:solidFill>
                <a:latin typeface="Century"/>
                <a:cs typeface="Century"/>
              </a:rPr>
              <a:t>non-ferrous</a:t>
            </a:r>
            <a:r>
              <a:rPr sz="1550" spc="80" dirty="0">
                <a:solidFill>
                  <a:srgbClr val="231F20"/>
                </a:solidFill>
                <a:latin typeface="Century"/>
                <a:cs typeface="Century"/>
              </a:rPr>
              <a:t> </a:t>
            </a:r>
            <a:r>
              <a:rPr sz="1550" spc="-45" dirty="0">
                <a:solidFill>
                  <a:srgbClr val="231F20"/>
                </a:solidFill>
                <a:latin typeface="Century"/>
                <a:cs typeface="Century"/>
              </a:rPr>
              <a:t>metals</a:t>
            </a:r>
            <a:r>
              <a:rPr sz="1550" spc="-40" dirty="0">
                <a:solidFill>
                  <a:srgbClr val="231F20"/>
                </a:solidFill>
                <a:latin typeface="Century"/>
                <a:cs typeface="Century"/>
              </a:rPr>
              <a:t> and</a:t>
            </a:r>
            <a:r>
              <a:rPr sz="1550" spc="210" dirty="0">
                <a:solidFill>
                  <a:srgbClr val="231F20"/>
                </a:solidFill>
                <a:latin typeface="Century"/>
                <a:cs typeface="Century"/>
              </a:rPr>
              <a:t> </a:t>
            </a:r>
            <a:r>
              <a:rPr sz="1550" spc="-35" dirty="0">
                <a:solidFill>
                  <a:srgbClr val="231F20"/>
                </a:solidFill>
                <a:latin typeface="Century"/>
                <a:cs typeface="Century"/>
              </a:rPr>
              <a:t>steel,</a:t>
            </a:r>
            <a:r>
              <a:rPr sz="1550" spc="210" dirty="0">
                <a:solidFill>
                  <a:srgbClr val="231F20"/>
                </a:solidFill>
                <a:latin typeface="Century"/>
                <a:cs typeface="Century"/>
              </a:rPr>
              <a:t> </a:t>
            </a:r>
            <a:r>
              <a:rPr sz="1550" spc="-40" dirty="0">
                <a:solidFill>
                  <a:srgbClr val="231F20"/>
                </a:solidFill>
                <a:latin typeface="Century"/>
                <a:cs typeface="Century"/>
              </a:rPr>
              <a:t>liquid</a:t>
            </a:r>
            <a:r>
              <a:rPr sz="1550" spc="210" dirty="0">
                <a:solidFill>
                  <a:srgbClr val="231F20"/>
                </a:solidFill>
                <a:latin typeface="Century"/>
                <a:cs typeface="Century"/>
              </a:rPr>
              <a:t> </a:t>
            </a:r>
            <a:r>
              <a:rPr sz="1550" spc="-45" dirty="0">
                <a:solidFill>
                  <a:srgbClr val="231F20"/>
                </a:solidFill>
                <a:latin typeface="Century"/>
                <a:cs typeface="Century"/>
              </a:rPr>
              <a:t>non-petroleum</a:t>
            </a:r>
            <a:r>
              <a:rPr sz="1550" spc="210" dirty="0">
                <a:solidFill>
                  <a:srgbClr val="231F20"/>
                </a:solidFill>
                <a:latin typeface="Century"/>
                <a:cs typeface="Century"/>
              </a:rPr>
              <a:t> </a:t>
            </a:r>
            <a:r>
              <a:rPr sz="1550" spc="-40" dirty="0">
                <a:solidFill>
                  <a:srgbClr val="231F20"/>
                </a:solidFill>
                <a:latin typeface="Century"/>
                <a:cs typeface="Century"/>
              </a:rPr>
              <a:t>products,</a:t>
            </a:r>
            <a:r>
              <a:rPr sz="1550" spc="210" dirty="0">
                <a:solidFill>
                  <a:srgbClr val="231F20"/>
                </a:solidFill>
                <a:latin typeface="Century"/>
                <a:cs typeface="Century"/>
              </a:rPr>
              <a:t> </a:t>
            </a:r>
            <a:r>
              <a:rPr sz="1550" spc="-40" dirty="0">
                <a:solidFill>
                  <a:srgbClr val="231F20"/>
                </a:solidFill>
                <a:latin typeface="Century"/>
                <a:cs typeface="Century"/>
              </a:rPr>
              <a:t>chipboards,</a:t>
            </a:r>
            <a:r>
              <a:rPr sz="1550" spc="210" dirty="0">
                <a:solidFill>
                  <a:srgbClr val="231F20"/>
                </a:solidFill>
                <a:latin typeface="Century"/>
                <a:cs typeface="Century"/>
              </a:rPr>
              <a:t> </a:t>
            </a:r>
            <a:r>
              <a:rPr sz="1550" spc="-40" dirty="0">
                <a:solidFill>
                  <a:srgbClr val="231F20"/>
                </a:solidFill>
                <a:latin typeface="Century"/>
                <a:cs typeface="Century"/>
              </a:rPr>
              <a:t>plaster</a:t>
            </a:r>
            <a:r>
              <a:rPr sz="1550" spc="210" dirty="0">
                <a:solidFill>
                  <a:srgbClr val="231F20"/>
                </a:solidFill>
                <a:latin typeface="Century"/>
                <a:cs typeface="Century"/>
              </a:rPr>
              <a:t> </a:t>
            </a:r>
            <a:r>
              <a:rPr sz="1550" spc="-40" dirty="0">
                <a:solidFill>
                  <a:srgbClr val="231F20"/>
                </a:solidFill>
                <a:latin typeface="Century"/>
                <a:cs typeface="Century"/>
              </a:rPr>
              <a:t>products,</a:t>
            </a:r>
            <a:r>
              <a:rPr sz="1550" spc="210" dirty="0">
                <a:solidFill>
                  <a:srgbClr val="231F20"/>
                </a:solidFill>
                <a:latin typeface="Century"/>
                <a:cs typeface="Century"/>
              </a:rPr>
              <a:t> </a:t>
            </a:r>
            <a:r>
              <a:rPr sz="1550" spc="-40" dirty="0">
                <a:solidFill>
                  <a:srgbClr val="231F20"/>
                </a:solidFill>
                <a:latin typeface="Century"/>
                <a:cs typeface="Century"/>
              </a:rPr>
              <a:t>palletized</a:t>
            </a:r>
            <a:r>
              <a:rPr sz="1550" spc="-35" dirty="0">
                <a:solidFill>
                  <a:srgbClr val="231F20"/>
                </a:solidFill>
                <a:latin typeface="Century"/>
                <a:cs typeface="Century"/>
              </a:rPr>
              <a:t> cargo,</a:t>
            </a:r>
            <a:r>
              <a:rPr sz="1550" spc="-25" dirty="0">
                <a:solidFill>
                  <a:srgbClr val="231F20"/>
                </a:solidFill>
                <a:latin typeface="Century"/>
                <a:cs typeface="Century"/>
              </a:rPr>
              <a:t> </a:t>
            </a:r>
            <a:r>
              <a:rPr sz="1550" spc="-45" dirty="0">
                <a:solidFill>
                  <a:srgbClr val="231F20"/>
                </a:solidFill>
                <a:latin typeface="Century"/>
                <a:cs typeface="Century"/>
              </a:rPr>
              <a:t>bulk</a:t>
            </a:r>
            <a:r>
              <a:rPr sz="1550" spc="-25" dirty="0">
                <a:solidFill>
                  <a:srgbClr val="231F20"/>
                </a:solidFill>
                <a:latin typeface="Century"/>
                <a:cs typeface="Century"/>
              </a:rPr>
              <a:t> </a:t>
            </a:r>
            <a:r>
              <a:rPr sz="1550" spc="-40" dirty="0">
                <a:solidFill>
                  <a:srgbClr val="231F20"/>
                </a:solidFill>
                <a:latin typeface="Century"/>
                <a:cs typeface="Century"/>
              </a:rPr>
              <a:t>cargo.</a:t>
            </a:r>
            <a:endParaRPr sz="1550" dirty="0">
              <a:latin typeface="Century"/>
              <a:cs typeface="Century"/>
            </a:endParaRPr>
          </a:p>
          <a:p>
            <a:pPr marL="12700">
              <a:lnSpc>
                <a:spcPct val="100000"/>
              </a:lnSpc>
              <a:spcBef>
                <a:spcPts val="430"/>
              </a:spcBef>
            </a:pPr>
            <a:r>
              <a:rPr sz="2000" spc="-85" dirty="0">
                <a:solidFill>
                  <a:srgbClr val="25408F"/>
                </a:solidFill>
                <a:latin typeface="Wingdings"/>
                <a:cs typeface="Wingdings"/>
              </a:rPr>
              <a:t></a:t>
            </a:r>
            <a:r>
              <a:rPr sz="1550" spc="-50" dirty="0" smtClean="0">
                <a:solidFill>
                  <a:srgbClr val="231F20"/>
                </a:solidFill>
                <a:latin typeface="Century"/>
                <a:cs typeface="Century"/>
              </a:rPr>
              <a:t>The</a:t>
            </a:r>
            <a:r>
              <a:rPr lang="en-US" sz="1550" spc="-50" dirty="0" smtClean="0">
                <a:solidFill>
                  <a:srgbClr val="231F20"/>
                </a:solidFill>
                <a:latin typeface="Century"/>
                <a:cs typeface="Century"/>
              </a:rPr>
              <a:t> port is open and under </a:t>
            </a:r>
            <a:r>
              <a:rPr lang="en-US" sz="1550" spc="-40" dirty="0">
                <a:solidFill>
                  <a:srgbClr val="231F20"/>
                </a:solidFill>
                <a:latin typeface="Century"/>
                <a:cs typeface="Century"/>
              </a:rPr>
              <a:t>security</a:t>
            </a:r>
            <a:r>
              <a:rPr lang="en-US" sz="1550" spc="-45" dirty="0">
                <a:solidFill>
                  <a:srgbClr val="231F20"/>
                </a:solidFill>
                <a:latin typeface="Century"/>
                <a:cs typeface="Century"/>
              </a:rPr>
              <a:t> supervision </a:t>
            </a:r>
            <a:r>
              <a:rPr lang="en-US" sz="1550" spc="-40" dirty="0" smtClean="0">
                <a:solidFill>
                  <a:srgbClr val="231F20"/>
                </a:solidFill>
                <a:latin typeface="Century"/>
                <a:cs typeface="Century"/>
              </a:rPr>
              <a:t>24/7 </a:t>
            </a:r>
            <a:r>
              <a:rPr lang="en-US" sz="1550" spc="-50" dirty="0" smtClean="0">
                <a:solidFill>
                  <a:srgbClr val="231F20"/>
                </a:solidFill>
                <a:latin typeface="Century"/>
                <a:cs typeface="Century"/>
              </a:rPr>
              <a:t>which</a:t>
            </a:r>
            <a:r>
              <a:rPr sz="1550" spc="-45" dirty="0" smtClean="0">
                <a:solidFill>
                  <a:srgbClr val="231F20"/>
                </a:solidFill>
                <a:latin typeface="Century"/>
                <a:cs typeface="Century"/>
              </a:rPr>
              <a:t> </a:t>
            </a:r>
            <a:r>
              <a:rPr sz="1550" spc="-45" dirty="0">
                <a:solidFill>
                  <a:srgbClr val="231F20"/>
                </a:solidFill>
                <a:latin typeface="Century"/>
                <a:cs typeface="Century"/>
              </a:rPr>
              <a:t>ensures </a:t>
            </a:r>
            <a:r>
              <a:rPr lang="en-US" sz="1550" spc="-45" dirty="0" smtClean="0">
                <a:solidFill>
                  <a:srgbClr val="231F20"/>
                </a:solidFill>
                <a:latin typeface="Century"/>
                <a:cs typeface="Century"/>
              </a:rPr>
              <a:t>our </a:t>
            </a:r>
            <a:r>
              <a:rPr lang="en-US" sz="1550" spc="-35" dirty="0" smtClean="0">
                <a:solidFill>
                  <a:srgbClr val="231F20"/>
                </a:solidFill>
                <a:latin typeface="Century"/>
                <a:cs typeface="Century"/>
              </a:rPr>
              <a:t>clients </a:t>
            </a:r>
            <a:r>
              <a:rPr sz="1550" spc="-40" dirty="0" smtClean="0">
                <a:solidFill>
                  <a:srgbClr val="231F20"/>
                </a:solidFill>
                <a:latin typeface="Century"/>
                <a:cs typeface="Century"/>
              </a:rPr>
              <a:t>protection</a:t>
            </a:r>
            <a:r>
              <a:rPr lang="en-US" sz="1550" spc="-40" dirty="0" smtClean="0">
                <a:solidFill>
                  <a:srgbClr val="231F20"/>
                </a:solidFill>
                <a:latin typeface="Century"/>
                <a:cs typeface="Century"/>
              </a:rPr>
              <a:t>.</a:t>
            </a:r>
            <a:endParaRPr sz="1550" dirty="0">
              <a:latin typeface="Century"/>
              <a:cs typeface="Century"/>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16000">
        <p14:ripple/>
      </p:transition>
    </mc:Choice>
    <mc:Fallback xmlns="">
      <p:transition spd="slow" advClick="0" advTm="16000">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p:nvPr/>
        </p:nvSpPr>
        <p:spPr>
          <a:xfrm>
            <a:off x="165202" y="191986"/>
            <a:ext cx="809992" cy="348551"/>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25501" y="1555432"/>
            <a:ext cx="4986655" cy="797560"/>
          </a:xfrm>
          <a:custGeom>
            <a:avLst/>
            <a:gdLst/>
            <a:ahLst/>
            <a:cxnLst/>
            <a:rect l="l" t="t" r="r" b="b"/>
            <a:pathLst>
              <a:path w="4986655" h="797560">
                <a:moveTo>
                  <a:pt x="0" y="797369"/>
                </a:moveTo>
                <a:lnTo>
                  <a:pt x="4986502" y="797369"/>
                </a:lnTo>
                <a:lnTo>
                  <a:pt x="4986502" y="0"/>
                </a:lnTo>
                <a:lnTo>
                  <a:pt x="0" y="0"/>
                </a:lnTo>
                <a:lnTo>
                  <a:pt x="0" y="797369"/>
                </a:lnTo>
                <a:close/>
              </a:path>
            </a:pathLst>
          </a:custGeom>
          <a:solidFill>
            <a:srgbClr val="25408F"/>
          </a:solidFill>
        </p:spPr>
        <p:txBody>
          <a:bodyPr wrap="square" lIns="0" tIns="0" rIns="0" bIns="0" rtlCol="0"/>
          <a:lstStyle/>
          <a:p>
            <a:endParaRPr/>
          </a:p>
        </p:txBody>
      </p:sp>
      <p:sp>
        <p:nvSpPr>
          <p:cNvPr id="6" name="object 6"/>
          <p:cNvSpPr txBox="1"/>
          <p:nvPr/>
        </p:nvSpPr>
        <p:spPr>
          <a:xfrm>
            <a:off x="2182679" y="1617983"/>
            <a:ext cx="3311525" cy="2225675"/>
          </a:xfrm>
          <a:prstGeom prst="rect">
            <a:avLst/>
          </a:prstGeom>
        </p:spPr>
        <p:txBody>
          <a:bodyPr vert="horz" wrap="square" lIns="0" tIns="0" rIns="0" bIns="0" rtlCol="0">
            <a:spAutoFit/>
          </a:bodyPr>
          <a:lstStyle/>
          <a:p>
            <a:pPr marL="12700" marR="760095">
              <a:lnSpc>
                <a:spcPct val="103899"/>
              </a:lnSpc>
            </a:pPr>
            <a:r>
              <a:rPr sz="1950" b="1" spc="-35" dirty="0">
                <a:solidFill>
                  <a:srgbClr val="FFFFFF"/>
                </a:solidFill>
                <a:latin typeface="Bookman Old Style"/>
                <a:cs typeface="Bookman Old Style"/>
              </a:rPr>
              <a:t>Th</a:t>
            </a:r>
            <a:r>
              <a:rPr sz="1950" b="1" spc="-25" dirty="0">
                <a:solidFill>
                  <a:srgbClr val="FFFFFF"/>
                </a:solidFill>
                <a:latin typeface="Bookman Old Style"/>
                <a:cs typeface="Bookman Old Style"/>
              </a:rPr>
              <a:t>e</a:t>
            </a:r>
            <a:r>
              <a:rPr sz="1950" b="1" spc="-125" dirty="0">
                <a:solidFill>
                  <a:srgbClr val="FFFFFF"/>
                </a:solidFill>
                <a:latin typeface="Bookman Old Style"/>
                <a:cs typeface="Bookman Old Style"/>
              </a:rPr>
              <a:t> </a:t>
            </a:r>
            <a:r>
              <a:rPr sz="1950" b="1" spc="20" dirty="0">
                <a:solidFill>
                  <a:srgbClr val="FFFFFF"/>
                </a:solidFill>
                <a:latin typeface="Bookman Old Style"/>
                <a:cs typeface="Bookman Old Style"/>
              </a:rPr>
              <a:t>Port</a:t>
            </a:r>
            <a:r>
              <a:rPr sz="1950" b="1" spc="-125" dirty="0">
                <a:solidFill>
                  <a:srgbClr val="FFFFFF"/>
                </a:solidFill>
                <a:latin typeface="Bookman Old Style"/>
                <a:cs typeface="Bookman Old Style"/>
              </a:rPr>
              <a:t> </a:t>
            </a:r>
            <a:r>
              <a:rPr sz="1950" b="1" spc="-40" dirty="0">
                <a:solidFill>
                  <a:srgbClr val="FFFFFF"/>
                </a:solidFill>
                <a:latin typeface="Bookman Old Style"/>
                <a:cs typeface="Bookman Old Style"/>
              </a:rPr>
              <a:t>disposes</a:t>
            </a:r>
            <a:r>
              <a:rPr sz="1950" b="1" spc="-125" dirty="0">
                <a:solidFill>
                  <a:srgbClr val="FFFFFF"/>
                </a:solidFill>
                <a:latin typeface="Bookman Old Style"/>
                <a:cs typeface="Bookman Old Style"/>
              </a:rPr>
              <a:t> </a:t>
            </a:r>
            <a:r>
              <a:rPr sz="1950" b="1" spc="-35" dirty="0">
                <a:solidFill>
                  <a:srgbClr val="FFFFFF"/>
                </a:solidFill>
                <a:latin typeface="Bookman Old Style"/>
                <a:cs typeface="Bookman Old Style"/>
              </a:rPr>
              <a:t>of</a:t>
            </a:r>
            <a:r>
              <a:rPr sz="1950" b="1" spc="-25" dirty="0">
                <a:solidFill>
                  <a:srgbClr val="FFFFFF"/>
                </a:solidFill>
                <a:latin typeface="Bookman Old Style"/>
                <a:cs typeface="Bookman Old Style"/>
              </a:rPr>
              <a:t> </a:t>
            </a:r>
            <a:r>
              <a:rPr sz="1950" b="1" spc="-204" dirty="0">
                <a:solidFill>
                  <a:srgbClr val="FFFFFF"/>
                </a:solidFill>
                <a:latin typeface="Bookman Old Style"/>
                <a:cs typeface="Bookman Old Style"/>
              </a:rPr>
              <a:t>4</a:t>
            </a:r>
            <a:r>
              <a:rPr sz="1950" b="1" spc="-125" dirty="0">
                <a:solidFill>
                  <a:srgbClr val="FFFFFF"/>
                </a:solidFill>
                <a:latin typeface="Bookman Old Style"/>
                <a:cs typeface="Bookman Old Style"/>
              </a:rPr>
              <a:t> </a:t>
            </a:r>
            <a:r>
              <a:rPr sz="1950" b="1" spc="-10" dirty="0">
                <a:solidFill>
                  <a:srgbClr val="FFFFFF"/>
                </a:solidFill>
                <a:latin typeface="Bookman Old Style"/>
                <a:cs typeface="Bookman Old Style"/>
              </a:rPr>
              <a:t>berthing</a:t>
            </a:r>
            <a:r>
              <a:rPr sz="1950" b="1" spc="-125" dirty="0">
                <a:solidFill>
                  <a:srgbClr val="FFFFFF"/>
                </a:solidFill>
                <a:latin typeface="Bookman Old Style"/>
                <a:cs typeface="Bookman Old Style"/>
              </a:rPr>
              <a:t> </a:t>
            </a:r>
            <a:r>
              <a:rPr sz="1950" b="1" spc="-45" dirty="0">
                <a:solidFill>
                  <a:srgbClr val="FFFFFF"/>
                </a:solidFill>
                <a:latin typeface="Bookman Old Style"/>
                <a:cs typeface="Bookman Old Style"/>
              </a:rPr>
              <a:t>places:</a:t>
            </a:r>
            <a:endParaRPr sz="1950">
              <a:latin typeface="Bookman Old Style"/>
              <a:cs typeface="Bookman Old Style"/>
            </a:endParaRPr>
          </a:p>
          <a:p>
            <a:pPr>
              <a:lnSpc>
                <a:spcPct val="100000"/>
              </a:lnSpc>
              <a:spcBef>
                <a:spcPts val="22"/>
              </a:spcBef>
            </a:pPr>
            <a:endParaRPr sz="1950">
              <a:latin typeface="Times New Roman"/>
              <a:cs typeface="Times New Roman"/>
            </a:endParaRPr>
          </a:p>
          <a:p>
            <a:pPr marL="12700">
              <a:lnSpc>
                <a:spcPct val="100000"/>
              </a:lnSpc>
            </a:pPr>
            <a:r>
              <a:rPr sz="2000" spc="-85" dirty="0">
                <a:solidFill>
                  <a:srgbClr val="25408F"/>
                </a:solidFill>
                <a:latin typeface="Wingdings"/>
                <a:cs typeface="Wingdings"/>
              </a:rPr>
              <a:t></a:t>
            </a:r>
            <a:r>
              <a:rPr sz="1550" spc="-50" dirty="0">
                <a:solidFill>
                  <a:srgbClr val="231F20"/>
                </a:solidFill>
                <a:latin typeface="Century"/>
                <a:cs typeface="Century"/>
              </a:rPr>
              <a:t>1s</a:t>
            </a:r>
            <a:r>
              <a:rPr sz="1550" spc="-35" dirty="0">
                <a:solidFill>
                  <a:srgbClr val="231F20"/>
                </a:solidFill>
                <a:latin typeface="Century"/>
                <a:cs typeface="Century"/>
              </a:rPr>
              <a:t>t</a:t>
            </a:r>
            <a:r>
              <a:rPr sz="1550" spc="-25" dirty="0">
                <a:solidFill>
                  <a:srgbClr val="231F20"/>
                </a:solidFill>
                <a:latin typeface="Century"/>
                <a:cs typeface="Century"/>
              </a:rPr>
              <a:t> </a:t>
            </a:r>
            <a:r>
              <a:rPr sz="1550" spc="-45" dirty="0">
                <a:solidFill>
                  <a:srgbClr val="231F20"/>
                </a:solidFill>
                <a:latin typeface="Century"/>
                <a:cs typeface="Century"/>
              </a:rPr>
              <a:t>bert</a:t>
            </a:r>
            <a:r>
              <a:rPr sz="1550" spc="-50" dirty="0">
                <a:solidFill>
                  <a:srgbClr val="231F20"/>
                </a:solidFill>
                <a:latin typeface="Century"/>
                <a:cs typeface="Century"/>
              </a:rPr>
              <a:t>h</a:t>
            </a:r>
            <a:r>
              <a:rPr sz="1550" spc="-25" dirty="0">
                <a:solidFill>
                  <a:srgbClr val="231F20"/>
                </a:solidFill>
                <a:latin typeface="Century"/>
                <a:cs typeface="Century"/>
              </a:rPr>
              <a:t> </a:t>
            </a:r>
            <a:r>
              <a:rPr sz="1550" spc="-45" dirty="0">
                <a:solidFill>
                  <a:srgbClr val="231F20"/>
                </a:solidFill>
                <a:latin typeface="Century"/>
                <a:cs typeface="Century"/>
              </a:rPr>
              <a:t>plac</a:t>
            </a:r>
            <a:r>
              <a:rPr sz="1550" spc="-40" dirty="0">
                <a:solidFill>
                  <a:srgbClr val="231F20"/>
                </a:solidFill>
                <a:latin typeface="Century"/>
                <a:cs typeface="Century"/>
              </a:rPr>
              <a:t>e</a:t>
            </a:r>
            <a:r>
              <a:rPr sz="1550" spc="-20" dirty="0">
                <a:solidFill>
                  <a:srgbClr val="231F20"/>
                </a:solidFill>
                <a:latin typeface="Century"/>
                <a:cs typeface="Century"/>
              </a:rPr>
              <a:t> </a:t>
            </a:r>
            <a:r>
              <a:rPr sz="1550" spc="-30" dirty="0">
                <a:solidFill>
                  <a:srgbClr val="231F20"/>
                </a:solidFill>
                <a:latin typeface="Century"/>
                <a:cs typeface="Century"/>
              </a:rPr>
              <a:t>-</a:t>
            </a:r>
            <a:r>
              <a:rPr sz="1550" spc="-25" dirty="0">
                <a:solidFill>
                  <a:srgbClr val="231F20"/>
                </a:solidFill>
                <a:latin typeface="Century"/>
                <a:cs typeface="Century"/>
              </a:rPr>
              <a:t> </a:t>
            </a:r>
            <a:r>
              <a:rPr sz="1550" spc="-50" dirty="0">
                <a:solidFill>
                  <a:srgbClr val="231F20"/>
                </a:solidFill>
                <a:latin typeface="Century"/>
                <a:cs typeface="Century"/>
              </a:rPr>
              <a:t>draugh</a:t>
            </a:r>
            <a:r>
              <a:rPr sz="1550" spc="-35" dirty="0">
                <a:solidFill>
                  <a:srgbClr val="231F20"/>
                </a:solidFill>
                <a:latin typeface="Century"/>
                <a:cs typeface="Century"/>
              </a:rPr>
              <a:t>t</a:t>
            </a:r>
            <a:r>
              <a:rPr sz="1550" spc="-20" dirty="0">
                <a:solidFill>
                  <a:srgbClr val="231F20"/>
                </a:solidFill>
                <a:latin typeface="Century"/>
                <a:cs typeface="Century"/>
              </a:rPr>
              <a:t> </a:t>
            </a:r>
            <a:r>
              <a:rPr sz="1550" spc="-35" dirty="0">
                <a:solidFill>
                  <a:srgbClr val="231F20"/>
                </a:solidFill>
                <a:latin typeface="Century"/>
                <a:cs typeface="Century"/>
              </a:rPr>
              <a:t>of</a:t>
            </a:r>
            <a:r>
              <a:rPr sz="1550" spc="-25" dirty="0">
                <a:solidFill>
                  <a:srgbClr val="231F20"/>
                </a:solidFill>
                <a:latin typeface="Century"/>
                <a:cs typeface="Century"/>
              </a:rPr>
              <a:t> </a:t>
            </a:r>
            <a:r>
              <a:rPr sz="1550" spc="-45" dirty="0">
                <a:solidFill>
                  <a:srgbClr val="231F20"/>
                </a:solidFill>
                <a:latin typeface="Century"/>
                <a:cs typeface="Century"/>
              </a:rPr>
              <a:t>6,00</a:t>
            </a:r>
            <a:r>
              <a:rPr sz="1550" spc="-25" dirty="0">
                <a:solidFill>
                  <a:srgbClr val="231F20"/>
                </a:solidFill>
                <a:latin typeface="Century"/>
                <a:cs typeface="Century"/>
              </a:rPr>
              <a:t> </a:t>
            </a:r>
            <a:r>
              <a:rPr sz="1550" spc="-55" dirty="0">
                <a:solidFill>
                  <a:srgbClr val="231F20"/>
                </a:solidFill>
                <a:latin typeface="Century"/>
                <a:cs typeface="Century"/>
              </a:rPr>
              <a:t>m;</a:t>
            </a:r>
            <a:endParaRPr sz="1550">
              <a:latin typeface="Century"/>
              <a:cs typeface="Century"/>
            </a:endParaRPr>
          </a:p>
          <a:p>
            <a:pPr marL="12700">
              <a:lnSpc>
                <a:spcPct val="100000"/>
              </a:lnSpc>
              <a:spcBef>
                <a:spcPts val="340"/>
              </a:spcBef>
            </a:pPr>
            <a:r>
              <a:rPr sz="2000" spc="-85" dirty="0">
                <a:solidFill>
                  <a:srgbClr val="25408F"/>
                </a:solidFill>
                <a:latin typeface="Wingdings"/>
                <a:cs typeface="Wingdings"/>
              </a:rPr>
              <a:t></a:t>
            </a:r>
            <a:r>
              <a:rPr sz="1550" spc="-55" dirty="0">
                <a:solidFill>
                  <a:srgbClr val="231F20"/>
                </a:solidFill>
                <a:latin typeface="Century"/>
                <a:cs typeface="Century"/>
              </a:rPr>
              <a:t>2n</a:t>
            </a:r>
            <a:r>
              <a:rPr sz="1550" spc="-50" dirty="0">
                <a:solidFill>
                  <a:srgbClr val="231F20"/>
                </a:solidFill>
                <a:latin typeface="Century"/>
                <a:cs typeface="Century"/>
              </a:rPr>
              <a:t>d</a:t>
            </a:r>
            <a:r>
              <a:rPr sz="1550" spc="-25" dirty="0">
                <a:solidFill>
                  <a:srgbClr val="231F20"/>
                </a:solidFill>
                <a:latin typeface="Century"/>
                <a:cs typeface="Century"/>
              </a:rPr>
              <a:t> </a:t>
            </a:r>
            <a:r>
              <a:rPr sz="1550" spc="-45" dirty="0">
                <a:solidFill>
                  <a:srgbClr val="231F20"/>
                </a:solidFill>
                <a:latin typeface="Century"/>
                <a:cs typeface="Century"/>
              </a:rPr>
              <a:t>bert</a:t>
            </a:r>
            <a:r>
              <a:rPr sz="1550" spc="-50" dirty="0">
                <a:solidFill>
                  <a:srgbClr val="231F20"/>
                </a:solidFill>
                <a:latin typeface="Century"/>
                <a:cs typeface="Century"/>
              </a:rPr>
              <a:t>h</a:t>
            </a:r>
            <a:r>
              <a:rPr sz="1550" spc="-25" dirty="0">
                <a:solidFill>
                  <a:srgbClr val="231F20"/>
                </a:solidFill>
                <a:latin typeface="Century"/>
                <a:cs typeface="Century"/>
              </a:rPr>
              <a:t> </a:t>
            </a:r>
            <a:r>
              <a:rPr sz="1550" spc="-45" dirty="0">
                <a:solidFill>
                  <a:srgbClr val="231F20"/>
                </a:solidFill>
                <a:latin typeface="Century"/>
                <a:cs typeface="Century"/>
              </a:rPr>
              <a:t>plac</a:t>
            </a:r>
            <a:r>
              <a:rPr sz="1550" spc="-40" dirty="0">
                <a:solidFill>
                  <a:srgbClr val="231F20"/>
                </a:solidFill>
                <a:latin typeface="Century"/>
                <a:cs typeface="Century"/>
              </a:rPr>
              <a:t>e</a:t>
            </a:r>
            <a:r>
              <a:rPr sz="1550" spc="-20" dirty="0">
                <a:solidFill>
                  <a:srgbClr val="231F20"/>
                </a:solidFill>
                <a:latin typeface="Century"/>
                <a:cs typeface="Century"/>
              </a:rPr>
              <a:t> </a:t>
            </a:r>
            <a:r>
              <a:rPr sz="1550" spc="-30" dirty="0">
                <a:solidFill>
                  <a:srgbClr val="231F20"/>
                </a:solidFill>
                <a:latin typeface="Century"/>
                <a:cs typeface="Century"/>
              </a:rPr>
              <a:t>-</a:t>
            </a:r>
            <a:r>
              <a:rPr sz="1550" spc="-25" dirty="0">
                <a:solidFill>
                  <a:srgbClr val="231F20"/>
                </a:solidFill>
                <a:latin typeface="Century"/>
                <a:cs typeface="Century"/>
              </a:rPr>
              <a:t> </a:t>
            </a:r>
            <a:r>
              <a:rPr sz="1550" spc="-50" dirty="0">
                <a:solidFill>
                  <a:srgbClr val="231F20"/>
                </a:solidFill>
                <a:latin typeface="Century"/>
                <a:cs typeface="Century"/>
              </a:rPr>
              <a:t>draugh</a:t>
            </a:r>
            <a:r>
              <a:rPr sz="1550" spc="-35" dirty="0">
                <a:solidFill>
                  <a:srgbClr val="231F20"/>
                </a:solidFill>
                <a:latin typeface="Century"/>
                <a:cs typeface="Century"/>
              </a:rPr>
              <a:t>t</a:t>
            </a:r>
            <a:r>
              <a:rPr sz="1550" spc="-20" dirty="0">
                <a:solidFill>
                  <a:srgbClr val="231F20"/>
                </a:solidFill>
                <a:latin typeface="Century"/>
                <a:cs typeface="Century"/>
              </a:rPr>
              <a:t> </a:t>
            </a:r>
            <a:r>
              <a:rPr sz="1550" spc="-35" dirty="0">
                <a:solidFill>
                  <a:srgbClr val="231F20"/>
                </a:solidFill>
                <a:latin typeface="Century"/>
                <a:cs typeface="Century"/>
              </a:rPr>
              <a:t>of</a:t>
            </a:r>
            <a:r>
              <a:rPr sz="1550" spc="-25" dirty="0">
                <a:solidFill>
                  <a:srgbClr val="231F20"/>
                </a:solidFill>
                <a:latin typeface="Century"/>
                <a:cs typeface="Century"/>
              </a:rPr>
              <a:t> </a:t>
            </a:r>
            <a:r>
              <a:rPr sz="1550" spc="-45" dirty="0">
                <a:solidFill>
                  <a:srgbClr val="231F20"/>
                </a:solidFill>
                <a:latin typeface="Century"/>
                <a:cs typeface="Century"/>
              </a:rPr>
              <a:t>7,50</a:t>
            </a:r>
            <a:r>
              <a:rPr sz="1550" spc="-25" dirty="0">
                <a:solidFill>
                  <a:srgbClr val="231F20"/>
                </a:solidFill>
                <a:latin typeface="Century"/>
                <a:cs typeface="Century"/>
              </a:rPr>
              <a:t> </a:t>
            </a:r>
            <a:r>
              <a:rPr sz="1550" spc="-55" dirty="0">
                <a:solidFill>
                  <a:srgbClr val="231F20"/>
                </a:solidFill>
                <a:latin typeface="Century"/>
                <a:cs typeface="Century"/>
              </a:rPr>
              <a:t>m;</a:t>
            </a:r>
            <a:endParaRPr sz="1550">
              <a:latin typeface="Century"/>
              <a:cs typeface="Century"/>
            </a:endParaRPr>
          </a:p>
          <a:p>
            <a:pPr marL="12700">
              <a:lnSpc>
                <a:spcPct val="100000"/>
              </a:lnSpc>
              <a:spcBef>
                <a:spcPts val="340"/>
              </a:spcBef>
            </a:pPr>
            <a:r>
              <a:rPr sz="2000" spc="-85" dirty="0">
                <a:solidFill>
                  <a:srgbClr val="25408F"/>
                </a:solidFill>
                <a:latin typeface="Wingdings"/>
                <a:cs typeface="Wingdings"/>
              </a:rPr>
              <a:t></a:t>
            </a:r>
            <a:r>
              <a:rPr sz="1550" spc="-45" dirty="0">
                <a:solidFill>
                  <a:srgbClr val="231F20"/>
                </a:solidFill>
                <a:latin typeface="Century"/>
                <a:cs typeface="Century"/>
              </a:rPr>
              <a:t>3r</a:t>
            </a:r>
            <a:r>
              <a:rPr sz="1550" spc="-50" dirty="0">
                <a:solidFill>
                  <a:srgbClr val="231F20"/>
                </a:solidFill>
                <a:latin typeface="Century"/>
                <a:cs typeface="Century"/>
              </a:rPr>
              <a:t>d</a:t>
            </a:r>
            <a:r>
              <a:rPr sz="1550" spc="-25" dirty="0">
                <a:solidFill>
                  <a:srgbClr val="231F20"/>
                </a:solidFill>
                <a:latin typeface="Century"/>
                <a:cs typeface="Century"/>
              </a:rPr>
              <a:t> </a:t>
            </a:r>
            <a:r>
              <a:rPr sz="1550" spc="-45" dirty="0">
                <a:solidFill>
                  <a:srgbClr val="231F20"/>
                </a:solidFill>
                <a:latin typeface="Century"/>
                <a:cs typeface="Century"/>
              </a:rPr>
              <a:t>bert</a:t>
            </a:r>
            <a:r>
              <a:rPr sz="1550" spc="-50" dirty="0">
                <a:solidFill>
                  <a:srgbClr val="231F20"/>
                </a:solidFill>
                <a:latin typeface="Century"/>
                <a:cs typeface="Century"/>
              </a:rPr>
              <a:t>h</a:t>
            </a:r>
            <a:r>
              <a:rPr sz="1550" spc="-25" dirty="0">
                <a:solidFill>
                  <a:srgbClr val="231F20"/>
                </a:solidFill>
                <a:latin typeface="Century"/>
                <a:cs typeface="Century"/>
              </a:rPr>
              <a:t> </a:t>
            </a:r>
            <a:r>
              <a:rPr sz="1550" spc="-45" dirty="0">
                <a:solidFill>
                  <a:srgbClr val="231F20"/>
                </a:solidFill>
                <a:latin typeface="Century"/>
                <a:cs typeface="Century"/>
              </a:rPr>
              <a:t>plac</a:t>
            </a:r>
            <a:r>
              <a:rPr sz="1550" spc="-40" dirty="0">
                <a:solidFill>
                  <a:srgbClr val="231F20"/>
                </a:solidFill>
                <a:latin typeface="Century"/>
                <a:cs typeface="Century"/>
              </a:rPr>
              <a:t>e</a:t>
            </a:r>
            <a:r>
              <a:rPr sz="1550" spc="-20" dirty="0">
                <a:solidFill>
                  <a:srgbClr val="231F20"/>
                </a:solidFill>
                <a:latin typeface="Century"/>
                <a:cs typeface="Century"/>
              </a:rPr>
              <a:t> </a:t>
            </a:r>
            <a:r>
              <a:rPr sz="1550" spc="-30" dirty="0">
                <a:solidFill>
                  <a:srgbClr val="231F20"/>
                </a:solidFill>
                <a:latin typeface="Century"/>
                <a:cs typeface="Century"/>
              </a:rPr>
              <a:t>-</a:t>
            </a:r>
            <a:r>
              <a:rPr sz="1550" spc="-25" dirty="0">
                <a:solidFill>
                  <a:srgbClr val="231F20"/>
                </a:solidFill>
                <a:latin typeface="Century"/>
                <a:cs typeface="Century"/>
              </a:rPr>
              <a:t> </a:t>
            </a:r>
            <a:r>
              <a:rPr sz="1550" spc="-50" dirty="0">
                <a:solidFill>
                  <a:srgbClr val="231F20"/>
                </a:solidFill>
                <a:latin typeface="Century"/>
                <a:cs typeface="Century"/>
              </a:rPr>
              <a:t>draugh</a:t>
            </a:r>
            <a:r>
              <a:rPr sz="1550" spc="-35" dirty="0">
                <a:solidFill>
                  <a:srgbClr val="231F20"/>
                </a:solidFill>
                <a:latin typeface="Century"/>
                <a:cs typeface="Century"/>
              </a:rPr>
              <a:t>t</a:t>
            </a:r>
            <a:r>
              <a:rPr sz="1550" spc="-20" dirty="0">
                <a:solidFill>
                  <a:srgbClr val="231F20"/>
                </a:solidFill>
                <a:latin typeface="Century"/>
                <a:cs typeface="Century"/>
              </a:rPr>
              <a:t> </a:t>
            </a:r>
            <a:r>
              <a:rPr sz="1550" spc="-35" dirty="0">
                <a:solidFill>
                  <a:srgbClr val="231F20"/>
                </a:solidFill>
                <a:latin typeface="Century"/>
                <a:cs typeface="Century"/>
              </a:rPr>
              <a:t>of</a:t>
            </a:r>
            <a:r>
              <a:rPr sz="1550" spc="-25" dirty="0">
                <a:solidFill>
                  <a:srgbClr val="231F20"/>
                </a:solidFill>
                <a:latin typeface="Century"/>
                <a:cs typeface="Century"/>
              </a:rPr>
              <a:t> </a:t>
            </a:r>
            <a:r>
              <a:rPr sz="1550" spc="-45" dirty="0">
                <a:solidFill>
                  <a:srgbClr val="231F20"/>
                </a:solidFill>
                <a:latin typeface="Century"/>
                <a:cs typeface="Century"/>
              </a:rPr>
              <a:t>8,50</a:t>
            </a:r>
            <a:r>
              <a:rPr sz="1550" spc="-25" dirty="0">
                <a:solidFill>
                  <a:srgbClr val="231F20"/>
                </a:solidFill>
                <a:latin typeface="Century"/>
                <a:cs typeface="Century"/>
              </a:rPr>
              <a:t> </a:t>
            </a:r>
            <a:r>
              <a:rPr sz="1550" spc="-55" dirty="0">
                <a:solidFill>
                  <a:srgbClr val="231F20"/>
                </a:solidFill>
                <a:latin typeface="Century"/>
                <a:cs typeface="Century"/>
              </a:rPr>
              <a:t>m;</a:t>
            </a:r>
            <a:endParaRPr sz="1550">
              <a:latin typeface="Century"/>
              <a:cs typeface="Century"/>
            </a:endParaRPr>
          </a:p>
          <a:p>
            <a:pPr marL="12700">
              <a:lnSpc>
                <a:spcPct val="100000"/>
              </a:lnSpc>
              <a:spcBef>
                <a:spcPts val="340"/>
              </a:spcBef>
            </a:pPr>
            <a:r>
              <a:rPr sz="2000" spc="-85" dirty="0">
                <a:solidFill>
                  <a:srgbClr val="25408F"/>
                </a:solidFill>
                <a:latin typeface="Wingdings"/>
                <a:cs typeface="Wingdings"/>
              </a:rPr>
              <a:t></a:t>
            </a:r>
            <a:r>
              <a:rPr sz="1550" spc="-45" dirty="0">
                <a:solidFill>
                  <a:srgbClr val="231F20"/>
                </a:solidFill>
                <a:latin typeface="Century"/>
                <a:cs typeface="Century"/>
              </a:rPr>
              <a:t>4t</a:t>
            </a:r>
            <a:r>
              <a:rPr sz="1550" spc="-50" dirty="0">
                <a:solidFill>
                  <a:srgbClr val="231F20"/>
                </a:solidFill>
                <a:latin typeface="Century"/>
                <a:cs typeface="Century"/>
              </a:rPr>
              <a:t>h</a:t>
            </a:r>
            <a:r>
              <a:rPr sz="1550" spc="-25" dirty="0">
                <a:solidFill>
                  <a:srgbClr val="231F20"/>
                </a:solidFill>
                <a:latin typeface="Century"/>
                <a:cs typeface="Century"/>
              </a:rPr>
              <a:t> </a:t>
            </a:r>
            <a:r>
              <a:rPr sz="1550" spc="-45" dirty="0">
                <a:solidFill>
                  <a:srgbClr val="231F20"/>
                </a:solidFill>
                <a:latin typeface="Century"/>
                <a:cs typeface="Century"/>
              </a:rPr>
              <a:t>bert</a:t>
            </a:r>
            <a:r>
              <a:rPr sz="1550" spc="-50" dirty="0">
                <a:solidFill>
                  <a:srgbClr val="231F20"/>
                </a:solidFill>
                <a:latin typeface="Century"/>
                <a:cs typeface="Century"/>
              </a:rPr>
              <a:t>h</a:t>
            </a:r>
            <a:r>
              <a:rPr sz="1550" spc="-25" dirty="0">
                <a:solidFill>
                  <a:srgbClr val="231F20"/>
                </a:solidFill>
                <a:latin typeface="Century"/>
                <a:cs typeface="Century"/>
              </a:rPr>
              <a:t> </a:t>
            </a:r>
            <a:r>
              <a:rPr sz="1550" spc="-45" dirty="0">
                <a:solidFill>
                  <a:srgbClr val="231F20"/>
                </a:solidFill>
                <a:latin typeface="Century"/>
                <a:cs typeface="Century"/>
              </a:rPr>
              <a:t>plac</a:t>
            </a:r>
            <a:r>
              <a:rPr sz="1550" spc="-40" dirty="0">
                <a:solidFill>
                  <a:srgbClr val="231F20"/>
                </a:solidFill>
                <a:latin typeface="Century"/>
                <a:cs typeface="Century"/>
              </a:rPr>
              <a:t>e</a:t>
            </a:r>
            <a:r>
              <a:rPr sz="1550" spc="-20" dirty="0">
                <a:solidFill>
                  <a:srgbClr val="231F20"/>
                </a:solidFill>
                <a:latin typeface="Century"/>
                <a:cs typeface="Century"/>
              </a:rPr>
              <a:t> </a:t>
            </a:r>
            <a:r>
              <a:rPr sz="1550" spc="-30" dirty="0">
                <a:solidFill>
                  <a:srgbClr val="231F20"/>
                </a:solidFill>
                <a:latin typeface="Century"/>
                <a:cs typeface="Century"/>
              </a:rPr>
              <a:t>-</a:t>
            </a:r>
            <a:r>
              <a:rPr sz="1550" spc="-25" dirty="0">
                <a:solidFill>
                  <a:srgbClr val="231F20"/>
                </a:solidFill>
                <a:latin typeface="Century"/>
                <a:cs typeface="Century"/>
              </a:rPr>
              <a:t> </a:t>
            </a:r>
            <a:r>
              <a:rPr sz="1550" spc="-50" dirty="0">
                <a:solidFill>
                  <a:srgbClr val="231F20"/>
                </a:solidFill>
                <a:latin typeface="Century"/>
                <a:cs typeface="Century"/>
              </a:rPr>
              <a:t>draugh</a:t>
            </a:r>
            <a:r>
              <a:rPr sz="1550" spc="-35" dirty="0">
                <a:solidFill>
                  <a:srgbClr val="231F20"/>
                </a:solidFill>
                <a:latin typeface="Century"/>
                <a:cs typeface="Century"/>
              </a:rPr>
              <a:t>t</a:t>
            </a:r>
            <a:r>
              <a:rPr sz="1550" spc="-20" dirty="0">
                <a:solidFill>
                  <a:srgbClr val="231F20"/>
                </a:solidFill>
                <a:latin typeface="Century"/>
                <a:cs typeface="Century"/>
              </a:rPr>
              <a:t> </a:t>
            </a:r>
            <a:r>
              <a:rPr sz="1550" spc="-35" dirty="0">
                <a:solidFill>
                  <a:srgbClr val="231F20"/>
                </a:solidFill>
                <a:latin typeface="Century"/>
                <a:cs typeface="Century"/>
              </a:rPr>
              <a:t>of</a:t>
            </a:r>
            <a:r>
              <a:rPr sz="1550" spc="-25" dirty="0">
                <a:solidFill>
                  <a:srgbClr val="231F20"/>
                </a:solidFill>
                <a:latin typeface="Century"/>
                <a:cs typeface="Century"/>
              </a:rPr>
              <a:t> </a:t>
            </a:r>
            <a:r>
              <a:rPr sz="1550" spc="-45" dirty="0">
                <a:solidFill>
                  <a:srgbClr val="231F20"/>
                </a:solidFill>
                <a:latin typeface="Century"/>
                <a:cs typeface="Century"/>
              </a:rPr>
              <a:t>5,00</a:t>
            </a:r>
            <a:r>
              <a:rPr sz="1550" spc="-25" dirty="0">
                <a:solidFill>
                  <a:srgbClr val="231F20"/>
                </a:solidFill>
                <a:latin typeface="Century"/>
                <a:cs typeface="Century"/>
              </a:rPr>
              <a:t> </a:t>
            </a:r>
            <a:r>
              <a:rPr sz="1550" spc="-55" dirty="0">
                <a:solidFill>
                  <a:srgbClr val="231F20"/>
                </a:solidFill>
                <a:latin typeface="Century"/>
                <a:cs typeface="Century"/>
              </a:rPr>
              <a:t>m.</a:t>
            </a:r>
            <a:endParaRPr sz="1550">
              <a:latin typeface="Century"/>
              <a:cs typeface="Century"/>
            </a:endParaRPr>
          </a:p>
        </p:txBody>
      </p:sp>
      <p:sp>
        <p:nvSpPr>
          <p:cNvPr id="16" name="object 16"/>
          <p:cNvSpPr txBox="1">
            <a:spLocks noGrp="1"/>
          </p:cNvSpPr>
          <p:nvPr>
            <p:ph type="sldNum" sz="quarter" idx="12"/>
          </p:nvPr>
        </p:nvSpPr>
        <p:spPr>
          <a:xfrm>
            <a:off x="4561417" y="7138000"/>
            <a:ext cx="2189480" cy="210507"/>
          </a:xfrm>
          <a:prstGeom prst="rect">
            <a:avLst/>
          </a:prstGeom>
        </p:spPr>
        <p:txBody>
          <a:bodyPr vert="horz" wrap="square" lIns="0" tIns="0" rIns="0" bIns="0" rtlCol="0">
            <a:spAutoFit/>
          </a:bodyPr>
          <a:lstStyle/>
          <a:p>
            <a:pPr marL="25400">
              <a:lnSpc>
                <a:spcPct val="100000"/>
              </a:lnSpc>
            </a:pPr>
            <a:r>
              <a:rPr lang="en-US" dirty="0" smtClean="0"/>
              <a:t>21</a:t>
            </a:r>
            <a:endParaRPr dirty="0"/>
          </a:p>
        </p:txBody>
      </p:sp>
      <p:sp>
        <p:nvSpPr>
          <p:cNvPr id="7" name="object 7"/>
          <p:cNvSpPr txBox="1">
            <a:spLocks noGrp="1"/>
          </p:cNvSpPr>
          <p:nvPr>
            <p:ph type="title" idx="4294967295"/>
          </p:nvPr>
        </p:nvSpPr>
        <p:spPr>
          <a:xfrm>
            <a:off x="-1384300" y="411323"/>
            <a:ext cx="12328714" cy="806824"/>
          </a:xfrm>
          <a:prstGeom prst="rect">
            <a:avLst/>
          </a:prstGeom>
        </p:spPr>
        <p:txBody>
          <a:bodyPr vert="horz" wrap="square" lIns="0" tIns="0" rIns="0" bIns="0" rtlCol="0">
            <a:spAutoFit/>
          </a:bodyPr>
          <a:lstStyle/>
          <a:p>
            <a:pPr marL="8436610" algn="l">
              <a:lnSpc>
                <a:spcPct val="100000"/>
              </a:lnSpc>
            </a:pPr>
            <a:r>
              <a:rPr spc="-75" dirty="0">
                <a:latin typeface="Century"/>
                <a:cs typeface="Century"/>
              </a:rPr>
              <a:t>Facilities</a:t>
            </a:r>
          </a:p>
        </p:txBody>
      </p:sp>
      <p:sp>
        <p:nvSpPr>
          <p:cNvPr id="8" name="object 8"/>
          <p:cNvSpPr/>
          <p:nvPr/>
        </p:nvSpPr>
        <p:spPr>
          <a:xfrm>
            <a:off x="6821995" y="5356226"/>
            <a:ext cx="4122420" cy="1754072"/>
          </a:xfrm>
          <a:custGeom>
            <a:avLst/>
            <a:gdLst/>
            <a:ahLst/>
            <a:cxnLst/>
            <a:rect l="l" t="t" r="r" b="b"/>
            <a:pathLst>
              <a:path w="4122420" h="1170304">
                <a:moveTo>
                  <a:pt x="0" y="1170000"/>
                </a:moveTo>
                <a:lnTo>
                  <a:pt x="4122000" y="1170000"/>
                </a:lnTo>
                <a:lnTo>
                  <a:pt x="4122000" y="0"/>
                </a:lnTo>
                <a:lnTo>
                  <a:pt x="0" y="0"/>
                </a:lnTo>
                <a:lnTo>
                  <a:pt x="0" y="1170000"/>
                </a:lnTo>
                <a:close/>
              </a:path>
            </a:pathLst>
          </a:custGeom>
          <a:solidFill>
            <a:srgbClr val="25408F"/>
          </a:solidFill>
        </p:spPr>
        <p:txBody>
          <a:bodyPr wrap="square" lIns="0" tIns="0" rIns="0" bIns="0" rtlCol="0"/>
          <a:lstStyle/>
          <a:p>
            <a:endParaRPr/>
          </a:p>
        </p:txBody>
      </p:sp>
      <p:sp>
        <p:nvSpPr>
          <p:cNvPr id="9" name="object 9"/>
          <p:cNvSpPr txBox="1"/>
          <p:nvPr/>
        </p:nvSpPr>
        <p:spPr>
          <a:xfrm>
            <a:off x="6921500" y="5399130"/>
            <a:ext cx="3810000" cy="1872436"/>
          </a:xfrm>
          <a:prstGeom prst="rect">
            <a:avLst/>
          </a:prstGeom>
        </p:spPr>
        <p:txBody>
          <a:bodyPr vert="horz" wrap="square" lIns="0" tIns="0" rIns="0" bIns="0" rtlCol="0">
            <a:spAutoFit/>
          </a:bodyPr>
          <a:lstStyle/>
          <a:p>
            <a:pPr marL="12700" marR="5080">
              <a:lnSpc>
                <a:spcPct val="103899"/>
              </a:lnSpc>
            </a:pPr>
            <a:r>
              <a:rPr sz="1950" b="1" spc="15" dirty="0" smtClean="0">
                <a:solidFill>
                  <a:srgbClr val="FFFFFF"/>
                </a:solidFill>
                <a:latin typeface="Bookman Old Style"/>
                <a:cs typeface="Bookman Old Style"/>
              </a:rPr>
              <a:t>F</a:t>
            </a:r>
            <a:r>
              <a:rPr lang="en-US" sz="1950" b="1" spc="15" dirty="0" smtClean="0">
                <a:solidFill>
                  <a:srgbClr val="FFFFFF"/>
                </a:solidFill>
                <a:latin typeface="Bookman Old Style"/>
                <a:cs typeface="Bookman Old Style"/>
              </a:rPr>
              <a:t>ive</a:t>
            </a:r>
            <a:r>
              <a:rPr sz="1950" b="1" spc="-120" dirty="0" smtClean="0">
                <a:solidFill>
                  <a:srgbClr val="FFFFFF"/>
                </a:solidFill>
                <a:latin typeface="Bookman Old Style"/>
                <a:cs typeface="Bookman Old Style"/>
              </a:rPr>
              <a:t> </a:t>
            </a:r>
            <a:r>
              <a:rPr sz="1950" b="1" spc="-15" dirty="0" smtClean="0">
                <a:solidFill>
                  <a:srgbClr val="FFFFFF"/>
                </a:solidFill>
                <a:latin typeface="Bookman Old Style"/>
                <a:cs typeface="Bookman Old Style"/>
              </a:rPr>
              <a:t>port</a:t>
            </a:r>
            <a:r>
              <a:rPr sz="1950" b="1" spc="-10" dirty="0" smtClean="0">
                <a:solidFill>
                  <a:srgbClr val="FFFFFF"/>
                </a:solidFill>
                <a:latin typeface="Bookman Old Style"/>
                <a:cs typeface="Bookman Old Style"/>
              </a:rPr>
              <a:t> </a:t>
            </a:r>
            <a:r>
              <a:rPr sz="1950" b="1" spc="-30" dirty="0" smtClean="0">
                <a:solidFill>
                  <a:srgbClr val="FFFFFF"/>
                </a:solidFill>
                <a:latin typeface="Bookman Old Style"/>
                <a:cs typeface="Bookman Old Style"/>
              </a:rPr>
              <a:t>crane</a:t>
            </a:r>
            <a:r>
              <a:rPr sz="1950" b="1" spc="-20" dirty="0" smtClean="0">
                <a:solidFill>
                  <a:srgbClr val="FFFFFF"/>
                </a:solidFill>
                <a:latin typeface="Bookman Old Style"/>
                <a:cs typeface="Bookman Old Style"/>
              </a:rPr>
              <a:t>s</a:t>
            </a:r>
            <a:r>
              <a:rPr lang="en-US" sz="1950" b="1" spc="-20" dirty="0" smtClean="0">
                <a:solidFill>
                  <a:srgbClr val="FFFFFF"/>
                </a:solidFill>
                <a:latin typeface="Bookman Old Style"/>
                <a:cs typeface="Bookman Old Style"/>
              </a:rPr>
              <a:t> :</a:t>
            </a:r>
          </a:p>
          <a:p>
            <a:pPr marL="12700" marR="5080">
              <a:lnSpc>
                <a:spcPct val="103899"/>
              </a:lnSpc>
            </a:pPr>
            <a:r>
              <a:rPr lang="en-US" sz="1950" b="1" spc="-20" dirty="0" smtClean="0">
                <a:solidFill>
                  <a:srgbClr val="FFFFFF"/>
                </a:solidFill>
                <a:latin typeface="Bookman Old Style"/>
                <a:cs typeface="Bookman Old Style"/>
              </a:rPr>
              <a:t>1 mobile crane with 100t capacity</a:t>
            </a:r>
          </a:p>
          <a:p>
            <a:pPr marL="12700" marR="5080">
              <a:lnSpc>
                <a:spcPct val="103899"/>
              </a:lnSpc>
            </a:pPr>
            <a:r>
              <a:rPr lang="en-US" sz="1950" b="1" spc="-20" dirty="0" smtClean="0">
                <a:solidFill>
                  <a:srgbClr val="FFFFFF"/>
                </a:solidFill>
                <a:latin typeface="Bookman Old Style"/>
                <a:cs typeface="Bookman Old Style"/>
              </a:rPr>
              <a:t>2 cranes with 12t capacity</a:t>
            </a:r>
          </a:p>
          <a:p>
            <a:pPr marL="12700" marR="5080">
              <a:lnSpc>
                <a:spcPct val="103899"/>
              </a:lnSpc>
            </a:pPr>
            <a:r>
              <a:rPr lang="en-US" sz="1950" b="1" spc="-20" dirty="0" smtClean="0">
                <a:solidFill>
                  <a:srgbClr val="FFFFFF"/>
                </a:solidFill>
                <a:latin typeface="Bookman Old Style"/>
                <a:cs typeface="Bookman Old Style"/>
              </a:rPr>
              <a:t>2 cranes with 6t capacity</a:t>
            </a:r>
          </a:p>
          <a:p>
            <a:pPr marL="12700" marR="5080">
              <a:lnSpc>
                <a:spcPct val="103899"/>
              </a:lnSpc>
            </a:pPr>
            <a:endParaRPr sz="1950" dirty="0">
              <a:latin typeface="Bookman Old Style"/>
              <a:cs typeface="Bookman Old Style"/>
            </a:endParaRPr>
          </a:p>
        </p:txBody>
      </p:sp>
      <p:sp>
        <p:nvSpPr>
          <p:cNvPr id="10" name="object 10"/>
          <p:cNvSpPr/>
          <p:nvPr/>
        </p:nvSpPr>
        <p:spPr>
          <a:xfrm>
            <a:off x="9148750" y="4439399"/>
            <a:ext cx="1237615" cy="822960"/>
          </a:xfrm>
          <a:custGeom>
            <a:avLst/>
            <a:gdLst/>
            <a:ahLst/>
            <a:cxnLst/>
            <a:rect l="l" t="t" r="r" b="b"/>
            <a:pathLst>
              <a:path w="1237615" h="822960">
                <a:moveTo>
                  <a:pt x="0" y="0"/>
                </a:moveTo>
                <a:lnTo>
                  <a:pt x="1237246" y="0"/>
                </a:lnTo>
                <a:lnTo>
                  <a:pt x="1237246" y="822769"/>
                </a:lnTo>
                <a:lnTo>
                  <a:pt x="0" y="822769"/>
                </a:lnTo>
                <a:lnTo>
                  <a:pt x="0" y="0"/>
                </a:lnTo>
                <a:close/>
              </a:path>
            </a:pathLst>
          </a:custGeom>
          <a:solidFill>
            <a:srgbClr val="25408F"/>
          </a:solidFill>
        </p:spPr>
        <p:txBody>
          <a:bodyPr wrap="square" lIns="0" tIns="0" rIns="0" bIns="0" rtlCol="0"/>
          <a:lstStyle/>
          <a:p>
            <a:endParaRPr/>
          </a:p>
        </p:txBody>
      </p:sp>
      <p:sp>
        <p:nvSpPr>
          <p:cNvPr id="11" name="object 11"/>
          <p:cNvSpPr/>
          <p:nvPr/>
        </p:nvSpPr>
        <p:spPr>
          <a:xfrm>
            <a:off x="5643344" y="1945840"/>
            <a:ext cx="4428985" cy="3106568"/>
          </a:xfrm>
          <a:prstGeom prst="rect">
            <a:avLst/>
          </a:prstGeom>
          <a:blipFill>
            <a:blip r:embed="rId3" cstate="print"/>
            <a:stretch>
              <a:fillRect/>
            </a:stretch>
          </a:blipFill>
        </p:spPr>
        <p:txBody>
          <a:bodyPr wrap="square" lIns="0" tIns="0" rIns="0" bIns="0" rtlCol="0"/>
          <a:lstStyle/>
          <a:p>
            <a:endParaRPr/>
          </a:p>
        </p:txBody>
      </p:sp>
      <p:sp>
        <p:nvSpPr>
          <p:cNvPr id="12" name="object 12"/>
          <p:cNvSpPr/>
          <p:nvPr/>
        </p:nvSpPr>
        <p:spPr>
          <a:xfrm>
            <a:off x="3672027" y="6545503"/>
            <a:ext cx="1237615" cy="822960"/>
          </a:xfrm>
          <a:custGeom>
            <a:avLst/>
            <a:gdLst/>
            <a:ahLst/>
            <a:cxnLst/>
            <a:rect l="l" t="t" r="r" b="b"/>
            <a:pathLst>
              <a:path w="1237614" h="822959">
                <a:moveTo>
                  <a:pt x="1237246" y="0"/>
                </a:moveTo>
                <a:lnTo>
                  <a:pt x="0" y="0"/>
                </a:lnTo>
                <a:lnTo>
                  <a:pt x="0" y="822769"/>
                </a:lnTo>
                <a:lnTo>
                  <a:pt x="1237246" y="822769"/>
                </a:lnTo>
                <a:lnTo>
                  <a:pt x="1237246" y="0"/>
                </a:lnTo>
                <a:close/>
              </a:path>
            </a:pathLst>
          </a:custGeom>
          <a:solidFill>
            <a:srgbClr val="25408F"/>
          </a:solidFill>
        </p:spPr>
        <p:txBody>
          <a:bodyPr wrap="square" lIns="0" tIns="0" rIns="0" bIns="0" rtlCol="0"/>
          <a:lstStyle/>
          <a:p>
            <a:endParaRPr/>
          </a:p>
        </p:txBody>
      </p:sp>
      <p:sp>
        <p:nvSpPr>
          <p:cNvPr id="13" name="object 13"/>
          <p:cNvSpPr/>
          <p:nvPr/>
        </p:nvSpPr>
        <p:spPr>
          <a:xfrm>
            <a:off x="3942616" y="5259998"/>
            <a:ext cx="2633469" cy="1842476"/>
          </a:xfrm>
          <a:prstGeom prst="rect">
            <a:avLst/>
          </a:prstGeom>
          <a:blipFill>
            <a:blip r:embed="rId4" cstate="print"/>
            <a:stretch>
              <a:fillRect/>
            </a:stretch>
          </a:blipFill>
        </p:spPr>
        <p:txBody>
          <a:bodyPr wrap="square" lIns="0" tIns="0" rIns="0" bIns="0" rtlCol="0"/>
          <a:lstStyle/>
          <a:p>
            <a:endParaRPr/>
          </a:p>
        </p:txBody>
      </p:sp>
      <p:sp>
        <p:nvSpPr>
          <p:cNvPr id="14" name="object 14"/>
          <p:cNvSpPr/>
          <p:nvPr/>
        </p:nvSpPr>
        <p:spPr>
          <a:xfrm>
            <a:off x="2703499" y="4037202"/>
            <a:ext cx="1237615" cy="822960"/>
          </a:xfrm>
          <a:custGeom>
            <a:avLst/>
            <a:gdLst/>
            <a:ahLst/>
            <a:cxnLst/>
            <a:rect l="l" t="t" r="r" b="b"/>
            <a:pathLst>
              <a:path w="1237614" h="822960">
                <a:moveTo>
                  <a:pt x="0" y="822769"/>
                </a:moveTo>
                <a:lnTo>
                  <a:pt x="1237246" y="822769"/>
                </a:lnTo>
                <a:lnTo>
                  <a:pt x="1237246" y="0"/>
                </a:lnTo>
                <a:lnTo>
                  <a:pt x="0" y="0"/>
                </a:lnTo>
                <a:lnTo>
                  <a:pt x="0" y="822769"/>
                </a:lnTo>
                <a:close/>
              </a:path>
            </a:pathLst>
          </a:custGeom>
          <a:solidFill>
            <a:srgbClr val="25408F"/>
          </a:solidFill>
        </p:spPr>
        <p:txBody>
          <a:bodyPr wrap="square" lIns="0" tIns="0" rIns="0" bIns="0" rtlCol="0"/>
          <a:lstStyle/>
          <a:p>
            <a:endParaRPr/>
          </a:p>
        </p:txBody>
      </p:sp>
      <p:sp>
        <p:nvSpPr>
          <p:cNvPr id="15" name="object 15"/>
          <p:cNvSpPr/>
          <p:nvPr/>
        </p:nvSpPr>
        <p:spPr>
          <a:xfrm>
            <a:off x="1218400" y="4304122"/>
            <a:ext cx="2438399" cy="1710978"/>
          </a:xfrm>
          <a:prstGeom prst="rect">
            <a:avLst/>
          </a:prstGeom>
          <a:blipFill>
            <a:blip r:embed="rId5" cstate="print"/>
            <a:stretch>
              <a:fillRect/>
            </a:stretch>
          </a:blipFill>
        </p:spPr>
        <p:txBody>
          <a:bodyPr wrap="square" lIns="0" tIns="0" rIns="0" bIns="0" rtlCol="0"/>
          <a:lstStyle/>
          <a:p>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16000">
        <p14:ripple/>
      </p:transition>
    </mc:Choice>
    <mc:Fallback xmlns="">
      <p:transition spd="slow" advClick="0" advTm="16000">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object 11"/>
          <p:cNvSpPr/>
          <p:nvPr/>
        </p:nvSpPr>
        <p:spPr>
          <a:xfrm>
            <a:off x="1747469" y="6099327"/>
            <a:ext cx="882593" cy="128701"/>
          </a:xfrm>
          <a:prstGeom prst="rect">
            <a:avLst/>
          </a:prstGeom>
          <a:blipFill>
            <a:blip r:embed="rId2" cstate="print"/>
            <a:stretch>
              <a:fillRect/>
            </a:stretch>
          </a:blipFill>
        </p:spPr>
        <p:txBody>
          <a:bodyPr wrap="square" lIns="0" tIns="0" rIns="0" bIns="0" rtlCol="0"/>
          <a:lstStyle/>
          <a:p>
            <a:endParaRPr/>
          </a:p>
        </p:txBody>
      </p:sp>
      <p:sp>
        <p:nvSpPr>
          <p:cNvPr id="13" name="object 13"/>
          <p:cNvSpPr txBox="1"/>
          <p:nvPr/>
        </p:nvSpPr>
        <p:spPr>
          <a:xfrm>
            <a:off x="1553300" y="1453406"/>
            <a:ext cx="5482590" cy="1913255"/>
          </a:xfrm>
          <a:prstGeom prst="rect">
            <a:avLst/>
          </a:prstGeom>
        </p:spPr>
        <p:txBody>
          <a:bodyPr vert="horz" wrap="square" lIns="0" tIns="0" rIns="0" bIns="0" rtlCol="0">
            <a:spAutoFit/>
          </a:bodyPr>
          <a:lstStyle/>
          <a:p>
            <a:pPr marL="12700">
              <a:lnSpc>
                <a:spcPct val="100000"/>
              </a:lnSpc>
            </a:pPr>
            <a:r>
              <a:rPr sz="2000" spc="-85" dirty="0">
                <a:solidFill>
                  <a:srgbClr val="25408F"/>
                </a:solidFill>
                <a:latin typeface="Wingdings"/>
                <a:cs typeface="Wingdings"/>
              </a:rPr>
              <a:t></a:t>
            </a:r>
            <a:r>
              <a:rPr sz="1550" spc="-50" dirty="0">
                <a:solidFill>
                  <a:srgbClr val="231F20"/>
                </a:solidFill>
                <a:latin typeface="Century"/>
                <a:cs typeface="Century"/>
              </a:rPr>
              <a:t>Open</a:t>
            </a:r>
            <a:r>
              <a:rPr sz="1550" spc="-25" dirty="0">
                <a:solidFill>
                  <a:srgbClr val="231F20"/>
                </a:solidFill>
                <a:latin typeface="Century"/>
                <a:cs typeface="Century"/>
              </a:rPr>
              <a:t> </a:t>
            </a:r>
            <a:r>
              <a:rPr sz="1550" spc="-50" dirty="0">
                <a:solidFill>
                  <a:srgbClr val="231F20"/>
                </a:solidFill>
                <a:latin typeface="Century"/>
                <a:cs typeface="Century"/>
              </a:rPr>
              <a:t>and</a:t>
            </a:r>
            <a:r>
              <a:rPr sz="1550" spc="-25" dirty="0">
                <a:solidFill>
                  <a:srgbClr val="231F20"/>
                </a:solidFill>
                <a:latin typeface="Century"/>
                <a:cs typeface="Century"/>
              </a:rPr>
              <a:t> </a:t>
            </a:r>
            <a:r>
              <a:rPr sz="1550" spc="-40" dirty="0">
                <a:solidFill>
                  <a:srgbClr val="231F20"/>
                </a:solidFill>
                <a:latin typeface="Century"/>
                <a:cs typeface="Century"/>
              </a:rPr>
              <a:t>covered</a:t>
            </a:r>
            <a:r>
              <a:rPr sz="1550" spc="-25" dirty="0">
                <a:solidFill>
                  <a:srgbClr val="231F20"/>
                </a:solidFill>
                <a:latin typeface="Century"/>
                <a:cs typeface="Century"/>
              </a:rPr>
              <a:t> </a:t>
            </a:r>
            <a:r>
              <a:rPr sz="1550" spc="-35" dirty="0">
                <a:solidFill>
                  <a:srgbClr val="231F20"/>
                </a:solidFill>
                <a:latin typeface="Century"/>
                <a:cs typeface="Century"/>
              </a:rPr>
              <a:t>sites</a:t>
            </a:r>
            <a:r>
              <a:rPr sz="1550" spc="-25" dirty="0">
                <a:solidFill>
                  <a:srgbClr val="231F20"/>
                </a:solidFill>
                <a:latin typeface="Century"/>
                <a:cs typeface="Century"/>
              </a:rPr>
              <a:t> </a:t>
            </a:r>
            <a:r>
              <a:rPr sz="1550" spc="-45" dirty="0">
                <a:solidFill>
                  <a:srgbClr val="231F20"/>
                </a:solidFill>
                <a:latin typeface="Century"/>
                <a:cs typeface="Century"/>
              </a:rPr>
              <a:t>with</a:t>
            </a:r>
            <a:r>
              <a:rPr sz="1550" spc="-25" dirty="0">
                <a:solidFill>
                  <a:srgbClr val="231F20"/>
                </a:solidFill>
                <a:latin typeface="Century"/>
                <a:cs typeface="Century"/>
              </a:rPr>
              <a:t> </a:t>
            </a:r>
            <a:r>
              <a:rPr sz="1550" spc="-45" dirty="0">
                <a:solidFill>
                  <a:srgbClr val="231F20"/>
                </a:solidFill>
                <a:latin typeface="Century"/>
                <a:cs typeface="Century"/>
              </a:rPr>
              <a:t>a</a:t>
            </a:r>
            <a:r>
              <a:rPr sz="1550" spc="-25" dirty="0">
                <a:solidFill>
                  <a:srgbClr val="231F20"/>
                </a:solidFill>
                <a:latin typeface="Century"/>
                <a:cs typeface="Century"/>
              </a:rPr>
              <a:t> </a:t>
            </a:r>
            <a:r>
              <a:rPr sz="1550" spc="-35" dirty="0">
                <a:solidFill>
                  <a:srgbClr val="231F20"/>
                </a:solidFill>
                <a:latin typeface="Century"/>
                <a:cs typeface="Century"/>
              </a:rPr>
              <a:t>total</a:t>
            </a:r>
            <a:r>
              <a:rPr sz="1550" spc="-25" dirty="0">
                <a:solidFill>
                  <a:srgbClr val="231F20"/>
                </a:solidFill>
                <a:latin typeface="Century"/>
                <a:cs typeface="Century"/>
              </a:rPr>
              <a:t> </a:t>
            </a:r>
            <a:r>
              <a:rPr sz="1550" spc="-45" dirty="0">
                <a:solidFill>
                  <a:srgbClr val="231F20"/>
                </a:solidFill>
                <a:latin typeface="Century"/>
                <a:cs typeface="Century"/>
              </a:rPr>
              <a:t>area</a:t>
            </a:r>
            <a:r>
              <a:rPr sz="1550" spc="-25" dirty="0">
                <a:solidFill>
                  <a:srgbClr val="231F20"/>
                </a:solidFill>
                <a:latin typeface="Century"/>
                <a:cs typeface="Century"/>
              </a:rPr>
              <a:t> </a:t>
            </a:r>
            <a:r>
              <a:rPr sz="1550" spc="-35" dirty="0">
                <a:solidFill>
                  <a:srgbClr val="231F20"/>
                </a:solidFill>
                <a:latin typeface="Century"/>
                <a:cs typeface="Century"/>
              </a:rPr>
              <a:t>of</a:t>
            </a:r>
            <a:r>
              <a:rPr sz="1550" spc="-25" dirty="0">
                <a:solidFill>
                  <a:srgbClr val="231F20"/>
                </a:solidFill>
                <a:latin typeface="Century"/>
                <a:cs typeface="Century"/>
              </a:rPr>
              <a:t> </a:t>
            </a:r>
            <a:r>
              <a:rPr sz="1550" spc="-45" dirty="0">
                <a:solidFill>
                  <a:srgbClr val="231F20"/>
                </a:solidFill>
                <a:latin typeface="Century"/>
                <a:cs typeface="Century"/>
              </a:rPr>
              <a:t>12</a:t>
            </a:r>
            <a:r>
              <a:rPr sz="1550" spc="-25" dirty="0">
                <a:solidFill>
                  <a:srgbClr val="231F20"/>
                </a:solidFill>
                <a:latin typeface="Century"/>
                <a:cs typeface="Century"/>
              </a:rPr>
              <a:t> </a:t>
            </a:r>
            <a:r>
              <a:rPr sz="1550" spc="-40" dirty="0">
                <a:solidFill>
                  <a:srgbClr val="231F20"/>
                </a:solidFill>
                <a:latin typeface="Century"/>
                <a:cs typeface="Century"/>
              </a:rPr>
              <a:t>acres.</a:t>
            </a:r>
            <a:endParaRPr sz="1550">
              <a:latin typeface="Century"/>
              <a:cs typeface="Century"/>
            </a:endParaRPr>
          </a:p>
          <a:p>
            <a:pPr marL="12700">
              <a:lnSpc>
                <a:spcPct val="100000"/>
              </a:lnSpc>
              <a:spcBef>
                <a:spcPts val="340"/>
              </a:spcBef>
            </a:pPr>
            <a:r>
              <a:rPr sz="2000" spc="-85" dirty="0">
                <a:solidFill>
                  <a:srgbClr val="25408F"/>
                </a:solidFill>
                <a:latin typeface="Wingdings"/>
                <a:cs typeface="Wingdings"/>
              </a:rPr>
              <a:t></a:t>
            </a:r>
            <a:r>
              <a:rPr sz="1550" spc="-50" dirty="0">
                <a:solidFill>
                  <a:srgbClr val="231F20"/>
                </a:solidFill>
                <a:latin typeface="Century"/>
                <a:cs typeface="Century"/>
              </a:rPr>
              <a:t>The</a:t>
            </a:r>
            <a:r>
              <a:rPr sz="1550" spc="-25" dirty="0">
                <a:solidFill>
                  <a:srgbClr val="231F20"/>
                </a:solidFill>
                <a:latin typeface="Century"/>
                <a:cs typeface="Century"/>
              </a:rPr>
              <a:t> </a:t>
            </a:r>
            <a:r>
              <a:rPr sz="1550" spc="-40" dirty="0">
                <a:solidFill>
                  <a:srgbClr val="231F20"/>
                </a:solidFill>
                <a:latin typeface="Century"/>
                <a:cs typeface="Century"/>
              </a:rPr>
              <a:t>covered</a:t>
            </a:r>
            <a:r>
              <a:rPr sz="1550" spc="-25" dirty="0">
                <a:solidFill>
                  <a:srgbClr val="231F20"/>
                </a:solidFill>
                <a:latin typeface="Century"/>
                <a:cs typeface="Century"/>
              </a:rPr>
              <a:t> </a:t>
            </a:r>
            <a:r>
              <a:rPr sz="1550" spc="-35" dirty="0">
                <a:solidFill>
                  <a:srgbClr val="231F20"/>
                </a:solidFill>
                <a:latin typeface="Century"/>
                <a:cs typeface="Century"/>
              </a:rPr>
              <a:t>sites</a:t>
            </a:r>
            <a:r>
              <a:rPr sz="1550" spc="-25" dirty="0">
                <a:solidFill>
                  <a:srgbClr val="231F20"/>
                </a:solidFill>
                <a:latin typeface="Century"/>
                <a:cs typeface="Century"/>
              </a:rPr>
              <a:t> </a:t>
            </a:r>
            <a:r>
              <a:rPr sz="1550" spc="-40" dirty="0">
                <a:solidFill>
                  <a:srgbClr val="231F20"/>
                </a:solidFill>
                <a:latin typeface="Century"/>
                <a:cs typeface="Century"/>
              </a:rPr>
              <a:t>consist</a:t>
            </a:r>
            <a:r>
              <a:rPr sz="1550" spc="-25" dirty="0">
                <a:solidFill>
                  <a:srgbClr val="231F20"/>
                </a:solidFill>
                <a:latin typeface="Century"/>
                <a:cs typeface="Century"/>
              </a:rPr>
              <a:t> </a:t>
            </a:r>
            <a:r>
              <a:rPr sz="1550" spc="-30" dirty="0">
                <a:solidFill>
                  <a:srgbClr val="231F20"/>
                </a:solidFill>
                <a:latin typeface="Century"/>
                <a:cs typeface="Century"/>
              </a:rPr>
              <a:t>of:</a:t>
            </a:r>
            <a:endParaRPr sz="1550">
              <a:latin typeface="Century"/>
              <a:cs typeface="Century"/>
            </a:endParaRPr>
          </a:p>
          <a:p>
            <a:pPr marL="228600" marR="5080" indent="-215900">
              <a:lnSpc>
                <a:spcPct val="97600"/>
              </a:lnSpc>
              <a:spcBef>
                <a:spcPts val="400"/>
              </a:spcBef>
            </a:pPr>
            <a:r>
              <a:rPr sz="2000" spc="-85" dirty="0">
                <a:solidFill>
                  <a:srgbClr val="25408F"/>
                </a:solidFill>
                <a:latin typeface="Wingdings"/>
                <a:cs typeface="Wingdings"/>
              </a:rPr>
              <a:t></a:t>
            </a:r>
            <a:r>
              <a:rPr sz="1550" spc="-45" dirty="0">
                <a:solidFill>
                  <a:srgbClr val="231F20"/>
                </a:solidFill>
                <a:latin typeface="Century"/>
                <a:cs typeface="Century"/>
              </a:rPr>
              <a:t>Massive</a:t>
            </a:r>
            <a:r>
              <a:rPr sz="1550" spc="65" dirty="0">
                <a:solidFill>
                  <a:srgbClr val="231F20"/>
                </a:solidFill>
                <a:latin typeface="Century"/>
                <a:cs typeface="Century"/>
              </a:rPr>
              <a:t> </a:t>
            </a:r>
            <a:r>
              <a:rPr sz="1550" spc="-40" dirty="0">
                <a:solidFill>
                  <a:srgbClr val="231F20"/>
                </a:solidFill>
                <a:latin typeface="Century"/>
                <a:cs typeface="Century"/>
              </a:rPr>
              <a:t>four</a:t>
            </a:r>
            <a:r>
              <a:rPr sz="1550" spc="65" dirty="0">
                <a:solidFill>
                  <a:srgbClr val="231F20"/>
                </a:solidFill>
                <a:latin typeface="Century"/>
                <a:cs typeface="Century"/>
              </a:rPr>
              <a:t> </a:t>
            </a:r>
            <a:r>
              <a:rPr sz="1550" spc="-40" dirty="0">
                <a:solidFill>
                  <a:srgbClr val="231F20"/>
                </a:solidFill>
                <a:latin typeface="Century"/>
                <a:cs typeface="Century"/>
              </a:rPr>
              <a:t>storey</a:t>
            </a:r>
            <a:r>
              <a:rPr sz="1550" spc="65" dirty="0">
                <a:solidFill>
                  <a:srgbClr val="231F20"/>
                </a:solidFill>
                <a:latin typeface="Century"/>
                <a:cs typeface="Century"/>
              </a:rPr>
              <a:t> </a:t>
            </a:r>
            <a:r>
              <a:rPr sz="1550" spc="-45" dirty="0">
                <a:solidFill>
                  <a:srgbClr val="231F20"/>
                </a:solidFill>
                <a:latin typeface="Century"/>
                <a:cs typeface="Century"/>
              </a:rPr>
              <a:t>warehouse</a:t>
            </a:r>
            <a:r>
              <a:rPr sz="1550" spc="65" dirty="0">
                <a:solidFill>
                  <a:srgbClr val="231F20"/>
                </a:solidFill>
                <a:latin typeface="Century"/>
                <a:cs typeface="Century"/>
              </a:rPr>
              <a:t> </a:t>
            </a:r>
            <a:r>
              <a:rPr sz="1550" spc="-40" dirty="0">
                <a:solidFill>
                  <a:srgbClr val="231F20"/>
                </a:solidFill>
                <a:latin typeface="Century"/>
                <a:cs typeface="Century"/>
              </a:rPr>
              <a:t>allowing</a:t>
            </a:r>
            <a:r>
              <a:rPr sz="1550" spc="65" dirty="0">
                <a:solidFill>
                  <a:srgbClr val="231F20"/>
                </a:solidFill>
                <a:latin typeface="Century"/>
                <a:cs typeface="Century"/>
              </a:rPr>
              <a:t> </a:t>
            </a:r>
            <a:r>
              <a:rPr sz="1550" spc="-40" dirty="0">
                <a:solidFill>
                  <a:srgbClr val="231F20"/>
                </a:solidFill>
                <a:latin typeface="Century"/>
                <a:cs typeface="Century"/>
              </a:rPr>
              <a:t>the</a:t>
            </a:r>
            <a:r>
              <a:rPr sz="1550" spc="65" dirty="0">
                <a:solidFill>
                  <a:srgbClr val="231F20"/>
                </a:solidFill>
                <a:latin typeface="Century"/>
                <a:cs typeface="Century"/>
              </a:rPr>
              <a:t> </a:t>
            </a:r>
            <a:r>
              <a:rPr sz="1550" spc="-40" dirty="0">
                <a:solidFill>
                  <a:srgbClr val="231F20"/>
                </a:solidFill>
                <a:latin typeface="Century"/>
                <a:cs typeface="Century"/>
              </a:rPr>
              <a:t>release</a:t>
            </a:r>
            <a:r>
              <a:rPr sz="1550" spc="65" dirty="0">
                <a:solidFill>
                  <a:srgbClr val="231F20"/>
                </a:solidFill>
                <a:latin typeface="Century"/>
                <a:cs typeface="Century"/>
              </a:rPr>
              <a:t> </a:t>
            </a:r>
            <a:r>
              <a:rPr sz="1550" spc="-35" dirty="0">
                <a:solidFill>
                  <a:srgbClr val="231F20"/>
                </a:solidFill>
                <a:latin typeface="Century"/>
                <a:cs typeface="Century"/>
              </a:rPr>
              <a:t>of</a:t>
            </a:r>
            <a:r>
              <a:rPr sz="1550" spc="65" dirty="0">
                <a:solidFill>
                  <a:srgbClr val="231F20"/>
                </a:solidFill>
                <a:latin typeface="Century"/>
                <a:cs typeface="Century"/>
              </a:rPr>
              <a:t> </a:t>
            </a:r>
            <a:r>
              <a:rPr sz="1550" spc="-40" dirty="0">
                <a:solidFill>
                  <a:srgbClr val="231F20"/>
                </a:solidFill>
                <a:latin typeface="Century"/>
                <a:cs typeface="Century"/>
              </a:rPr>
              <a:t>cargo by</a:t>
            </a:r>
            <a:r>
              <a:rPr sz="1550" spc="-25" dirty="0">
                <a:solidFill>
                  <a:srgbClr val="231F20"/>
                </a:solidFill>
                <a:latin typeface="Century"/>
                <a:cs typeface="Century"/>
              </a:rPr>
              <a:t> </a:t>
            </a:r>
            <a:r>
              <a:rPr sz="1550" spc="-40" dirty="0">
                <a:solidFill>
                  <a:srgbClr val="231F20"/>
                </a:solidFill>
                <a:latin typeface="Century"/>
                <a:cs typeface="Century"/>
              </a:rPr>
              <a:t>type</a:t>
            </a:r>
            <a:r>
              <a:rPr sz="1550" spc="-25" dirty="0">
                <a:solidFill>
                  <a:srgbClr val="231F20"/>
                </a:solidFill>
                <a:latin typeface="Century"/>
                <a:cs typeface="Century"/>
              </a:rPr>
              <a:t> </a:t>
            </a:r>
            <a:r>
              <a:rPr sz="1550" spc="-50" dirty="0">
                <a:solidFill>
                  <a:srgbClr val="231F20"/>
                </a:solidFill>
                <a:latin typeface="Century"/>
                <a:cs typeface="Century"/>
              </a:rPr>
              <a:t>and</a:t>
            </a:r>
            <a:r>
              <a:rPr sz="1550" spc="-25" dirty="0">
                <a:solidFill>
                  <a:srgbClr val="231F20"/>
                </a:solidFill>
                <a:latin typeface="Century"/>
                <a:cs typeface="Century"/>
              </a:rPr>
              <a:t> </a:t>
            </a:r>
            <a:r>
              <a:rPr sz="1550" spc="-40" dirty="0">
                <a:solidFill>
                  <a:srgbClr val="231F20"/>
                </a:solidFill>
                <a:latin typeface="Century"/>
                <a:cs typeface="Century"/>
              </a:rPr>
              <a:t>quantity,</a:t>
            </a:r>
            <a:r>
              <a:rPr sz="1550" spc="-25" dirty="0">
                <a:solidFill>
                  <a:srgbClr val="231F20"/>
                </a:solidFill>
                <a:latin typeface="Century"/>
                <a:cs typeface="Century"/>
              </a:rPr>
              <a:t> </a:t>
            </a:r>
            <a:r>
              <a:rPr sz="1550" spc="-35" dirty="0">
                <a:solidFill>
                  <a:srgbClr val="231F20"/>
                </a:solidFill>
                <a:latin typeface="Century"/>
                <a:cs typeface="Century"/>
              </a:rPr>
              <a:t>built</a:t>
            </a:r>
            <a:r>
              <a:rPr sz="1550" spc="-25" dirty="0">
                <a:solidFill>
                  <a:srgbClr val="231F20"/>
                </a:solidFill>
                <a:latin typeface="Century"/>
                <a:cs typeface="Century"/>
              </a:rPr>
              <a:t> </a:t>
            </a:r>
            <a:r>
              <a:rPr sz="1550" spc="-45" dirty="0">
                <a:solidFill>
                  <a:srgbClr val="231F20"/>
                </a:solidFill>
                <a:latin typeface="Century"/>
                <a:cs typeface="Century"/>
              </a:rPr>
              <a:t>on</a:t>
            </a:r>
            <a:r>
              <a:rPr sz="1550" spc="-25" dirty="0">
                <a:solidFill>
                  <a:srgbClr val="231F20"/>
                </a:solidFill>
                <a:latin typeface="Century"/>
                <a:cs typeface="Century"/>
              </a:rPr>
              <a:t> </a:t>
            </a:r>
            <a:r>
              <a:rPr sz="1550" spc="-50" dirty="0">
                <a:solidFill>
                  <a:srgbClr val="231F20"/>
                </a:solidFill>
                <a:latin typeface="Century"/>
                <a:cs typeface="Century"/>
              </a:rPr>
              <a:t>an</a:t>
            </a:r>
            <a:r>
              <a:rPr sz="1550" spc="-25" dirty="0">
                <a:solidFill>
                  <a:srgbClr val="231F20"/>
                </a:solidFill>
                <a:latin typeface="Century"/>
                <a:cs typeface="Century"/>
              </a:rPr>
              <a:t> </a:t>
            </a:r>
            <a:r>
              <a:rPr sz="1550" spc="-45" dirty="0">
                <a:solidFill>
                  <a:srgbClr val="231F20"/>
                </a:solidFill>
                <a:latin typeface="Century"/>
                <a:cs typeface="Century"/>
              </a:rPr>
              <a:t>area</a:t>
            </a:r>
            <a:r>
              <a:rPr sz="1550" spc="-25" dirty="0">
                <a:solidFill>
                  <a:srgbClr val="231F20"/>
                </a:solidFill>
                <a:latin typeface="Century"/>
                <a:cs typeface="Century"/>
              </a:rPr>
              <a:t> </a:t>
            </a:r>
            <a:r>
              <a:rPr sz="1550" spc="-35" dirty="0">
                <a:solidFill>
                  <a:srgbClr val="231F20"/>
                </a:solidFill>
                <a:latin typeface="Century"/>
                <a:cs typeface="Century"/>
              </a:rPr>
              <a:t>of</a:t>
            </a:r>
            <a:r>
              <a:rPr sz="1550" spc="-25" dirty="0">
                <a:solidFill>
                  <a:srgbClr val="231F20"/>
                </a:solidFill>
                <a:latin typeface="Century"/>
                <a:cs typeface="Century"/>
              </a:rPr>
              <a:t> </a:t>
            </a:r>
            <a:r>
              <a:rPr sz="1550" spc="-45" dirty="0">
                <a:solidFill>
                  <a:srgbClr val="231F20"/>
                </a:solidFill>
                <a:latin typeface="Century"/>
                <a:cs typeface="Century"/>
              </a:rPr>
              <a:t>1500</a:t>
            </a:r>
            <a:r>
              <a:rPr sz="1550" spc="-25" dirty="0">
                <a:solidFill>
                  <a:srgbClr val="231F20"/>
                </a:solidFill>
                <a:latin typeface="Century"/>
                <a:cs typeface="Century"/>
              </a:rPr>
              <a:t> </a:t>
            </a:r>
            <a:r>
              <a:rPr sz="1550" spc="-50" dirty="0">
                <a:solidFill>
                  <a:srgbClr val="231F20"/>
                </a:solidFill>
                <a:latin typeface="Century"/>
                <a:cs typeface="Century"/>
              </a:rPr>
              <a:t>m2;</a:t>
            </a:r>
            <a:endParaRPr sz="1550">
              <a:latin typeface="Century"/>
              <a:cs typeface="Century"/>
            </a:endParaRPr>
          </a:p>
          <a:p>
            <a:pPr marL="12700">
              <a:lnSpc>
                <a:spcPct val="100000"/>
              </a:lnSpc>
              <a:spcBef>
                <a:spcPts val="430"/>
              </a:spcBef>
            </a:pPr>
            <a:r>
              <a:rPr sz="2000" spc="-85" dirty="0">
                <a:solidFill>
                  <a:srgbClr val="25408F"/>
                </a:solidFill>
                <a:latin typeface="Wingdings"/>
                <a:cs typeface="Wingdings"/>
              </a:rPr>
              <a:t></a:t>
            </a:r>
            <a:r>
              <a:rPr sz="1550" spc="-45" dirty="0">
                <a:solidFill>
                  <a:srgbClr val="231F20"/>
                </a:solidFill>
                <a:latin typeface="Century"/>
                <a:cs typeface="Century"/>
              </a:rPr>
              <a:t>Metal</a:t>
            </a:r>
            <a:r>
              <a:rPr sz="1550" spc="-25" dirty="0">
                <a:solidFill>
                  <a:srgbClr val="231F20"/>
                </a:solidFill>
                <a:latin typeface="Century"/>
                <a:cs typeface="Century"/>
              </a:rPr>
              <a:t> </a:t>
            </a:r>
            <a:r>
              <a:rPr sz="1550" spc="-45" dirty="0">
                <a:solidFill>
                  <a:srgbClr val="231F20"/>
                </a:solidFill>
                <a:latin typeface="Century"/>
                <a:cs typeface="Century"/>
              </a:rPr>
              <a:t>two</a:t>
            </a:r>
            <a:r>
              <a:rPr sz="1550" spc="-25" dirty="0">
                <a:solidFill>
                  <a:srgbClr val="231F20"/>
                </a:solidFill>
                <a:latin typeface="Century"/>
                <a:cs typeface="Century"/>
              </a:rPr>
              <a:t> </a:t>
            </a:r>
            <a:r>
              <a:rPr sz="1550" spc="-40" dirty="0">
                <a:solidFill>
                  <a:srgbClr val="231F20"/>
                </a:solidFill>
                <a:latin typeface="Century"/>
                <a:cs typeface="Century"/>
              </a:rPr>
              <a:t>storey</a:t>
            </a:r>
            <a:r>
              <a:rPr sz="1550" spc="-25" dirty="0">
                <a:solidFill>
                  <a:srgbClr val="231F20"/>
                </a:solidFill>
                <a:latin typeface="Century"/>
                <a:cs typeface="Century"/>
              </a:rPr>
              <a:t> </a:t>
            </a:r>
            <a:r>
              <a:rPr sz="1550" spc="-45" dirty="0">
                <a:solidFill>
                  <a:srgbClr val="231F20"/>
                </a:solidFill>
                <a:latin typeface="Century"/>
                <a:cs typeface="Century"/>
              </a:rPr>
              <a:t>warehouse</a:t>
            </a:r>
            <a:r>
              <a:rPr sz="1550" spc="-25" dirty="0">
                <a:solidFill>
                  <a:srgbClr val="231F20"/>
                </a:solidFill>
                <a:latin typeface="Century"/>
                <a:cs typeface="Century"/>
              </a:rPr>
              <a:t> </a:t>
            </a:r>
            <a:r>
              <a:rPr sz="1550" spc="-45" dirty="0">
                <a:solidFill>
                  <a:srgbClr val="231F20"/>
                </a:solidFill>
                <a:latin typeface="Century"/>
                <a:cs typeface="Century"/>
              </a:rPr>
              <a:t>with</a:t>
            </a:r>
            <a:r>
              <a:rPr sz="1550" spc="-25" dirty="0">
                <a:solidFill>
                  <a:srgbClr val="231F20"/>
                </a:solidFill>
                <a:latin typeface="Century"/>
                <a:cs typeface="Century"/>
              </a:rPr>
              <a:t> </a:t>
            </a:r>
            <a:r>
              <a:rPr sz="1550" spc="-50" dirty="0">
                <a:solidFill>
                  <a:srgbClr val="231F20"/>
                </a:solidFill>
                <a:latin typeface="Century"/>
                <a:cs typeface="Century"/>
              </a:rPr>
              <a:t>an</a:t>
            </a:r>
            <a:r>
              <a:rPr sz="1550" spc="-25" dirty="0">
                <a:solidFill>
                  <a:srgbClr val="231F20"/>
                </a:solidFill>
                <a:latin typeface="Century"/>
                <a:cs typeface="Century"/>
              </a:rPr>
              <a:t> </a:t>
            </a:r>
            <a:r>
              <a:rPr sz="1550" spc="-45" dirty="0">
                <a:solidFill>
                  <a:srgbClr val="231F20"/>
                </a:solidFill>
                <a:latin typeface="Century"/>
                <a:cs typeface="Century"/>
              </a:rPr>
              <a:t>area</a:t>
            </a:r>
            <a:r>
              <a:rPr sz="1550" spc="-25" dirty="0">
                <a:solidFill>
                  <a:srgbClr val="231F20"/>
                </a:solidFill>
                <a:latin typeface="Century"/>
                <a:cs typeface="Century"/>
              </a:rPr>
              <a:t> </a:t>
            </a:r>
            <a:r>
              <a:rPr sz="1550" spc="-35" dirty="0">
                <a:solidFill>
                  <a:srgbClr val="231F20"/>
                </a:solidFill>
                <a:latin typeface="Century"/>
                <a:cs typeface="Century"/>
              </a:rPr>
              <a:t>of</a:t>
            </a:r>
            <a:r>
              <a:rPr sz="1550" spc="-25" dirty="0">
                <a:solidFill>
                  <a:srgbClr val="231F20"/>
                </a:solidFill>
                <a:latin typeface="Century"/>
                <a:cs typeface="Century"/>
              </a:rPr>
              <a:t> </a:t>
            </a:r>
            <a:r>
              <a:rPr sz="1550" spc="-45" dirty="0">
                <a:solidFill>
                  <a:srgbClr val="231F20"/>
                </a:solidFill>
                <a:latin typeface="Century"/>
                <a:cs typeface="Century"/>
              </a:rPr>
              <a:t>1000</a:t>
            </a:r>
            <a:r>
              <a:rPr sz="1550" spc="-25" dirty="0">
                <a:solidFill>
                  <a:srgbClr val="231F20"/>
                </a:solidFill>
                <a:latin typeface="Century"/>
                <a:cs typeface="Century"/>
              </a:rPr>
              <a:t> </a:t>
            </a:r>
            <a:r>
              <a:rPr sz="1550" spc="-50" dirty="0">
                <a:solidFill>
                  <a:srgbClr val="231F20"/>
                </a:solidFill>
                <a:latin typeface="Century"/>
                <a:cs typeface="Century"/>
              </a:rPr>
              <a:t>m2;</a:t>
            </a:r>
            <a:endParaRPr sz="1550">
              <a:latin typeface="Century"/>
              <a:cs typeface="Century"/>
            </a:endParaRPr>
          </a:p>
          <a:p>
            <a:pPr marL="12700">
              <a:lnSpc>
                <a:spcPct val="100000"/>
              </a:lnSpc>
              <a:spcBef>
                <a:spcPts val="340"/>
              </a:spcBef>
            </a:pPr>
            <a:r>
              <a:rPr sz="2000" spc="-85" dirty="0">
                <a:solidFill>
                  <a:srgbClr val="25408F"/>
                </a:solidFill>
                <a:latin typeface="Wingdings"/>
                <a:cs typeface="Wingdings"/>
              </a:rPr>
              <a:t></a:t>
            </a:r>
            <a:r>
              <a:rPr sz="1550" spc="-45" dirty="0">
                <a:solidFill>
                  <a:srgbClr val="231F20"/>
                </a:solidFill>
                <a:latin typeface="Century"/>
                <a:cs typeface="Century"/>
              </a:rPr>
              <a:t>Covered</a:t>
            </a:r>
            <a:r>
              <a:rPr sz="1550" spc="-25" dirty="0">
                <a:solidFill>
                  <a:srgbClr val="231F20"/>
                </a:solidFill>
                <a:latin typeface="Century"/>
                <a:cs typeface="Century"/>
              </a:rPr>
              <a:t> </a:t>
            </a:r>
            <a:r>
              <a:rPr sz="1550" spc="-45" dirty="0">
                <a:solidFill>
                  <a:srgbClr val="231F20"/>
                </a:solidFill>
                <a:latin typeface="Century"/>
                <a:cs typeface="Century"/>
              </a:rPr>
              <a:t>warehouse</a:t>
            </a:r>
            <a:r>
              <a:rPr sz="1550" spc="-25" dirty="0">
                <a:solidFill>
                  <a:srgbClr val="231F20"/>
                </a:solidFill>
                <a:latin typeface="Century"/>
                <a:cs typeface="Century"/>
              </a:rPr>
              <a:t> </a:t>
            </a:r>
            <a:r>
              <a:rPr sz="1550" spc="-45" dirty="0">
                <a:solidFill>
                  <a:srgbClr val="231F20"/>
                </a:solidFill>
                <a:latin typeface="Century"/>
                <a:cs typeface="Century"/>
              </a:rPr>
              <a:t>with</a:t>
            </a:r>
            <a:r>
              <a:rPr sz="1550" spc="-25" dirty="0">
                <a:solidFill>
                  <a:srgbClr val="231F20"/>
                </a:solidFill>
                <a:latin typeface="Century"/>
                <a:cs typeface="Century"/>
              </a:rPr>
              <a:t> </a:t>
            </a:r>
            <a:r>
              <a:rPr sz="1550" spc="-50" dirty="0">
                <a:solidFill>
                  <a:srgbClr val="231F20"/>
                </a:solidFill>
                <a:latin typeface="Century"/>
                <a:cs typeface="Century"/>
              </a:rPr>
              <a:t>an</a:t>
            </a:r>
            <a:r>
              <a:rPr sz="1550" spc="-25" dirty="0">
                <a:solidFill>
                  <a:srgbClr val="231F20"/>
                </a:solidFill>
                <a:latin typeface="Century"/>
                <a:cs typeface="Century"/>
              </a:rPr>
              <a:t> </a:t>
            </a:r>
            <a:r>
              <a:rPr sz="1550" spc="-45" dirty="0">
                <a:solidFill>
                  <a:srgbClr val="231F20"/>
                </a:solidFill>
                <a:latin typeface="Century"/>
                <a:cs typeface="Century"/>
              </a:rPr>
              <a:t>area</a:t>
            </a:r>
            <a:r>
              <a:rPr sz="1550" spc="-25" dirty="0">
                <a:solidFill>
                  <a:srgbClr val="231F20"/>
                </a:solidFill>
                <a:latin typeface="Century"/>
                <a:cs typeface="Century"/>
              </a:rPr>
              <a:t> </a:t>
            </a:r>
            <a:r>
              <a:rPr sz="1550" spc="-35" dirty="0">
                <a:solidFill>
                  <a:srgbClr val="231F20"/>
                </a:solidFill>
                <a:latin typeface="Century"/>
                <a:cs typeface="Century"/>
              </a:rPr>
              <a:t>of</a:t>
            </a:r>
            <a:r>
              <a:rPr sz="1550" spc="-25" dirty="0">
                <a:solidFill>
                  <a:srgbClr val="231F20"/>
                </a:solidFill>
                <a:latin typeface="Century"/>
                <a:cs typeface="Century"/>
              </a:rPr>
              <a:t> </a:t>
            </a:r>
            <a:r>
              <a:rPr sz="1550" spc="-45" dirty="0">
                <a:solidFill>
                  <a:srgbClr val="231F20"/>
                </a:solidFill>
                <a:latin typeface="Century"/>
                <a:cs typeface="Century"/>
              </a:rPr>
              <a:t>2700</a:t>
            </a:r>
            <a:r>
              <a:rPr sz="1550" spc="-25" dirty="0">
                <a:solidFill>
                  <a:srgbClr val="231F20"/>
                </a:solidFill>
                <a:latin typeface="Century"/>
                <a:cs typeface="Century"/>
              </a:rPr>
              <a:t> </a:t>
            </a:r>
            <a:r>
              <a:rPr sz="1550" spc="-50" dirty="0">
                <a:solidFill>
                  <a:srgbClr val="231F20"/>
                </a:solidFill>
                <a:latin typeface="Century"/>
                <a:cs typeface="Century"/>
              </a:rPr>
              <a:t>m2.</a:t>
            </a:r>
            <a:endParaRPr sz="1550">
              <a:latin typeface="Century"/>
              <a:cs typeface="Century"/>
            </a:endParaRPr>
          </a:p>
        </p:txBody>
      </p:sp>
      <p:sp>
        <p:nvSpPr>
          <p:cNvPr id="23" name="object 23"/>
          <p:cNvSpPr txBox="1">
            <a:spLocks noGrp="1"/>
          </p:cNvSpPr>
          <p:nvPr>
            <p:ph type="sldNum" sz="quarter" idx="12"/>
          </p:nvPr>
        </p:nvSpPr>
        <p:spPr>
          <a:xfrm>
            <a:off x="4527641" y="7268937"/>
            <a:ext cx="2189480" cy="210507"/>
          </a:xfrm>
          <a:prstGeom prst="rect">
            <a:avLst/>
          </a:prstGeom>
        </p:spPr>
        <p:txBody>
          <a:bodyPr vert="horz" wrap="square" lIns="0" tIns="0" rIns="0" bIns="0" rtlCol="0">
            <a:spAutoFit/>
          </a:bodyPr>
          <a:lstStyle/>
          <a:p>
            <a:pPr marL="25400">
              <a:lnSpc>
                <a:spcPct val="100000"/>
              </a:lnSpc>
            </a:pPr>
            <a:r>
              <a:rPr lang="en-US" dirty="0" smtClean="0"/>
              <a:t>22</a:t>
            </a:r>
            <a:endParaRPr dirty="0"/>
          </a:p>
        </p:txBody>
      </p:sp>
      <p:sp>
        <p:nvSpPr>
          <p:cNvPr id="15" name="object 15"/>
          <p:cNvSpPr txBox="1">
            <a:spLocks noGrp="1"/>
          </p:cNvSpPr>
          <p:nvPr>
            <p:ph type="title" idx="4294967295"/>
          </p:nvPr>
        </p:nvSpPr>
        <p:spPr>
          <a:xfrm>
            <a:off x="-1952364" y="459689"/>
            <a:ext cx="12203357" cy="806824"/>
          </a:xfrm>
          <a:prstGeom prst="rect">
            <a:avLst/>
          </a:prstGeom>
        </p:spPr>
        <p:txBody>
          <a:bodyPr vert="horz" wrap="square" lIns="0" tIns="0" rIns="0" bIns="0" rtlCol="0">
            <a:spAutoFit/>
          </a:bodyPr>
          <a:lstStyle/>
          <a:p>
            <a:pPr marL="8448040" algn="l">
              <a:lnSpc>
                <a:spcPct val="100000"/>
              </a:lnSpc>
            </a:pPr>
            <a:r>
              <a:rPr spc="-75" dirty="0">
                <a:latin typeface="Century"/>
                <a:cs typeface="Century"/>
              </a:rPr>
              <a:t>Facilities</a:t>
            </a:r>
          </a:p>
        </p:txBody>
      </p:sp>
      <p:sp>
        <p:nvSpPr>
          <p:cNvPr id="16" name="object 16"/>
          <p:cNvSpPr/>
          <p:nvPr/>
        </p:nvSpPr>
        <p:spPr>
          <a:xfrm>
            <a:off x="368300" y="6205141"/>
            <a:ext cx="10144937" cy="1028357"/>
          </a:xfrm>
          <a:prstGeom prst="rect">
            <a:avLst/>
          </a:prstGeom>
          <a:blipFill>
            <a:blip r:embed="rId3" cstate="print"/>
            <a:stretch>
              <a:fillRect/>
            </a:stretch>
          </a:blipFill>
        </p:spPr>
        <p:txBody>
          <a:bodyPr wrap="square" lIns="0" tIns="0" rIns="0" bIns="0" rtlCol="0"/>
          <a:lstStyle/>
          <a:p>
            <a:endParaRPr/>
          </a:p>
        </p:txBody>
      </p:sp>
      <p:sp>
        <p:nvSpPr>
          <p:cNvPr id="17" name="object 17"/>
          <p:cNvSpPr txBox="1"/>
          <p:nvPr/>
        </p:nvSpPr>
        <p:spPr>
          <a:xfrm>
            <a:off x="2803207" y="6205141"/>
            <a:ext cx="6505575" cy="902335"/>
          </a:xfrm>
          <a:prstGeom prst="rect">
            <a:avLst/>
          </a:prstGeom>
        </p:spPr>
        <p:txBody>
          <a:bodyPr vert="horz" wrap="square" lIns="0" tIns="0" rIns="0" bIns="0" rtlCol="0">
            <a:spAutoFit/>
          </a:bodyPr>
          <a:lstStyle/>
          <a:p>
            <a:pPr marL="12700" marR="5080" algn="just">
              <a:lnSpc>
                <a:spcPct val="109700"/>
              </a:lnSpc>
            </a:pPr>
            <a:r>
              <a:rPr sz="1900" b="1" spc="70" dirty="0">
                <a:solidFill>
                  <a:srgbClr val="FFFFFF"/>
                </a:solidFill>
                <a:latin typeface="Cambria"/>
                <a:cs typeface="Cambria"/>
              </a:rPr>
              <a:t>The</a:t>
            </a:r>
            <a:r>
              <a:rPr sz="1900" b="1" spc="100" dirty="0">
                <a:solidFill>
                  <a:srgbClr val="FFFFFF"/>
                </a:solidFill>
                <a:latin typeface="Cambria"/>
                <a:cs typeface="Cambria"/>
              </a:rPr>
              <a:t> </a:t>
            </a:r>
            <a:r>
              <a:rPr sz="1900" b="1" spc="60" dirty="0">
                <a:solidFill>
                  <a:srgbClr val="FFFFFF"/>
                </a:solidFill>
                <a:latin typeface="Cambria"/>
                <a:cs typeface="Cambria"/>
              </a:rPr>
              <a:t>territory</a:t>
            </a:r>
            <a:r>
              <a:rPr sz="1900" b="1" spc="100" dirty="0">
                <a:solidFill>
                  <a:srgbClr val="FFFFFF"/>
                </a:solidFill>
                <a:latin typeface="Cambria"/>
                <a:cs typeface="Cambria"/>
              </a:rPr>
              <a:t> </a:t>
            </a:r>
            <a:r>
              <a:rPr sz="1900" b="1" spc="50" dirty="0">
                <a:solidFill>
                  <a:srgbClr val="FFFFFF"/>
                </a:solidFill>
                <a:latin typeface="Cambria"/>
                <a:cs typeface="Cambria"/>
              </a:rPr>
              <a:t>of</a:t>
            </a:r>
            <a:r>
              <a:rPr sz="1900" b="1" spc="100" dirty="0">
                <a:solidFill>
                  <a:srgbClr val="FFFFFF"/>
                </a:solidFill>
                <a:latin typeface="Cambria"/>
                <a:cs typeface="Cambria"/>
              </a:rPr>
              <a:t> </a:t>
            </a:r>
            <a:r>
              <a:rPr sz="1900" b="1" spc="65" dirty="0">
                <a:solidFill>
                  <a:srgbClr val="FFFFFF"/>
                </a:solidFill>
                <a:latin typeface="Cambria"/>
                <a:cs typeface="Cambria"/>
              </a:rPr>
              <a:t>the</a:t>
            </a:r>
            <a:r>
              <a:rPr sz="1900" b="1" spc="100" dirty="0">
                <a:solidFill>
                  <a:srgbClr val="FFFFFF"/>
                </a:solidFill>
                <a:latin typeface="Cambria"/>
                <a:cs typeface="Cambria"/>
              </a:rPr>
              <a:t> </a:t>
            </a:r>
            <a:r>
              <a:rPr sz="1900" b="1" spc="170" dirty="0">
                <a:solidFill>
                  <a:srgbClr val="FFFFFF"/>
                </a:solidFill>
                <a:latin typeface="Cambria"/>
                <a:cs typeface="Cambria"/>
              </a:rPr>
              <a:t>PORT</a:t>
            </a:r>
            <a:r>
              <a:rPr sz="1900" b="1" spc="100" dirty="0">
                <a:solidFill>
                  <a:srgbClr val="FFFFFF"/>
                </a:solidFill>
                <a:latin typeface="Cambria"/>
                <a:cs typeface="Cambria"/>
              </a:rPr>
              <a:t> </a:t>
            </a:r>
            <a:r>
              <a:rPr sz="1900" b="1" spc="50" dirty="0">
                <a:solidFill>
                  <a:srgbClr val="FFFFFF"/>
                </a:solidFill>
                <a:latin typeface="Cambria"/>
                <a:cs typeface="Cambria"/>
              </a:rPr>
              <a:t>is</a:t>
            </a:r>
            <a:r>
              <a:rPr sz="1900" b="1" spc="100" dirty="0">
                <a:solidFill>
                  <a:srgbClr val="FFFFFF"/>
                </a:solidFill>
                <a:latin typeface="Cambria"/>
                <a:cs typeface="Cambria"/>
              </a:rPr>
              <a:t> </a:t>
            </a:r>
            <a:r>
              <a:rPr sz="1900" b="1" spc="55" dirty="0">
                <a:solidFill>
                  <a:srgbClr val="FFFFFF"/>
                </a:solidFill>
                <a:latin typeface="Cambria"/>
                <a:cs typeface="Cambria"/>
              </a:rPr>
              <a:t>licensed</a:t>
            </a:r>
            <a:r>
              <a:rPr sz="1900" b="1" spc="100" dirty="0">
                <a:solidFill>
                  <a:srgbClr val="FFFFFF"/>
                </a:solidFill>
                <a:latin typeface="Cambria"/>
                <a:cs typeface="Cambria"/>
              </a:rPr>
              <a:t> </a:t>
            </a:r>
            <a:r>
              <a:rPr sz="1900" b="1" spc="70" dirty="0">
                <a:solidFill>
                  <a:srgbClr val="FFFFFF"/>
                </a:solidFill>
                <a:latin typeface="Cambria"/>
                <a:cs typeface="Cambria"/>
              </a:rPr>
              <a:t>by</a:t>
            </a:r>
            <a:r>
              <a:rPr sz="1900" b="1" spc="100" dirty="0">
                <a:solidFill>
                  <a:srgbClr val="FFFFFF"/>
                </a:solidFill>
                <a:latin typeface="Cambria"/>
                <a:cs typeface="Cambria"/>
              </a:rPr>
              <a:t> </a:t>
            </a:r>
            <a:r>
              <a:rPr sz="1900" b="1" spc="65" dirty="0">
                <a:solidFill>
                  <a:srgbClr val="FFFFFF"/>
                </a:solidFill>
                <a:latin typeface="Cambria"/>
                <a:cs typeface="Cambria"/>
              </a:rPr>
              <a:t>the</a:t>
            </a:r>
            <a:r>
              <a:rPr sz="1900" b="1" spc="100" dirty="0">
                <a:solidFill>
                  <a:srgbClr val="FFFFFF"/>
                </a:solidFill>
                <a:latin typeface="Cambria"/>
                <a:cs typeface="Cambria"/>
              </a:rPr>
              <a:t> </a:t>
            </a:r>
            <a:r>
              <a:rPr sz="1900" b="1" spc="90" dirty="0">
                <a:solidFill>
                  <a:srgbClr val="FFFFFF"/>
                </a:solidFill>
                <a:latin typeface="Cambria"/>
                <a:cs typeface="Cambria"/>
              </a:rPr>
              <a:t>Bulgarian</a:t>
            </a:r>
            <a:r>
              <a:rPr sz="1900" b="1" spc="40" dirty="0">
                <a:solidFill>
                  <a:srgbClr val="FFFFFF"/>
                </a:solidFill>
                <a:latin typeface="Cambria"/>
                <a:cs typeface="Cambria"/>
              </a:rPr>
              <a:t> </a:t>
            </a:r>
            <a:r>
              <a:rPr sz="1900" b="1" spc="70" dirty="0">
                <a:solidFill>
                  <a:srgbClr val="FFFFFF"/>
                </a:solidFill>
                <a:latin typeface="Cambria"/>
                <a:cs typeface="Cambria"/>
              </a:rPr>
              <a:t>Customs'</a:t>
            </a:r>
            <a:r>
              <a:rPr sz="1900" b="1" spc="100" dirty="0">
                <a:solidFill>
                  <a:srgbClr val="FFFFFF"/>
                </a:solidFill>
                <a:latin typeface="Cambria"/>
                <a:cs typeface="Cambria"/>
              </a:rPr>
              <a:t> </a:t>
            </a:r>
            <a:r>
              <a:rPr sz="1900" b="1" spc="80" dirty="0">
                <a:solidFill>
                  <a:srgbClr val="FFFFFF"/>
                </a:solidFill>
                <a:latin typeface="Cambria"/>
                <a:cs typeface="Cambria"/>
              </a:rPr>
              <a:t>Authority</a:t>
            </a:r>
            <a:r>
              <a:rPr sz="1900" b="1" spc="100" dirty="0">
                <a:solidFill>
                  <a:srgbClr val="FFFFFF"/>
                </a:solidFill>
                <a:latin typeface="Cambria"/>
                <a:cs typeface="Cambria"/>
              </a:rPr>
              <a:t> </a:t>
            </a:r>
            <a:r>
              <a:rPr sz="1900" b="1" spc="55" dirty="0">
                <a:solidFill>
                  <a:srgbClr val="FFFFFF"/>
                </a:solidFill>
                <a:latin typeface="Cambria"/>
                <a:cs typeface="Cambria"/>
              </a:rPr>
              <a:t>as</a:t>
            </a:r>
            <a:r>
              <a:rPr sz="1900" b="1" spc="100" dirty="0">
                <a:solidFill>
                  <a:srgbClr val="FFFFFF"/>
                </a:solidFill>
                <a:latin typeface="Cambria"/>
                <a:cs typeface="Cambria"/>
              </a:rPr>
              <a:t> </a:t>
            </a:r>
            <a:r>
              <a:rPr sz="1900" b="1" spc="85" dirty="0">
                <a:solidFill>
                  <a:srgbClr val="FFFFFF"/>
                </a:solidFill>
                <a:latin typeface="Cambria"/>
                <a:cs typeface="Cambria"/>
              </a:rPr>
              <a:t>a</a:t>
            </a:r>
            <a:r>
              <a:rPr sz="1900" b="1" spc="100" dirty="0">
                <a:solidFill>
                  <a:srgbClr val="FFFFFF"/>
                </a:solidFill>
                <a:latin typeface="Cambria"/>
                <a:cs typeface="Cambria"/>
              </a:rPr>
              <a:t> </a:t>
            </a:r>
            <a:r>
              <a:rPr sz="1900" b="1" spc="105" dirty="0">
                <a:solidFill>
                  <a:srgbClr val="FFFFFF"/>
                </a:solidFill>
                <a:latin typeface="Cambria"/>
                <a:cs typeface="Cambria"/>
              </a:rPr>
              <a:t>Duty</a:t>
            </a:r>
            <a:r>
              <a:rPr sz="1900" b="1" spc="100" dirty="0">
                <a:solidFill>
                  <a:srgbClr val="FFFFFF"/>
                </a:solidFill>
                <a:latin typeface="Cambria"/>
                <a:cs typeface="Cambria"/>
              </a:rPr>
              <a:t> </a:t>
            </a:r>
            <a:r>
              <a:rPr sz="1900" b="1" spc="90" dirty="0">
                <a:solidFill>
                  <a:srgbClr val="FFFFFF"/>
                </a:solidFill>
                <a:latin typeface="Cambria"/>
                <a:cs typeface="Cambria"/>
              </a:rPr>
              <a:t>Free</a:t>
            </a:r>
            <a:r>
              <a:rPr sz="1900" b="1" spc="100" dirty="0">
                <a:solidFill>
                  <a:srgbClr val="FFFFFF"/>
                </a:solidFill>
                <a:latin typeface="Cambria"/>
                <a:cs typeface="Cambria"/>
              </a:rPr>
              <a:t> </a:t>
            </a:r>
            <a:r>
              <a:rPr sz="1900" b="1" spc="65" dirty="0">
                <a:solidFill>
                  <a:srgbClr val="FFFFFF"/>
                </a:solidFill>
                <a:latin typeface="Cambria"/>
                <a:cs typeface="Cambria"/>
              </a:rPr>
              <a:t>Zone</a:t>
            </a:r>
            <a:r>
              <a:rPr sz="1900" b="1" spc="100" dirty="0">
                <a:solidFill>
                  <a:srgbClr val="FFFFFF"/>
                </a:solidFill>
                <a:latin typeface="Cambria"/>
                <a:cs typeface="Cambria"/>
              </a:rPr>
              <a:t> </a:t>
            </a:r>
            <a:r>
              <a:rPr sz="1900" b="1" spc="80" dirty="0">
                <a:solidFill>
                  <a:srgbClr val="FFFFFF"/>
                </a:solidFill>
                <a:latin typeface="Cambria"/>
                <a:cs typeface="Cambria"/>
              </a:rPr>
              <a:t>that</a:t>
            </a:r>
            <a:r>
              <a:rPr sz="1900" b="1" spc="100" dirty="0">
                <a:solidFill>
                  <a:srgbClr val="FFFFFF"/>
                </a:solidFill>
                <a:latin typeface="Cambria"/>
                <a:cs typeface="Cambria"/>
              </a:rPr>
              <a:t> </a:t>
            </a:r>
            <a:r>
              <a:rPr sz="1900" b="1" spc="50" dirty="0">
                <a:solidFill>
                  <a:srgbClr val="FFFFFF"/>
                </a:solidFill>
                <a:latin typeface="Cambria"/>
                <a:cs typeface="Cambria"/>
              </a:rPr>
              <a:t>is</a:t>
            </a:r>
            <a:r>
              <a:rPr sz="1900" b="1" spc="100" dirty="0">
                <a:solidFill>
                  <a:srgbClr val="FFFFFF"/>
                </a:solidFill>
                <a:latin typeface="Cambria"/>
                <a:cs typeface="Cambria"/>
              </a:rPr>
              <a:t> </a:t>
            </a:r>
            <a:r>
              <a:rPr sz="1900" b="1" spc="85" dirty="0">
                <a:solidFill>
                  <a:srgbClr val="FFFFFF"/>
                </a:solidFill>
                <a:latin typeface="Cambria"/>
                <a:cs typeface="Cambria"/>
              </a:rPr>
              <a:t>a</a:t>
            </a:r>
            <a:r>
              <a:rPr sz="1900" b="1" spc="100" dirty="0">
                <a:solidFill>
                  <a:srgbClr val="FFFFFF"/>
                </a:solidFill>
                <a:latin typeface="Cambria"/>
                <a:cs typeface="Cambria"/>
              </a:rPr>
              <a:t> </a:t>
            </a:r>
            <a:r>
              <a:rPr sz="1900" b="1" spc="70" dirty="0">
                <a:solidFill>
                  <a:srgbClr val="FFFFFF"/>
                </a:solidFill>
                <a:latin typeface="Cambria"/>
                <a:cs typeface="Cambria"/>
              </a:rPr>
              <a:t>great</a:t>
            </a:r>
            <a:r>
              <a:rPr sz="1900" b="1" spc="30" dirty="0">
                <a:solidFill>
                  <a:srgbClr val="FFFFFF"/>
                </a:solidFill>
                <a:latin typeface="Cambria"/>
                <a:cs typeface="Cambria"/>
              </a:rPr>
              <a:t> </a:t>
            </a:r>
            <a:r>
              <a:rPr sz="1900" b="1" spc="80" dirty="0">
                <a:solidFill>
                  <a:srgbClr val="FFFFFF"/>
                </a:solidFill>
                <a:latin typeface="Cambria"/>
                <a:cs typeface="Cambria"/>
              </a:rPr>
              <a:t>advantage</a:t>
            </a:r>
            <a:r>
              <a:rPr sz="1900" b="1" spc="100" dirty="0">
                <a:solidFill>
                  <a:srgbClr val="FFFFFF"/>
                </a:solidFill>
                <a:latin typeface="Cambria"/>
                <a:cs typeface="Cambria"/>
              </a:rPr>
              <a:t> </a:t>
            </a:r>
            <a:r>
              <a:rPr sz="1900" b="1" spc="55" dirty="0">
                <a:solidFill>
                  <a:srgbClr val="FFFFFF"/>
                </a:solidFill>
                <a:latin typeface="Cambria"/>
                <a:cs typeface="Cambria"/>
              </a:rPr>
              <a:t>for</a:t>
            </a:r>
            <a:r>
              <a:rPr sz="1900" b="1" spc="100" dirty="0">
                <a:solidFill>
                  <a:srgbClr val="FFFFFF"/>
                </a:solidFill>
                <a:latin typeface="Cambria"/>
                <a:cs typeface="Cambria"/>
              </a:rPr>
              <a:t> </a:t>
            </a:r>
            <a:r>
              <a:rPr sz="1900" b="1" spc="60" dirty="0">
                <a:solidFill>
                  <a:srgbClr val="FFFFFF"/>
                </a:solidFill>
                <a:latin typeface="Cambria"/>
                <a:cs typeface="Cambria"/>
              </a:rPr>
              <a:t>all</a:t>
            </a:r>
            <a:r>
              <a:rPr sz="1900" b="1" spc="100" dirty="0">
                <a:solidFill>
                  <a:srgbClr val="FFFFFF"/>
                </a:solidFill>
                <a:latin typeface="Cambria"/>
                <a:cs typeface="Cambria"/>
              </a:rPr>
              <a:t> </a:t>
            </a:r>
            <a:r>
              <a:rPr sz="1900" b="1" spc="65" dirty="0">
                <a:solidFill>
                  <a:srgbClr val="FFFFFF"/>
                </a:solidFill>
                <a:latin typeface="Cambria"/>
                <a:cs typeface="Cambria"/>
              </a:rPr>
              <a:t>kinds</a:t>
            </a:r>
            <a:r>
              <a:rPr sz="1900" b="1" spc="100" dirty="0">
                <a:solidFill>
                  <a:srgbClr val="FFFFFF"/>
                </a:solidFill>
                <a:latin typeface="Cambria"/>
                <a:cs typeface="Cambria"/>
              </a:rPr>
              <a:t> </a:t>
            </a:r>
            <a:r>
              <a:rPr sz="1900" b="1" spc="50" dirty="0">
                <a:solidFill>
                  <a:srgbClr val="FFFFFF"/>
                </a:solidFill>
                <a:latin typeface="Cambria"/>
                <a:cs typeface="Cambria"/>
              </a:rPr>
              <a:t>of</a:t>
            </a:r>
            <a:r>
              <a:rPr sz="1900" b="1" spc="100" dirty="0">
                <a:solidFill>
                  <a:srgbClr val="FFFFFF"/>
                </a:solidFill>
                <a:latin typeface="Cambria"/>
                <a:cs typeface="Cambria"/>
              </a:rPr>
              <a:t> </a:t>
            </a:r>
            <a:r>
              <a:rPr sz="1900" b="1" spc="65" dirty="0">
                <a:solidFill>
                  <a:srgbClr val="FFFFFF"/>
                </a:solidFill>
                <a:latin typeface="Cambria"/>
                <a:cs typeface="Cambria"/>
              </a:rPr>
              <a:t>transit</a:t>
            </a:r>
            <a:r>
              <a:rPr sz="1900" b="1" spc="100" dirty="0">
                <a:solidFill>
                  <a:srgbClr val="FFFFFF"/>
                </a:solidFill>
                <a:latin typeface="Cambria"/>
                <a:cs typeface="Cambria"/>
              </a:rPr>
              <a:t> </a:t>
            </a:r>
            <a:r>
              <a:rPr sz="1900" b="1" spc="75" dirty="0">
                <a:solidFill>
                  <a:srgbClr val="FFFFFF"/>
                </a:solidFill>
                <a:latin typeface="Cambria"/>
                <a:cs typeface="Cambria"/>
              </a:rPr>
              <a:t>cargo</a:t>
            </a:r>
            <a:r>
              <a:rPr sz="1900" b="1" spc="100" dirty="0">
                <a:solidFill>
                  <a:srgbClr val="FFFFFF"/>
                </a:solidFill>
                <a:latin typeface="Cambria"/>
                <a:cs typeface="Cambria"/>
              </a:rPr>
              <a:t> </a:t>
            </a:r>
            <a:r>
              <a:rPr sz="1900" b="1" spc="50" dirty="0">
                <a:solidFill>
                  <a:srgbClr val="FFFFFF"/>
                </a:solidFill>
                <a:latin typeface="Cambria"/>
                <a:cs typeface="Cambria"/>
              </a:rPr>
              <a:t>business.</a:t>
            </a:r>
            <a:endParaRPr sz="1900" dirty="0">
              <a:latin typeface="Cambria"/>
              <a:cs typeface="Cambria"/>
            </a:endParaRPr>
          </a:p>
        </p:txBody>
      </p:sp>
      <p:sp>
        <p:nvSpPr>
          <p:cNvPr id="18" name="object 18"/>
          <p:cNvSpPr/>
          <p:nvPr/>
        </p:nvSpPr>
        <p:spPr>
          <a:xfrm>
            <a:off x="9373743" y="2871952"/>
            <a:ext cx="1237297" cy="822845"/>
          </a:xfrm>
          <a:prstGeom prst="rect">
            <a:avLst/>
          </a:prstGeom>
          <a:blipFill>
            <a:blip r:embed="rId4" cstate="print"/>
            <a:stretch>
              <a:fillRect/>
            </a:stretch>
          </a:blipFill>
        </p:spPr>
        <p:txBody>
          <a:bodyPr wrap="square" lIns="0" tIns="0" rIns="0" bIns="0" rtlCol="0"/>
          <a:lstStyle/>
          <a:p>
            <a:endParaRPr/>
          </a:p>
        </p:txBody>
      </p:sp>
      <p:sp>
        <p:nvSpPr>
          <p:cNvPr id="19" name="object 19"/>
          <p:cNvSpPr/>
          <p:nvPr/>
        </p:nvSpPr>
        <p:spPr>
          <a:xfrm>
            <a:off x="6717121" y="3176447"/>
            <a:ext cx="3533873" cy="2006993"/>
          </a:xfrm>
          <a:prstGeom prst="rect">
            <a:avLst/>
          </a:prstGeom>
          <a:blipFill>
            <a:blip r:embed="rId5" cstate="print"/>
            <a:stretch>
              <a:fillRect/>
            </a:stretch>
          </a:blipFill>
        </p:spPr>
        <p:txBody>
          <a:bodyPr wrap="square" lIns="0" tIns="0" rIns="0" bIns="0" rtlCol="0"/>
          <a:lstStyle/>
          <a:p>
            <a:endParaRPr/>
          </a:p>
        </p:txBody>
      </p:sp>
      <p:sp>
        <p:nvSpPr>
          <p:cNvPr id="20" name="object 20"/>
          <p:cNvSpPr/>
          <p:nvPr/>
        </p:nvSpPr>
        <p:spPr>
          <a:xfrm>
            <a:off x="1566024" y="5276595"/>
            <a:ext cx="1237183" cy="822731"/>
          </a:xfrm>
          <a:prstGeom prst="rect">
            <a:avLst/>
          </a:prstGeom>
          <a:blipFill>
            <a:blip r:embed="rId6" cstate="print"/>
            <a:stretch>
              <a:fillRect/>
            </a:stretch>
          </a:blipFill>
        </p:spPr>
        <p:txBody>
          <a:bodyPr wrap="square" lIns="0" tIns="0" rIns="0" bIns="0" rtlCol="0"/>
          <a:lstStyle/>
          <a:p>
            <a:endParaRPr/>
          </a:p>
        </p:txBody>
      </p:sp>
      <p:sp>
        <p:nvSpPr>
          <p:cNvPr id="21" name="object 21"/>
          <p:cNvSpPr/>
          <p:nvPr/>
        </p:nvSpPr>
        <p:spPr>
          <a:xfrm>
            <a:off x="1858530" y="3761447"/>
            <a:ext cx="3739426" cy="2078990"/>
          </a:xfrm>
          <a:prstGeom prst="rect">
            <a:avLst/>
          </a:prstGeom>
          <a:blipFill>
            <a:blip r:embed="rId7" cstate="print"/>
            <a:stretch>
              <a:fillRect/>
            </a:stretch>
          </a:blipFill>
        </p:spPr>
        <p:txBody>
          <a:bodyPr wrap="square" lIns="0" tIns="0" rIns="0" bIns="0" rtlCol="0"/>
          <a:lstStyle/>
          <a:p>
            <a:endParaRPr/>
          </a:p>
        </p:txBody>
      </p:sp>
      <p:sp>
        <p:nvSpPr>
          <p:cNvPr id="22" name="object 22"/>
          <p:cNvSpPr/>
          <p:nvPr/>
        </p:nvSpPr>
        <p:spPr>
          <a:xfrm>
            <a:off x="165202" y="215785"/>
            <a:ext cx="810044" cy="348615"/>
          </a:xfrm>
          <a:prstGeom prst="rect">
            <a:avLst/>
          </a:prstGeom>
          <a:blipFill>
            <a:blip r:embed="rId8" cstate="print"/>
            <a:stretch>
              <a:fillRect/>
            </a:stretch>
          </a:blipFill>
        </p:spPr>
        <p:txBody>
          <a:bodyPr wrap="square" lIns="0" tIns="0" rIns="0" bIns="0" rtlCol="0"/>
          <a:lstStyle/>
          <a:p>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16000">
        <p14:ripple/>
      </p:transition>
    </mc:Choice>
    <mc:Fallback xmlns="">
      <p:transition spd="slow" advClick="0" advTm="16000">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object 8"/>
          <p:cNvSpPr/>
          <p:nvPr/>
        </p:nvSpPr>
        <p:spPr>
          <a:xfrm>
            <a:off x="1566024" y="5967653"/>
            <a:ext cx="1237183" cy="822731"/>
          </a:xfrm>
          <a:prstGeom prst="rect">
            <a:avLst/>
          </a:prstGeom>
          <a:blipFill>
            <a:blip r:embed="rId2" cstate="print"/>
            <a:stretch>
              <a:fillRect/>
            </a:stretch>
          </a:blipFill>
        </p:spPr>
        <p:txBody>
          <a:bodyPr wrap="square" lIns="0" tIns="0" rIns="0" bIns="0" rtlCol="0"/>
          <a:lstStyle/>
          <a:p>
            <a:endParaRPr/>
          </a:p>
        </p:txBody>
      </p:sp>
      <p:sp>
        <p:nvSpPr>
          <p:cNvPr id="14" name="object 14"/>
          <p:cNvSpPr/>
          <p:nvPr/>
        </p:nvSpPr>
        <p:spPr>
          <a:xfrm>
            <a:off x="7886018" y="6110452"/>
            <a:ext cx="1723639" cy="441502"/>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860689" y="5967653"/>
            <a:ext cx="942517" cy="584301"/>
          </a:xfrm>
          <a:prstGeom prst="rect">
            <a:avLst/>
          </a:prstGeom>
          <a:blipFill>
            <a:blip r:embed="rId4" cstate="print"/>
            <a:stretch>
              <a:fillRect/>
            </a:stretch>
          </a:blipFill>
        </p:spPr>
        <p:txBody>
          <a:bodyPr wrap="square" lIns="0" tIns="0" rIns="0" bIns="0" rtlCol="0"/>
          <a:lstStyle/>
          <a:p>
            <a:endParaRPr/>
          </a:p>
        </p:txBody>
      </p:sp>
      <p:sp>
        <p:nvSpPr>
          <p:cNvPr id="16" name="object 16"/>
          <p:cNvSpPr txBox="1"/>
          <p:nvPr/>
        </p:nvSpPr>
        <p:spPr>
          <a:xfrm>
            <a:off x="1860688" y="1868185"/>
            <a:ext cx="7442200" cy="3987245"/>
          </a:xfrm>
          <a:prstGeom prst="rect">
            <a:avLst/>
          </a:prstGeom>
        </p:spPr>
        <p:txBody>
          <a:bodyPr vert="horz" wrap="square" lIns="0" tIns="0" rIns="0" bIns="0" rtlCol="0">
            <a:spAutoFit/>
          </a:bodyPr>
          <a:lstStyle/>
          <a:p>
            <a:pPr marL="12700">
              <a:lnSpc>
                <a:spcPct val="100000"/>
              </a:lnSpc>
            </a:pPr>
            <a:r>
              <a:rPr sz="2000" spc="-85" dirty="0">
                <a:solidFill>
                  <a:srgbClr val="25408F"/>
                </a:solidFill>
                <a:latin typeface="Wingdings"/>
                <a:cs typeface="Wingdings"/>
              </a:rPr>
              <a:t></a:t>
            </a:r>
            <a:r>
              <a:rPr sz="1450" spc="-25" dirty="0">
                <a:solidFill>
                  <a:srgbClr val="231F20"/>
                </a:solidFill>
                <a:latin typeface="Century"/>
                <a:cs typeface="Century"/>
              </a:rPr>
              <a:t>The</a:t>
            </a:r>
            <a:r>
              <a:rPr sz="1450" spc="-10" dirty="0">
                <a:solidFill>
                  <a:srgbClr val="231F20"/>
                </a:solidFill>
                <a:latin typeface="Century"/>
                <a:cs typeface="Century"/>
              </a:rPr>
              <a:t> </a:t>
            </a:r>
            <a:r>
              <a:rPr sz="1450" spc="-25" dirty="0">
                <a:solidFill>
                  <a:srgbClr val="231F20"/>
                </a:solidFill>
                <a:latin typeface="Century"/>
                <a:cs typeface="Century"/>
              </a:rPr>
              <a:t>company</a:t>
            </a:r>
            <a:r>
              <a:rPr sz="1450" spc="-10" dirty="0">
                <a:solidFill>
                  <a:srgbClr val="231F20"/>
                </a:solidFill>
                <a:latin typeface="Century"/>
                <a:cs typeface="Century"/>
              </a:rPr>
              <a:t> </a:t>
            </a:r>
            <a:r>
              <a:rPr sz="1450" spc="-20" dirty="0">
                <a:solidFill>
                  <a:srgbClr val="231F20"/>
                </a:solidFill>
                <a:latin typeface="Century"/>
                <a:cs typeface="Century"/>
              </a:rPr>
              <a:t>Buljac</a:t>
            </a:r>
            <a:r>
              <a:rPr sz="1450" spc="-10" dirty="0">
                <a:solidFill>
                  <a:srgbClr val="231F20"/>
                </a:solidFill>
                <a:latin typeface="Century"/>
                <a:cs typeface="Century"/>
              </a:rPr>
              <a:t> </a:t>
            </a:r>
            <a:r>
              <a:rPr sz="1450" spc="-25" dirty="0">
                <a:solidFill>
                  <a:srgbClr val="231F20"/>
                </a:solidFill>
                <a:latin typeface="Century"/>
                <a:cs typeface="Century"/>
              </a:rPr>
              <a:t>PLC</a:t>
            </a:r>
            <a:r>
              <a:rPr sz="1450" spc="-10" dirty="0">
                <a:solidFill>
                  <a:srgbClr val="231F20"/>
                </a:solidFill>
                <a:latin typeface="Century"/>
                <a:cs typeface="Century"/>
              </a:rPr>
              <a:t> </a:t>
            </a:r>
            <a:r>
              <a:rPr sz="1450" spc="-15" dirty="0">
                <a:solidFill>
                  <a:srgbClr val="231F20"/>
                </a:solidFill>
                <a:latin typeface="Century"/>
                <a:cs typeface="Century"/>
              </a:rPr>
              <a:t>is</a:t>
            </a:r>
            <a:r>
              <a:rPr sz="1450" spc="-10" dirty="0">
                <a:solidFill>
                  <a:srgbClr val="231F20"/>
                </a:solidFill>
                <a:latin typeface="Century"/>
                <a:cs typeface="Century"/>
              </a:rPr>
              <a:t> </a:t>
            </a:r>
            <a:r>
              <a:rPr sz="1450" spc="-20" dirty="0">
                <a:solidFill>
                  <a:srgbClr val="231F20"/>
                </a:solidFill>
                <a:latin typeface="Century"/>
                <a:cs typeface="Century"/>
              </a:rPr>
              <a:t>the</a:t>
            </a:r>
            <a:r>
              <a:rPr sz="1450" spc="-10" dirty="0">
                <a:solidFill>
                  <a:srgbClr val="231F20"/>
                </a:solidFill>
                <a:latin typeface="Century"/>
                <a:cs typeface="Century"/>
              </a:rPr>
              <a:t> </a:t>
            </a:r>
            <a:r>
              <a:rPr sz="1450" spc="-20" dirty="0">
                <a:solidFill>
                  <a:srgbClr val="231F20"/>
                </a:solidFill>
                <a:latin typeface="Century"/>
                <a:cs typeface="Century"/>
              </a:rPr>
              <a:t>refrigeration</a:t>
            </a:r>
            <a:r>
              <a:rPr sz="1450" spc="-10" dirty="0">
                <a:solidFill>
                  <a:srgbClr val="231F20"/>
                </a:solidFill>
                <a:latin typeface="Century"/>
                <a:cs typeface="Century"/>
              </a:rPr>
              <a:t> </a:t>
            </a:r>
            <a:r>
              <a:rPr sz="1450" spc="-20" dirty="0">
                <a:solidFill>
                  <a:srgbClr val="231F20"/>
                </a:solidFill>
                <a:latin typeface="Century"/>
                <a:cs typeface="Century"/>
              </a:rPr>
              <a:t>base</a:t>
            </a:r>
            <a:r>
              <a:rPr sz="1450" spc="-10" dirty="0">
                <a:solidFill>
                  <a:srgbClr val="231F20"/>
                </a:solidFill>
                <a:latin typeface="Century"/>
                <a:cs typeface="Century"/>
              </a:rPr>
              <a:t> </a:t>
            </a:r>
            <a:r>
              <a:rPr sz="1450" spc="-15" dirty="0">
                <a:solidFill>
                  <a:srgbClr val="231F20"/>
                </a:solidFill>
                <a:latin typeface="Century"/>
                <a:cs typeface="Century"/>
              </a:rPr>
              <a:t>of</a:t>
            </a:r>
            <a:r>
              <a:rPr sz="1450" dirty="0">
                <a:solidFill>
                  <a:srgbClr val="231F20"/>
                </a:solidFill>
                <a:latin typeface="Century"/>
                <a:cs typeface="Century"/>
              </a:rPr>
              <a:t> </a:t>
            </a:r>
            <a:r>
              <a:rPr sz="1450" spc="-20" dirty="0">
                <a:solidFill>
                  <a:srgbClr val="231F20"/>
                </a:solidFill>
                <a:latin typeface="Century"/>
                <a:cs typeface="Century"/>
              </a:rPr>
              <a:t> Port</a:t>
            </a:r>
            <a:r>
              <a:rPr sz="1450" spc="-10" dirty="0">
                <a:solidFill>
                  <a:srgbClr val="231F20"/>
                </a:solidFill>
                <a:latin typeface="Century"/>
                <a:cs typeface="Century"/>
              </a:rPr>
              <a:t> </a:t>
            </a:r>
            <a:r>
              <a:rPr sz="1450" spc="-20" dirty="0">
                <a:solidFill>
                  <a:srgbClr val="231F20"/>
                </a:solidFill>
                <a:latin typeface="Century"/>
                <a:cs typeface="Century"/>
              </a:rPr>
              <a:t>Bulgaria</a:t>
            </a:r>
            <a:r>
              <a:rPr sz="1450" spc="-10" dirty="0">
                <a:solidFill>
                  <a:srgbClr val="231F20"/>
                </a:solidFill>
                <a:latin typeface="Century"/>
                <a:cs typeface="Century"/>
              </a:rPr>
              <a:t> </a:t>
            </a:r>
            <a:r>
              <a:rPr sz="1450" spc="-25" dirty="0">
                <a:solidFill>
                  <a:srgbClr val="231F20"/>
                </a:solidFill>
                <a:latin typeface="Century"/>
                <a:cs typeface="Century"/>
              </a:rPr>
              <a:t>West</a:t>
            </a:r>
            <a:r>
              <a:rPr sz="1450" spc="-10" dirty="0">
                <a:solidFill>
                  <a:srgbClr val="231F20"/>
                </a:solidFill>
                <a:latin typeface="Century"/>
                <a:cs typeface="Century"/>
              </a:rPr>
              <a:t> .</a:t>
            </a:r>
            <a:endParaRPr sz="1450" dirty="0">
              <a:latin typeface="Century"/>
              <a:cs typeface="Century"/>
            </a:endParaRPr>
          </a:p>
          <a:p>
            <a:pPr marL="228600" marR="5080" indent="-216535" algn="just">
              <a:lnSpc>
                <a:spcPct val="101699"/>
              </a:lnSpc>
              <a:spcBef>
                <a:spcPts val="1080"/>
              </a:spcBef>
            </a:pPr>
            <a:r>
              <a:rPr sz="2000" spc="-85" dirty="0">
                <a:solidFill>
                  <a:srgbClr val="25408F"/>
                </a:solidFill>
                <a:latin typeface="Wingdings"/>
                <a:cs typeface="Wingdings"/>
              </a:rPr>
              <a:t></a:t>
            </a:r>
            <a:r>
              <a:rPr sz="1450" spc="-15" dirty="0">
                <a:solidFill>
                  <a:srgbClr val="231F20"/>
                </a:solidFill>
                <a:latin typeface="Century"/>
                <a:cs typeface="Century"/>
              </a:rPr>
              <a:t>It</a:t>
            </a:r>
            <a:r>
              <a:rPr sz="1450" dirty="0">
                <a:solidFill>
                  <a:srgbClr val="231F20"/>
                </a:solidFill>
                <a:latin typeface="Century"/>
                <a:cs typeface="Century"/>
              </a:rPr>
              <a:t> </a:t>
            </a:r>
            <a:r>
              <a:rPr sz="1450" spc="30" dirty="0">
                <a:solidFill>
                  <a:srgbClr val="231F20"/>
                </a:solidFill>
                <a:latin typeface="Century"/>
                <a:cs typeface="Century"/>
              </a:rPr>
              <a:t> </a:t>
            </a:r>
            <a:r>
              <a:rPr lang="en-US" sz="1450" spc="-15" dirty="0" smtClean="0">
                <a:solidFill>
                  <a:srgbClr val="231F20"/>
                </a:solidFill>
                <a:latin typeface="Century"/>
                <a:cs typeface="Century"/>
              </a:rPr>
              <a:t>has</a:t>
            </a:r>
            <a:r>
              <a:rPr sz="1450" dirty="0" smtClean="0">
                <a:solidFill>
                  <a:srgbClr val="231F20"/>
                </a:solidFill>
                <a:latin typeface="Century"/>
                <a:cs typeface="Century"/>
              </a:rPr>
              <a:t> </a:t>
            </a:r>
            <a:r>
              <a:rPr sz="1450" spc="30" dirty="0" smtClean="0">
                <a:solidFill>
                  <a:srgbClr val="231F20"/>
                </a:solidFill>
                <a:latin typeface="Century"/>
                <a:cs typeface="Century"/>
              </a:rPr>
              <a:t> </a:t>
            </a:r>
            <a:r>
              <a:rPr sz="1450" spc="-20" dirty="0">
                <a:solidFill>
                  <a:srgbClr val="231F20"/>
                </a:solidFill>
                <a:latin typeface="Century"/>
                <a:cs typeface="Century"/>
              </a:rPr>
              <a:t>implemented</a:t>
            </a:r>
            <a:r>
              <a:rPr sz="1450" dirty="0">
                <a:solidFill>
                  <a:srgbClr val="231F20"/>
                </a:solidFill>
                <a:latin typeface="Century"/>
                <a:cs typeface="Century"/>
              </a:rPr>
              <a:t> </a:t>
            </a:r>
            <a:r>
              <a:rPr sz="1450" spc="30" dirty="0">
                <a:solidFill>
                  <a:srgbClr val="231F20"/>
                </a:solidFill>
                <a:latin typeface="Century"/>
                <a:cs typeface="Century"/>
              </a:rPr>
              <a:t> </a:t>
            </a:r>
            <a:r>
              <a:rPr sz="1450" spc="-20" dirty="0">
                <a:solidFill>
                  <a:srgbClr val="231F20"/>
                </a:solidFill>
                <a:latin typeface="Century"/>
                <a:cs typeface="Century"/>
              </a:rPr>
              <a:t>integral</a:t>
            </a:r>
            <a:r>
              <a:rPr sz="1450" dirty="0">
                <a:solidFill>
                  <a:srgbClr val="231F20"/>
                </a:solidFill>
                <a:latin typeface="Century"/>
                <a:cs typeface="Century"/>
              </a:rPr>
              <a:t> </a:t>
            </a:r>
            <a:r>
              <a:rPr sz="1450" spc="30" dirty="0">
                <a:solidFill>
                  <a:srgbClr val="231F20"/>
                </a:solidFill>
                <a:latin typeface="Century"/>
                <a:cs typeface="Century"/>
              </a:rPr>
              <a:t> </a:t>
            </a:r>
            <a:r>
              <a:rPr sz="1450" spc="-20" dirty="0">
                <a:solidFill>
                  <a:srgbClr val="231F20"/>
                </a:solidFill>
                <a:latin typeface="Century"/>
                <a:cs typeface="Century"/>
              </a:rPr>
              <a:t>Quality</a:t>
            </a:r>
            <a:r>
              <a:rPr sz="1450" dirty="0">
                <a:solidFill>
                  <a:srgbClr val="231F20"/>
                </a:solidFill>
                <a:latin typeface="Century"/>
                <a:cs typeface="Century"/>
              </a:rPr>
              <a:t> </a:t>
            </a:r>
            <a:r>
              <a:rPr sz="1450" spc="30" dirty="0">
                <a:solidFill>
                  <a:srgbClr val="231F20"/>
                </a:solidFill>
                <a:latin typeface="Century"/>
                <a:cs typeface="Century"/>
              </a:rPr>
              <a:t> </a:t>
            </a:r>
            <a:r>
              <a:rPr sz="1450" spc="-25" dirty="0">
                <a:solidFill>
                  <a:srgbClr val="231F20"/>
                </a:solidFill>
                <a:latin typeface="Century"/>
                <a:cs typeface="Century"/>
              </a:rPr>
              <a:t>Management</a:t>
            </a:r>
            <a:r>
              <a:rPr sz="1450" dirty="0">
                <a:solidFill>
                  <a:srgbClr val="231F20"/>
                </a:solidFill>
                <a:latin typeface="Century"/>
                <a:cs typeface="Century"/>
              </a:rPr>
              <a:t> </a:t>
            </a:r>
            <a:r>
              <a:rPr sz="1450" spc="30" dirty="0">
                <a:solidFill>
                  <a:srgbClr val="231F20"/>
                </a:solidFill>
                <a:latin typeface="Century"/>
                <a:cs typeface="Century"/>
              </a:rPr>
              <a:t> </a:t>
            </a:r>
            <a:r>
              <a:rPr sz="1450" spc="-20" dirty="0">
                <a:solidFill>
                  <a:srgbClr val="231F20"/>
                </a:solidFill>
                <a:latin typeface="Century"/>
                <a:cs typeface="Century"/>
              </a:rPr>
              <a:t>System</a:t>
            </a:r>
            <a:r>
              <a:rPr sz="1450" dirty="0">
                <a:solidFill>
                  <a:srgbClr val="231F20"/>
                </a:solidFill>
                <a:latin typeface="Century"/>
                <a:cs typeface="Century"/>
              </a:rPr>
              <a:t> </a:t>
            </a:r>
            <a:r>
              <a:rPr sz="1450" spc="30" dirty="0">
                <a:solidFill>
                  <a:srgbClr val="231F20"/>
                </a:solidFill>
                <a:latin typeface="Century"/>
                <a:cs typeface="Century"/>
              </a:rPr>
              <a:t> </a:t>
            </a:r>
            <a:r>
              <a:rPr sz="1450" spc="-20" dirty="0">
                <a:solidFill>
                  <a:srgbClr val="231F20"/>
                </a:solidFill>
                <a:latin typeface="Century"/>
                <a:cs typeface="Century"/>
              </a:rPr>
              <a:t>in</a:t>
            </a:r>
            <a:r>
              <a:rPr sz="1450" dirty="0">
                <a:solidFill>
                  <a:srgbClr val="231F20"/>
                </a:solidFill>
                <a:latin typeface="Century"/>
                <a:cs typeface="Century"/>
              </a:rPr>
              <a:t> </a:t>
            </a:r>
            <a:r>
              <a:rPr sz="1450" spc="30" dirty="0">
                <a:solidFill>
                  <a:srgbClr val="231F20"/>
                </a:solidFill>
                <a:latin typeface="Century"/>
                <a:cs typeface="Century"/>
              </a:rPr>
              <a:t> </a:t>
            </a:r>
            <a:r>
              <a:rPr sz="1450" spc="-20" dirty="0">
                <a:solidFill>
                  <a:srgbClr val="231F20"/>
                </a:solidFill>
                <a:latin typeface="Century"/>
                <a:cs typeface="Century"/>
              </a:rPr>
              <a:t>compliance</a:t>
            </a:r>
            <a:r>
              <a:rPr sz="1450" dirty="0">
                <a:solidFill>
                  <a:srgbClr val="231F20"/>
                </a:solidFill>
                <a:latin typeface="Century"/>
                <a:cs typeface="Century"/>
              </a:rPr>
              <a:t> </a:t>
            </a:r>
            <a:r>
              <a:rPr sz="1450" spc="30" dirty="0">
                <a:solidFill>
                  <a:srgbClr val="231F20"/>
                </a:solidFill>
                <a:latin typeface="Century"/>
                <a:cs typeface="Century"/>
              </a:rPr>
              <a:t> </a:t>
            </a:r>
            <a:r>
              <a:rPr sz="1450" spc="-20" dirty="0">
                <a:solidFill>
                  <a:srgbClr val="231F20"/>
                </a:solidFill>
                <a:latin typeface="Century"/>
                <a:cs typeface="Century"/>
              </a:rPr>
              <a:t>with</a:t>
            </a:r>
            <a:r>
              <a:rPr sz="1450" dirty="0">
                <a:solidFill>
                  <a:srgbClr val="231F20"/>
                </a:solidFill>
                <a:latin typeface="Century"/>
                <a:cs typeface="Century"/>
              </a:rPr>
              <a:t> </a:t>
            </a:r>
            <a:r>
              <a:rPr sz="1450" spc="30" dirty="0">
                <a:solidFill>
                  <a:srgbClr val="231F20"/>
                </a:solidFill>
                <a:latin typeface="Century"/>
                <a:cs typeface="Century"/>
              </a:rPr>
              <a:t> </a:t>
            </a:r>
            <a:r>
              <a:rPr sz="1450" spc="-25" dirty="0">
                <a:solidFill>
                  <a:srgbClr val="231F20"/>
                </a:solidFill>
                <a:latin typeface="Century"/>
                <a:cs typeface="Century"/>
              </a:rPr>
              <a:t>ISO</a:t>
            </a:r>
            <a:r>
              <a:rPr sz="1450" spc="-20" dirty="0">
                <a:solidFill>
                  <a:srgbClr val="231F20"/>
                </a:solidFill>
                <a:latin typeface="Century"/>
                <a:cs typeface="Century"/>
              </a:rPr>
              <a:t> 9001:2008</a:t>
            </a:r>
            <a:r>
              <a:rPr sz="1450" dirty="0">
                <a:solidFill>
                  <a:srgbClr val="231F20"/>
                </a:solidFill>
                <a:latin typeface="Century"/>
                <a:cs typeface="Century"/>
              </a:rPr>
              <a:t> </a:t>
            </a:r>
            <a:r>
              <a:rPr sz="1450" spc="-155" dirty="0">
                <a:solidFill>
                  <a:srgbClr val="231F20"/>
                </a:solidFill>
                <a:latin typeface="Century"/>
                <a:cs typeface="Century"/>
              </a:rPr>
              <a:t> </a:t>
            </a:r>
            <a:r>
              <a:rPr sz="1450" spc="-20" dirty="0">
                <a:solidFill>
                  <a:srgbClr val="231F20"/>
                </a:solidFill>
                <a:latin typeface="Century"/>
                <a:cs typeface="Century"/>
              </a:rPr>
              <a:t>standard</a:t>
            </a:r>
            <a:r>
              <a:rPr sz="1450" dirty="0">
                <a:solidFill>
                  <a:srgbClr val="231F20"/>
                </a:solidFill>
                <a:latin typeface="Century"/>
                <a:cs typeface="Century"/>
              </a:rPr>
              <a:t> </a:t>
            </a:r>
            <a:r>
              <a:rPr sz="1450" spc="-155" dirty="0">
                <a:solidFill>
                  <a:srgbClr val="231F20"/>
                </a:solidFill>
                <a:latin typeface="Century"/>
                <a:cs typeface="Century"/>
              </a:rPr>
              <a:t> </a:t>
            </a:r>
            <a:r>
              <a:rPr sz="1450" spc="-25" dirty="0">
                <a:solidFill>
                  <a:srgbClr val="231F20"/>
                </a:solidFill>
                <a:latin typeface="Century"/>
                <a:cs typeface="Century"/>
              </a:rPr>
              <a:t>and</a:t>
            </a:r>
            <a:r>
              <a:rPr sz="1450" dirty="0">
                <a:solidFill>
                  <a:srgbClr val="231F20"/>
                </a:solidFill>
                <a:latin typeface="Century"/>
                <a:cs typeface="Century"/>
              </a:rPr>
              <a:t> </a:t>
            </a:r>
            <a:r>
              <a:rPr sz="1450" spc="-155" dirty="0">
                <a:solidFill>
                  <a:srgbClr val="231F20"/>
                </a:solidFill>
                <a:latin typeface="Century"/>
                <a:cs typeface="Century"/>
              </a:rPr>
              <a:t> </a:t>
            </a:r>
            <a:r>
              <a:rPr sz="1450" spc="-20" dirty="0">
                <a:solidFill>
                  <a:srgbClr val="231F20"/>
                </a:solidFill>
                <a:latin typeface="Century"/>
                <a:cs typeface="Century"/>
              </a:rPr>
              <a:t>System</a:t>
            </a:r>
            <a:r>
              <a:rPr sz="1450" dirty="0">
                <a:solidFill>
                  <a:srgbClr val="231F20"/>
                </a:solidFill>
                <a:latin typeface="Century"/>
                <a:cs typeface="Century"/>
              </a:rPr>
              <a:t> </a:t>
            </a:r>
            <a:r>
              <a:rPr sz="1450" spc="-155" dirty="0">
                <a:solidFill>
                  <a:srgbClr val="231F20"/>
                </a:solidFill>
                <a:latin typeface="Century"/>
                <a:cs typeface="Century"/>
              </a:rPr>
              <a:t> </a:t>
            </a:r>
            <a:r>
              <a:rPr sz="1450" spc="-15" dirty="0">
                <a:solidFill>
                  <a:srgbClr val="231F20"/>
                </a:solidFill>
                <a:latin typeface="Century"/>
                <a:cs typeface="Century"/>
              </a:rPr>
              <a:t>for</a:t>
            </a:r>
            <a:r>
              <a:rPr sz="1450" dirty="0">
                <a:solidFill>
                  <a:srgbClr val="231F20"/>
                </a:solidFill>
                <a:latin typeface="Century"/>
                <a:cs typeface="Century"/>
              </a:rPr>
              <a:t> </a:t>
            </a:r>
            <a:r>
              <a:rPr sz="1450" spc="-155" dirty="0">
                <a:solidFill>
                  <a:srgbClr val="231F20"/>
                </a:solidFill>
                <a:latin typeface="Century"/>
                <a:cs typeface="Century"/>
              </a:rPr>
              <a:t> </a:t>
            </a:r>
            <a:r>
              <a:rPr sz="1450" spc="-20" dirty="0">
                <a:solidFill>
                  <a:srgbClr val="231F20"/>
                </a:solidFill>
                <a:latin typeface="Century"/>
                <a:cs typeface="Century"/>
              </a:rPr>
              <a:t>Food</a:t>
            </a:r>
            <a:r>
              <a:rPr sz="1450" dirty="0">
                <a:solidFill>
                  <a:srgbClr val="231F20"/>
                </a:solidFill>
                <a:latin typeface="Century"/>
                <a:cs typeface="Century"/>
              </a:rPr>
              <a:t> </a:t>
            </a:r>
            <a:r>
              <a:rPr sz="1450" spc="-155" dirty="0">
                <a:solidFill>
                  <a:srgbClr val="231F20"/>
                </a:solidFill>
                <a:latin typeface="Century"/>
                <a:cs typeface="Century"/>
              </a:rPr>
              <a:t> </a:t>
            </a:r>
            <a:r>
              <a:rPr sz="1450" spc="-20" dirty="0">
                <a:solidFill>
                  <a:srgbClr val="231F20"/>
                </a:solidFill>
                <a:latin typeface="Century"/>
                <a:cs typeface="Century"/>
              </a:rPr>
              <a:t>Safety</a:t>
            </a:r>
            <a:r>
              <a:rPr sz="1450" dirty="0">
                <a:solidFill>
                  <a:srgbClr val="231F20"/>
                </a:solidFill>
                <a:latin typeface="Century"/>
                <a:cs typeface="Century"/>
              </a:rPr>
              <a:t> </a:t>
            </a:r>
            <a:r>
              <a:rPr sz="1450" spc="-155" dirty="0">
                <a:solidFill>
                  <a:srgbClr val="231F20"/>
                </a:solidFill>
                <a:latin typeface="Century"/>
                <a:cs typeface="Century"/>
              </a:rPr>
              <a:t> </a:t>
            </a:r>
            <a:r>
              <a:rPr sz="1450" spc="-20" dirty="0">
                <a:solidFill>
                  <a:srgbClr val="231F20"/>
                </a:solidFill>
                <a:latin typeface="Century"/>
                <a:cs typeface="Century"/>
              </a:rPr>
              <a:t>Control,</a:t>
            </a:r>
            <a:r>
              <a:rPr sz="1450" dirty="0">
                <a:solidFill>
                  <a:srgbClr val="231F20"/>
                </a:solidFill>
                <a:latin typeface="Century"/>
                <a:cs typeface="Century"/>
              </a:rPr>
              <a:t> </a:t>
            </a:r>
            <a:r>
              <a:rPr sz="1450" spc="-155" dirty="0">
                <a:solidFill>
                  <a:srgbClr val="231F20"/>
                </a:solidFill>
                <a:latin typeface="Century"/>
                <a:cs typeface="Century"/>
              </a:rPr>
              <a:t> </a:t>
            </a:r>
            <a:r>
              <a:rPr sz="1450" spc="-20" dirty="0">
                <a:solidFill>
                  <a:srgbClr val="231F20"/>
                </a:solidFill>
                <a:latin typeface="Century"/>
                <a:cs typeface="Century"/>
              </a:rPr>
              <a:t>not</a:t>
            </a:r>
            <a:r>
              <a:rPr sz="1450" dirty="0">
                <a:solidFill>
                  <a:srgbClr val="231F20"/>
                </a:solidFill>
                <a:latin typeface="Century"/>
                <a:cs typeface="Century"/>
              </a:rPr>
              <a:t> </a:t>
            </a:r>
            <a:r>
              <a:rPr sz="1450" spc="-155" dirty="0">
                <a:solidFill>
                  <a:srgbClr val="231F20"/>
                </a:solidFill>
                <a:latin typeface="Century"/>
                <a:cs typeface="Century"/>
              </a:rPr>
              <a:t> </a:t>
            </a:r>
            <a:r>
              <a:rPr sz="1450" spc="-20" dirty="0">
                <a:solidFill>
                  <a:srgbClr val="231F20"/>
                </a:solidFill>
                <a:latin typeface="Century"/>
                <a:cs typeface="Century"/>
              </a:rPr>
              <a:t>only</a:t>
            </a:r>
            <a:r>
              <a:rPr sz="1450" dirty="0">
                <a:solidFill>
                  <a:srgbClr val="231F20"/>
                </a:solidFill>
                <a:latin typeface="Century"/>
                <a:cs typeface="Century"/>
              </a:rPr>
              <a:t> </a:t>
            </a:r>
            <a:r>
              <a:rPr sz="1450" spc="-155" dirty="0">
                <a:solidFill>
                  <a:srgbClr val="231F20"/>
                </a:solidFill>
                <a:latin typeface="Century"/>
                <a:cs typeface="Century"/>
              </a:rPr>
              <a:t> </a:t>
            </a:r>
            <a:r>
              <a:rPr sz="1450" spc="-15" dirty="0">
                <a:solidFill>
                  <a:srgbClr val="231F20"/>
                </a:solidFill>
                <a:latin typeface="Century"/>
                <a:cs typeface="Century"/>
              </a:rPr>
              <a:t>for</a:t>
            </a:r>
            <a:r>
              <a:rPr sz="1450" dirty="0">
                <a:solidFill>
                  <a:srgbClr val="231F20"/>
                </a:solidFill>
                <a:latin typeface="Century"/>
                <a:cs typeface="Century"/>
              </a:rPr>
              <a:t> </a:t>
            </a:r>
            <a:r>
              <a:rPr sz="1450" spc="-155" dirty="0">
                <a:solidFill>
                  <a:srgbClr val="231F20"/>
                </a:solidFill>
                <a:latin typeface="Century"/>
                <a:cs typeface="Century"/>
              </a:rPr>
              <a:t> </a:t>
            </a:r>
            <a:r>
              <a:rPr sz="1450" spc="-20" dirty="0">
                <a:solidFill>
                  <a:srgbClr val="231F20"/>
                </a:solidFill>
                <a:latin typeface="Century"/>
                <a:cs typeface="Century"/>
              </a:rPr>
              <a:t>the</a:t>
            </a:r>
            <a:r>
              <a:rPr sz="1450" dirty="0">
                <a:solidFill>
                  <a:srgbClr val="231F20"/>
                </a:solidFill>
                <a:latin typeface="Century"/>
                <a:cs typeface="Century"/>
              </a:rPr>
              <a:t> </a:t>
            </a:r>
            <a:r>
              <a:rPr sz="1450" spc="-155" dirty="0">
                <a:solidFill>
                  <a:srgbClr val="231F20"/>
                </a:solidFill>
                <a:latin typeface="Century"/>
                <a:cs typeface="Century"/>
              </a:rPr>
              <a:t> </a:t>
            </a:r>
            <a:r>
              <a:rPr sz="1450" spc="-20" dirty="0">
                <a:solidFill>
                  <a:srgbClr val="231F20"/>
                </a:solidFill>
                <a:latin typeface="Century"/>
                <a:cs typeface="Century"/>
              </a:rPr>
              <a:t>freezing/ conservation</a:t>
            </a:r>
            <a:r>
              <a:rPr sz="1450" spc="-10" dirty="0">
                <a:solidFill>
                  <a:srgbClr val="231F20"/>
                </a:solidFill>
                <a:latin typeface="Century"/>
                <a:cs typeface="Century"/>
              </a:rPr>
              <a:t> </a:t>
            </a:r>
            <a:r>
              <a:rPr sz="1450" spc="-20" dirty="0">
                <a:solidFill>
                  <a:srgbClr val="231F20"/>
                </a:solidFill>
                <a:latin typeface="Century"/>
                <a:cs typeface="Century"/>
              </a:rPr>
              <a:t>warehouse</a:t>
            </a:r>
            <a:r>
              <a:rPr sz="1450" spc="-10" dirty="0">
                <a:solidFill>
                  <a:srgbClr val="231F20"/>
                </a:solidFill>
                <a:latin typeface="Century"/>
                <a:cs typeface="Century"/>
              </a:rPr>
              <a:t> </a:t>
            </a:r>
            <a:r>
              <a:rPr sz="1450" spc="-20" dirty="0">
                <a:solidFill>
                  <a:srgbClr val="231F20"/>
                </a:solidFill>
                <a:latin typeface="Century"/>
                <a:cs typeface="Century"/>
              </a:rPr>
              <a:t>operations,</a:t>
            </a:r>
            <a:r>
              <a:rPr sz="1450" spc="-10" dirty="0">
                <a:solidFill>
                  <a:srgbClr val="231F20"/>
                </a:solidFill>
                <a:latin typeface="Century"/>
                <a:cs typeface="Century"/>
              </a:rPr>
              <a:t> </a:t>
            </a:r>
            <a:r>
              <a:rPr sz="1450" spc="-20" dirty="0">
                <a:solidFill>
                  <a:srgbClr val="231F20"/>
                </a:solidFill>
                <a:latin typeface="Century"/>
                <a:cs typeface="Century"/>
              </a:rPr>
              <a:t>but</a:t>
            </a:r>
            <a:r>
              <a:rPr sz="1450" spc="-10" dirty="0">
                <a:solidFill>
                  <a:srgbClr val="231F20"/>
                </a:solidFill>
                <a:latin typeface="Century"/>
                <a:cs typeface="Century"/>
              </a:rPr>
              <a:t> </a:t>
            </a:r>
            <a:r>
              <a:rPr sz="1450" spc="-15" dirty="0">
                <a:solidFill>
                  <a:srgbClr val="231F20"/>
                </a:solidFill>
                <a:latin typeface="Century"/>
                <a:cs typeface="Century"/>
              </a:rPr>
              <a:t>for</a:t>
            </a:r>
            <a:r>
              <a:rPr sz="1450" spc="-10" dirty="0">
                <a:solidFill>
                  <a:srgbClr val="231F20"/>
                </a:solidFill>
                <a:latin typeface="Century"/>
                <a:cs typeface="Century"/>
              </a:rPr>
              <a:t> </a:t>
            </a:r>
            <a:r>
              <a:rPr sz="1450" spc="-20" dirty="0">
                <a:solidFill>
                  <a:srgbClr val="231F20"/>
                </a:solidFill>
                <a:latin typeface="Century"/>
                <a:cs typeface="Century"/>
              </a:rPr>
              <a:t>the</a:t>
            </a:r>
            <a:r>
              <a:rPr sz="1450" spc="-10" dirty="0">
                <a:solidFill>
                  <a:srgbClr val="231F20"/>
                </a:solidFill>
                <a:latin typeface="Century"/>
                <a:cs typeface="Century"/>
              </a:rPr>
              <a:t> </a:t>
            </a:r>
            <a:r>
              <a:rPr sz="1450" spc="-30" dirty="0">
                <a:solidFill>
                  <a:srgbClr val="231F20"/>
                </a:solidFill>
                <a:latin typeface="Century"/>
                <a:cs typeface="Century"/>
              </a:rPr>
              <a:t>fish</a:t>
            </a:r>
            <a:r>
              <a:rPr sz="1450" spc="-10" dirty="0">
                <a:solidFill>
                  <a:srgbClr val="231F20"/>
                </a:solidFill>
                <a:latin typeface="Century"/>
                <a:cs typeface="Century"/>
              </a:rPr>
              <a:t> </a:t>
            </a:r>
            <a:r>
              <a:rPr sz="1450" spc="-20" dirty="0" smtClean="0">
                <a:solidFill>
                  <a:srgbClr val="231F20"/>
                </a:solidFill>
                <a:latin typeface="Century"/>
                <a:cs typeface="Century"/>
              </a:rPr>
              <a:t>processing</a:t>
            </a:r>
            <a:r>
              <a:rPr sz="1450" spc="-10" dirty="0" smtClean="0">
                <a:solidFill>
                  <a:srgbClr val="231F20"/>
                </a:solidFill>
                <a:latin typeface="Century"/>
                <a:cs typeface="Century"/>
              </a:rPr>
              <a:t> </a:t>
            </a:r>
            <a:r>
              <a:rPr sz="1450" spc="-20" dirty="0">
                <a:solidFill>
                  <a:srgbClr val="231F20"/>
                </a:solidFill>
                <a:latin typeface="Century"/>
                <a:cs typeface="Century"/>
              </a:rPr>
              <a:t>as</a:t>
            </a:r>
            <a:r>
              <a:rPr sz="1450" spc="-10" dirty="0">
                <a:solidFill>
                  <a:srgbClr val="231F20"/>
                </a:solidFill>
                <a:latin typeface="Century"/>
                <a:cs typeface="Century"/>
              </a:rPr>
              <a:t> </a:t>
            </a:r>
            <a:r>
              <a:rPr sz="1450" spc="-20" dirty="0">
                <a:solidFill>
                  <a:srgbClr val="231F20"/>
                </a:solidFill>
                <a:latin typeface="Century"/>
                <a:cs typeface="Century"/>
              </a:rPr>
              <a:t>well.</a:t>
            </a:r>
            <a:endParaRPr sz="1450" dirty="0">
              <a:latin typeface="Century"/>
              <a:cs typeface="Century"/>
            </a:endParaRPr>
          </a:p>
          <a:p>
            <a:pPr marL="228600" marR="5080" indent="-216535" algn="just">
              <a:lnSpc>
                <a:spcPct val="98800"/>
              </a:lnSpc>
              <a:spcBef>
                <a:spcPts val="1260"/>
              </a:spcBef>
            </a:pPr>
            <a:r>
              <a:rPr sz="2000" spc="-85" dirty="0">
                <a:solidFill>
                  <a:srgbClr val="25408F"/>
                </a:solidFill>
                <a:latin typeface="Wingdings"/>
                <a:cs typeface="Wingdings"/>
              </a:rPr>
              <a:t></a:t>
            </a:r>
            <a:r>
              <a:rPr sz="1450" spc="-25" dirty="0">
                <a:solidFill>
                  <a:srgbClr val="231F20"/>
                </a:solidFill>
                <a:latin typeface="Century"/>
                <a:cs typeface="Century"/>
              </a:rPr>
              <a:t>The</a:t>
            </a:r>
            <a:r>
              <a:rPr sz="1450" spc="120" dirty="0">
                <a:solidFill>
                  <a:srgbClr val="231F20"/>
                </a:solidFill>
                <a:latin typeface="Century"/>
                <a:cs typeface="Century"/>
              </a:rPr>
              <a:t> </a:t>
            </a:r>
            <a:r>
              <a:rPr sz="1450" spc="-20" dirty="0">
                <a:solidFill>
                  <a:srgbClr val="231F20"/>
                </a:solidFill>
                <a:latin typeface="Century"/>
                <a:cs typeface="Century"/>
              </a:rPr>
              <a:t>freezing/conservation</a:t>
            </a:r>
            <a:r>
              <a:rPr sz="1450" spc="120" dirty="0">
                <a:solidFill>
                  <a:srgbClr val="231F20"/>
                </a:solidFill>
                <a:latin typeface="Century"/>
                <a:cs typeface="Century"/>
              </a:rPr>
              <a:t> </a:t>
            </a:r>
            <a:r>
              <a:rPr sz="1450" spc="-20" dirty="0">
                <a:solidFill>
                  <a:srgbClr val="231F20"/>
                </a:solidFill>
                <a:latin typeface="Century"/>
                <a:cs typeface="Century"/>
              </a:rPr>
              <a:t>base</a:t>
            </a:r>
            <a:r>
              <a:rPr sz="1450" spc="120" dirty="0">
                <a:solidFill>
                  <a:srgbClr val="231F20"/>
                </a:solidFill>
                <a:latin typeface="Century"/>
                <a:cs typeface="Century"/>
              </a:rPr>
              <a:t> </a:t>
            </a:r>
            <a:r>
              <a:rPr sz="1450" spc="-15" dirty="0">
                <a:solidFill>
                  <a:srgbClr val="231F20"/>
                </a:solidFill>
                <a:latin typeface="Century"/>
                <a:cs typeface="Century"/>
              </a:rPr>
              <a:t>is</a:t>
            </a:r>
            <a:r>
              <a:rPr sz="1450" spc="120" dirty="0">
                <a:solidFill>
                  <a:srgbClr val="231F20"/>
                </a:solidFill>
                <a:latin typeface="Century"/>
                <a:cs typeface="Century"/>
              </a:rPr>
              <a:t> </a:t>
            </a:r>
            <a:r>
              <a:rPr sz="1450" spc="-20" dirty="0">
                <a:solidFill>
                  <a:srgbClr val="231F20"/>
                </a:solidFill>
                <a:latin typeface="Century"/>
                <a:cs typeface="Century"/>
              </a:rPr>
              <a:t>approved</a:t>
            </a:r>
            <a:r>
              <a:rPr sz="1450" spc="120" dirty="0">
                <a:solidFill>
                  <a:srgbClr val="231F20"/>
                </a:solidFill>
                <a:latin typeface="Century"/>
                <a:cs typeface="Century"/>
              </a:rPr>
              <a:t> </a:t>
            </a:r>
            <a:r>
              <a:rPr sz="1450" spc="-20" dirty="0">
                <a:solidFill>
                  <a:srgbClr val="231F20"/>
                </a:solidFill>
                <a:latin typeface="Century"/>
                <a:cs typeface="Century"/>
              </a:rPr>
              <a:t>by</a:t>
            </a:r>
            <a:r>
              <a:rPr sz="1450" spc="120" dirty="0">
                <a:solidFill>
                  <a:srgbClr val="231F20"/>
                </a:solidFill>
                <a:latin typeface="Century"/>
                <a:cs typeface="Century"/>
              </a:rPr>
              <a:t> </a:t>
            </a:r>
            <a:r>
              <a:rPr sz="1450" spc="-20" dirty="0" smtClean="0">
                <a:solidFill>
                  <a:srgbClr val="231F20"/>
                </a:solidFill>
                <a:latin typeface="Century"/>
                <a:cs typeface="Century"/>
              </a:rPr>
              <a:t>custom</a:t>
            </a:r>
            <a:r>
              <a:rPr lang="en-US" sz="1450" spc="-20" dirty="0" smtClean="0">
                <a:solidFill>
                  <a:srgbClr val="231F20"/>
                </a:solidFill>
                <a:latin typeface="Century"/>
                <a:cs typeface="Century"/>
              </a:rPr>
              <a:t>s</a:t>
            </a:r>
            <a:r>
              <a:rPr sz="1450" spc="120" dirty="0" smtClean="0">
                <a:solidFill>
                  <a:srgbClr val="231F20"/>
                </a:solidFill>
                <a:latin typeface="Century"/>
                <a:cs typeface="Century"/>
              </a:rPr>
              <a:t> </a:t>
            </a:r>
            <a:r>
              <a:rPr sz="1450" spc="-20" dirty="0">
                <a:solidFill>
                  <a:srgbClr val="231F20"/>
                </a:solidFill>
                <a:latin typeface="Century"/>
                <a:cs typeface="Century"/>
              </a:rPr>
              <a:t>authorities</a:t>
            </a:r>
            <a:r>
              <a:rPr sz="1450" spc="120" dirty="0">
                <a:solidFill>
                  <a:srgbClr val="231F20"/>
                </a:solidFill>
                <a:latin typeface="Century"/>
                <a:cs typeface="Century"/>
              </a:rPr>
              <a:t> </a:t>
            </a:r>
            <a:r>
              <a:rPr sz="1450" spc="-15" dirty="0">
                <a:solidFill>
                  <a:srgbClr val="231F20"/>
                </a:solidFill>
                <a:latin typeface="Century"/>
                <a:cs typeface="Century"/>
              </a:rPr>
              <a:t>for</a:t>
            </a:r>
            <a:r>
              <a:rPr sz="1450" spc="120" dirty="0">
                <a:solidFill>
                  <a:srgbClr val="231F20"/>
                </a:solidFill>
                <a:latin typeface="Century"/>
                <a:cs typeface="Century"/>
              </a:rPr>
              <a:t> </a:t>
            </a:r>
            <a:r>
              <a:rPr sz="1450" spc="-20" dirty="0">
                <a:solidFill>
                  <a:srgbClr val="231F20"/>
                </a:solidFill>
                <a:latin typeface="Century"/>
                <a:cs typeface="Century"/>
              </a:rPr>
              <a:t>the</a:t>
            </a:r>
            <a:r>
              <a:rPr sz="1450" spc="120" dirty="0">
                <a:solidFill>
                  <a:srgbClr val="231F20"/>
                </a:solidFill>
                <a:latin typeface="Century"/>
                <a:cs typeface="Century"/>
              </a:rPr>
              <a:t> </a:t>
            </a:r>
            <a:r>
              <a:rPr sz="1450" spc="-20" dirty="0">
                <a:solidFill>
                  <a:srgbClr val="231F20"/>
                </a:solidFill>
                <a:latin typeface="Century"/>
                <a:cs typeface="Century"/>
              </a:rPr>
              <a:t>provision</a:t>
            </a:r>
            <a:r>
              <a:rPr sz="1450" spc="120" dirty="0">
                <a:solidFill>
                  <a:srgbClr val="231F20"/>
                </a:solidFill>
                <a:latin typeface="Century"/>
                <a:cs typeface="Century"/>
              </a:rPr>
              <a:t> </a:t>
            </a:r>
            <a:r>
              <a:rPr sz="1450" spc="-15" dirty="0">
                <a:solidFill>
                  <a:srgbClr val="231F20"/>
                </a:solidFill>
                <a:latin typeface="Century"/>
                <a:cs typeface="Century"/>
              </a:rPr>
              <a:t>of</a:t>
            </a:r>
            <a:r>
              <a:rPr sz="1450" spc="-20" dirty="0">
                <a:solidFill>
                  <a:srgbClr val="231F20"/>
                </a:solidFill>
                <a:latin typeface="Century"/>
                <a:cs typeface="Century"/>
              </a:rPr>
              <a:t> temporarily</a:t>
            </a:r>
            <a:r>
              <a:rPr sz="1450" spc="-10" dirty="0">
                <a:solidFill>
                  <a:srgbClr val="231F20"/>
                </a:solidFill>
                <a:latin typeface="Century"/>
                <a:cs typeface="Century"/>
              </a:rPr>
              <a:t> </a:t>
            </a:r>
            <a:r>
              <a:rPr sz="1450" spc="-20" dirty="0">
                <a:solidFill>
                  <a:srgbClr val="231F20"/>
                </a:solidFill>
                <a:latin typeface="Century"/>
                <a:cs typeface="Century"/>
              </a:rPr>
              <a:t>storage</a:t>
            </a:r>
            <a:r>
              <a:rPr sz="1450" spc="-10" dirty="0">
                <a:solidFill>
                  <a:srgbClr val="231F20"/>
                </a:solidFill>
                <a:latin typeface="Century"/>
                <a:cs typeface="Century"/>
              </a:rPr>
              <a:t> </a:t>
            </a:r>
            <a:r>
              <a:rPr sz="1450" spc="-15" dirty="0">
                <a:solidFill>
                  <a:srgbClr val="231F20"/>
                </a:solidFill>
                <a:latin typeface="Century"/>
                <a:cs typeface="Century"/>
              </a:rPr>
              <a:t>of</a:t>
            </a:r>
            <a:r>
              <a:rPr sz="1450" spc="-10" dirty="0">
                <a:solidFill>
                  <a:srgbClr val="231F20"/>
                </a:solidFill>
                <a:latin typeface="Century"/>
                <a:cs typeface="Century"/>
              </a:rPr>
              <a:t> </a:t>
            </a:r>
            <a:r>
              <a:rPr sz="1450" spc="-20" dirty="0">
                <a:solidFill>
                  <a:srgbClr val="231F20"/>
                </a:solidFill>
                <a:latin typeface="Century"/>
                <a:cs typeface="Century"/>
              </a:rPr>
              <a:t>foreign</a:t>
            </a:r>
            <a:r>
              <a:rPr sz="1450" spc="-10" dirty="0">
                <a:solidFill>
                  <a:srgbClr val="231F20"/>
                </a:solidFill>
                <a:latin typeface="Century"/>
                <a:cs typeface="Century"/>
              </a:rPr>
              <a:t> </a:t>
            </a:r>
            <a:r>
              <a:rPr sz="1450" spc="-20" dirty="0">
                <a:solidFill>
                  <a:srgbClr val="231F20"/>
                </a:solidFill>
                <a:latin typeface="Century"/>
                <a:cs typeface="Century"/>
              </a:rPr>
              <a:t>goods</a:t>
            </a:r>
            <a:r>
              <a:rPr sz="1450" spc="-10" dirty="0">
                <a:solidFill>
                  <a:srgbClr val="231F20"/>
                </a:solidFill>
                <a:latin typeface="Century"/>
                <a:cs typeface="Century"/>
              </a:rPr>
              <a:t> </a:t>
            </a:r>
            <a:r>
              <a:rPr sz="1450" spc="-20" dirty="0">
                <a:solidFill>
                  <a:srgbClr val="231F20"/>
                </a:solidFill>
                <a:latin typeface="Century"/>
                <a:cs typeface="Century"/>
              </a:rPr>
              <a:t>with</a:t>
            </a:r>
            <a:r>
              <a:rPr sz="1450" spc="-10" dirty="0">
                <a:solidFill>
                  <a:srgbClr val="231F20"/>
                </a:solidFill>
                <a:latin typeface="Century"/>
                <a:cs typeface="Century"/>
              </a:rPr>
              <a:t> </a:t>
            </a:r>
            <a:r>
              <a:rPr sz="1450" spc="-20" dirty="0">
                <a:solidFill>
                  <a:srgbClr val="231F20"/>
                </a:solidFill>
                <a:latin typeface="Century"/>
                <a:cs typeface="Century"/>
              </a:rPr>
              <a:t>current</a:t>
            </a:r>
            <a:r>
              <a:rPr sz="1450" spc="-10" dirty="0">
                <a:solidFill>
                  <a:srgbClr val="231F20"/>
                </a:solidFill>
                <a:latin typeface="Century"/>
                <a:cs typeface="Century"/>
              </a:rPr>
              <a:t> </a:t>
            </a:r>
            <a:r>
              <a:rPr sz="1450" spc="-20" dirty="0">
                <a:solidFill>
                  <a:srgbClr val="231F20"/>
                </a:solidFill>
                <a:latin typeface="Century"/>
                <a:cs typeface="Century"/>
              </a:rPr>
              <a:t>status</a:t>
            </a:r>
            <a:r>
              <a:rPr sz="1450" spc="-10" dirty="0">
                <a:solidFill>
                  <a:srgbClr val="231F20"/>
                </a:solidFill>
                <a:latin typeface="Century"/>
                <a:cs typeface="Century"/>
              </a:rPr>
              <a:t> </a:t>
            </a:r>
            <a:r>
              <a:rPr sz="1450" spc="-20" dirty="0">
                <a:solidFill>
                  <a:srgbClr val="231F20"/>
                </a:solidFill>
                <a:latin typeface="Century"/>
                <a:cs typeface="Century"/>
              </a:rPr>
              <a:t>"customs</a:t>
            </a:r>
            <a:r>
              <a:rPr sz="1450" spc="-10" dirty="0">
                <a:solidFill>
                  <a:srgbClr val="231F20"/>
                </a:solidFill>
                <a:latin typeface="Century"/>
                <a:cs typeface="Century"/>
              </a:rPr>
              <a:t> </a:t>
            </a:r>
            <a:r>
              <a:rPr sz="1450" spc="-20" dirty="0">
                <a:solidFill>
                  <a:srgbClr val="231F20"/>
                </a:solidFill>
                <a:latin typeface="Century"/>
                <a:cs typeface="Century"/>
              </a:rPr>
              <a:t>storage</a:t>
            </a:r>
            <a:r>
              <a:rPr sz="1450" spc="-20" dirty="0" smtClean="0">
                <a:solidFill>
                  <a:srgbClr val="231F20"/>
                </a:solidFill>
                <a:latin typeface="Century"/>
                <a:cs typeface="Century"/>
              </a:rPr>
              <a:t>".</a:t>
            </a:r>
            <a:endParaRPr sz="1450" dirty="0" smtClean="0">
              <a:latin typeface="Century"/>
              <a:cs typeface="Century"/>
            </a:endParaRPr>
          </a:p>
          <a:p>
            <a:pPr marL="228600" marR="5080" indent="-216535" algn="just">
              <a:lnSpc>
                <a:spcPct val="98800"/>
              </a:lnSpc>
              <a:spcBef>
                <a:spcPts val="1260"/>
              </a:spcBef>
            </a:pPr>
            <a:r>
              <a:rPr sz="2000" spc="-85" dirty="0" smtClean="0">
                <a:solidFill>
                  <a:srgbClr val="25408F"/>
                </a:solidFill>
                <a:latin typeface="Wingdings"/>
                <a:cs typeface="Wingdings"/>
              </a:rPr>
              <a:t></a:t>
            </a:r>
            <a:r>
              <a:rPr sz="1450" spc="-20" dirty="0" smtClean="0">
                <a:solidFill>
                  <a:srgbClr val="231F20"/>
                </a:solidFill>
                <a:latin typeface="Century"/>
                <a:cs typeface="Century"/>
              </a:rPr>
              <a:t>14 </a:t>
            </a:r>
            <a:r>
              <a:rPr sz="1450" spc="-20" dirty="0" err="1" smtClean="0">
                <a:solidFill>
                  <a:srgbClr val="231F20"/>
                </a:solidFill>
                <a:latin typeface="Century"/>
                <a:cs typeface="Century"/>
              </a:rPr>
              <a:t>refrigeratory</a:t>
            </a:r>
            <a:r>
              <a:rPr sz="1450" spc="-20" dirty="0" smtClean="0">
                <a:solidFill>
                  <a:srgbClr val="231F20"/>
                </a:solidFill>
                <a:latin typeface="Century"/>
                <a:cs typeface="Century"/>
              </a:rPr>
              <a:t> halls with </a:t>
            </a:r>
            <a:r>
              <a:rPr sz="1450" spc="-15" dirty="0" smtClean="0">
                <a:solidFill>
                  <a:srgbClr val="231F20"/>
                </a:solidFill>
                <a:latin typeface="Century"/>
                <a:cs typeface="Century"/>
              </a:rPr>
              <a:t>total</a:t>
            </a:r>
            <a:r>
              <a:rPr sz="1450" spc="-20" dirty="0" smtClean="0">
                <a:solidFill>
                  <a:srgbClr val="231F20"/>
                </a:solidFill>
                <a:latin typeface="Century"/>
                <a:cs typeface="Century"/>
              </a:rPr>
              <a:t> volume 48 000 </a:t>
            </a:r>
            <a:r>
              <a:rPr sz="1450" spc="-20" dirty="0" err="1" smtClean="0">
                <a:solidFill>
                  <a:srgbClr val="231F20"/>
                </a:solidFill>
                <a:latin typeface="Century"/>
                <a:cs typeface="Century"/>
              </a:rPr>
              <a:t>sq.m</a:t>
            </a:r>
            <a:r>
              <a:rPr sz="1450" spc="-20" dirty="0" smtClean="0">
                <a:solidFill>
                  <a:srgbClr val="231F20"/>
                </a:solidFill>
                <a:latin typeface="Century"/>
                <a:cs typeface="Century"/>
              </a:rPr>
              <a:t>. </a:t>
            </a:r>
            <a:r>
              <a:rPr sz="1450" spc="-25" dirty="0" smtClean="0">
                <a:solidFill>
                  <a:srgbClr val="231F20"/>
                </a:solidFill>
                <a:latin typeface="Century"/>
                <a:cs typeface="Century"/>
              </a:rPr>
              <a:t>and</a:t>
            </a:r>
            <a:r>
              <a:rPr sz="1450" spc="-20" dirty="0" smtClean="0">
                <a:solidFill>
                  <a:srgbClr val="231F20"/>
                </a:solidFill>
                <a:latin typeface="Century"/>
                <a:cs typeface="Century"/>
              </a:rPr>
              <a:t> temperature range +17 to -27 degrees</a:t>
            </a:r>
            <a:r>
              <a:rPr sz="1450" spc="-10" dirty="0" smtClean="0">
                <a:solidFill>
                  <a:srgbClr val="231F20"/>
                </a:solidFill>
                <a:latin typeface="Century"/>
                <a:cs typeface="Century"/>
              </a:rPr>
              <a:t> </a:t>
            </a:r>
            <a:r>
              <a:rPr sz="1450" spc="-20" dirty="0" smtClean="0">
                <a:solidFill>
                  <a:srgbClr val="231F20"/>
                </a:solidFill>
                <a:latin typeface="Century"/>
                <a:cs typeface="Century"/>
              </a:rPr>
              <a:t>Celsius.</a:t>
            </a:r>
            <a:endParaRPr sz="1450" dirty="0" smtClean="0">
              <a:latin typeface="Century"/>
              <a:cs typeface="Century"/>
            </a:endParaRPr>
          </a:p>
          <a:p>
            <a:pPr marL="228600" marR="5715" indent="-216535" algn="just">
              <a:lnSpc>
                <a:spcPct val="98800"/>
              </a:lnSpc>
              <a:spcBef>
                <a:spcPts val="1260"/>
              </a:spcBef>
            </a:pPr>
            <a:r>
              <a:rPr sz="2000" spc="-85" dirty="0" smtClean="0">
                <a:solidFill>
                  <a:srgbClr val="25408F"/>
                </a:solidFill>
                <a:latin typeface="Wingdings"/>
                <a:cs typeface="Wingdings"/>
              </a:rPr>
              <a:t></a:t>
            </a:r>
            <a:r>
              <a:rPr sz="1450" spc="-20" dirty="0">
                <a:solidFill>
                  <a:srgbClr val="231F20"/>
                </a:solidFill>
                <a:latin typeface="Century"/>
                <a:cs typeface="Century"/>
              </a:rPr>
              <a:t>Fully</a:t>
            </a:r>
            <a:r>
              <a:rPr sz="1450" dirty="0">
                <a:solidFill>
                  <a:srgbClr val="231F20"/>
                </a:solidFill>
                <a:latin typeface="Century"/>
                <a:cs typeface="Century"/>
              </a:rPr>
              <a:t> </a:t>
            </a:r>
            <a:r>
              <a:rPr sz="1450" spc="-45" dirty="0">
                <a:solidFill>
                  <a:srgbClr val="231F20"/>
                </a:solidFill>
                <a:latin typeface="Century"/>
                <a:cs typeface="Century"/>
              </a:rPr>
              <a:t> </a:t>
            </a:r>
            <a:r>
              <a:rPr sz="1450" spc="-20" dirty="0">
                <a:solidFill>
                  <a:srgbClr val="231F20"/>
                </a:solidFill>
                <a:latin typeface="Century"/>
                <a:cs typeface="Century"/>
              </a:rPr>
              <a:t>automated</a:t>
            </a:r>
            <a:r>
              <a:rPr sz="1450" dirty="0">
                <a:solidFill>
                  <a:srgbClr val="231F20"/>
                </a:solidFill>
                <a:latin typeface="Century"/>
                <a:cs typeface="Century"/>
              </a:rPr>
              <a:t> </a:t>
            </a:r>
            <a:r>
              <a:rPr sz="1450" spc="-45" dirty="0">
                <a:solidFill>
                  <a:srgbClr val="231F20"/>
                </a:solidFill>
                <a:latin typeface="Century"/>
                <a:cs typeface="Century"/>
              </a:rPr>
              <a:t> </a:t>
            </a:r>
            <a:r>
              <a:rPr sz="1450" spc="-20" dirty="0">
                <a:solidFill>
                  <a:srgbClr val="231F20"/>
                </a:solidFill>
                <a:latin typeface="Century"/>
                <a:cs typeface="Century"/>
              </a:rPr>
              <a:t>installation.</a:t>
            </a:r>
            <a:r>
              <a:rPr sz="1450" dirty="0">
                <a:solidFill>
                  <a:srgbClr val="231F20"/>
                </a:solidFill>
                <a:latin typeface="Century"/>
                <a:cs typeface="Century"/>
              </a:rPr>
              <a:t> </a:t>
            </a:r>
            <a:r>
              <a:rPr sz="1450" spc="-45" dirty="0">
                <a:solidFill>
                  <a:srgbClr val="231F20"/>
                </a:solidFill>
                <a:latin typeface="Century"/>
                <a:cs typeface="Century"/>
              </a:rPr>
              <a:t> </a:t>
            </a:r>
            <a:r>
              <a:rPr sz="1450" spc="-20" dirty="0">
                <a:solidFill>
                  <a:srgbClr val="231F20"/>
                </a:solidFill>
                <a:latin typeface="Century"/>
                <a:cs typeface="Century"/>
              </a:rPr>
              <a:t>Detectors</a:t>
            </a:r>
            <a:r>
              <a:rPr sz="1450" dirty="0">
                <a:solidFill>
                  <a:srgbClr val="231F20"/>
                </a:solidFill>
                <a:latin typeface="Century"/>
                <a:cs typeface="Century"/>
              </a:rPr>
              <a:t> </a:t>
            </a:r>
            <a:r>
              <a:rPr sz="1450" spc="-45" dirty="0">
                <a:solidFill>
                  <a:srgbClr val="231F20"/>
                </a:solidFill>
                <a:latin typeface="Century"/>
                <a:cs typeface="Century"/>
              </a:rPr>
              <a:t> </a:t>
            </a:r>
            <a:r>
              <a:rPr sz="1450" spc="-25" dirty="0">
                <a:solidFill>
                  <a:srgbClr val="231F20"/>
                </a:solidFill>
                <a:latin typeface="Century"/>
                <a:cs typeface="Century"/>
              </a:rPr>
              <a:t>and</a:t>
            </a:r>
            <a:r>
              <a:rPr sz="1450" dirty="0">
                <a:solidFill>
                  <a:srgbClr val="231F20"/>
                </a:solidFill>
                <a:latin typeface="Century"/>
                <a:cs typeface="Century"/>
              </a:rPr>
              <a:t> </a:t>
            </a:r>
            <a:r>
              <a:rPr sz="1450" spc="-45" dirty="0">
                <a:solidFill>
                  <a:srgbClr val="231F20"/>
                </a:solidFill>
                <a:latin typeface="Century"/>
                <a:cs typeface="Century"/>
              </a:rPr>
              <a:t> </a:t>
            </a:r>
            <a:r>
              <a:rPr sz="1450" spc="-20" dirty="0">
                <a:solidFill>
                  <a:srgbClr val="231F20"/>
                </a:solidFill>
                <a:latin typeface="Century"/>
                <a:cs typeface="Century"/>
              </a:rPr>
              <a:t>record</a:t>
            </a:r>
            <a:r>
              <a:rPr sz="1450" dirty="0">
                <a:solidFill>
                  <a:srgbClr val="231F20"/>
                </a:solidFill>
                <a:latin typeface="Century"/>
                <a:cs typeface="Century"/>
              </a:rPr>
              <a:t> </a:t>
            </a:r>
            <a:r>
              <a:rPr sz="1450" spc="-45" dirty="0">
                <a:solidFill>
                  <a:srgbClr val="231F20"/>
                </a:solidFill>
                <a:latin typeface="Century"/>
                <a:cs typeface="Century"/>
              </a:rPr>
              <a:t> </a:t>
            </a:r>
            <a:r>
              <a:rPr sz="1450" spc="-20" dirty="0">
                <a:solidFill>
                  <a:srgbClr val="231F20"/>
                </a:solidFill>
                <a:latin typeface="Century"/>
                <a:cs typeface="Century"/>
              </a:rPr>
              <a:t>devices</a:t>
            </a:r>
            <a:r>
              <a:rPr sz="1450" dirty="0">
                <a:solidFill>
                  <a:srgbClr val="231F20"/>
                </a:solidFill>
                <a:latin typeface="Century"/>
                <a:cs typeface="Century"/>
              </a:rPr>
              <a:t> </a:t>
            </a:r>
            <a:r>
              <a:rPr sz="1450" spc="-45" dirty="0">
                <a:solidFill>
                  <a:srgbClr val="231F20"/>
                </a:solidFill>
                <a:latin typeface="Century"/>
                <a:cs typeface="Century"/>
              </a:rPr>
              <a:t> </a:t>
            </a:r>
            <a:r>
              <a:rPr sz="1450" spc="-20" dirty="0">
                <a:solidFill>
                  <a:srgbClr val="231F20"/>
                </a:solidFill>
                <a:latin typeface="Century"/>
                <a:cs typeface="Century"/>
              </a:rPr>
              <a:t>allow</a:t>
            </a:r>
            <a:r>
              <a:rPr sz="1450" dirty="0">
                <a:solidFill>
                  <a:srgbClr val="231F20"/>
                </a:solidFill>
                <a:latin typeface="Century"/>
                <a:cs typeface="Century"/>
              </a:rPr>
              <a:t> </a:t>
            </a:r>
            <a:r>
              <a:rPr sz="1450" spc="-45" dirty="0">
                <a:solidFill>
                  <a:srgbClr val="231F20"/>
                </a:solidFill>
                <a:latin typeface="Century"/>
                <a:cs typeface="Century"/>
              </a:rPr>
              <a:t> </a:t>
            </a:r>
            <a:r>
              <a:rPr sz="1450" spc="-20" dirty="0">
                <a:solidFill>
                  <a:srgbClr val="231F20"/>
                </a:solidFill>
                <a:latin typeface="Century"/>
                <a:cs typeface="Century"/>
              </a:rPr>
              <a:t>tracing</a:t>
            </a:r>
            <a:r>
              <a:rPr sz="1450" dirty="0">
                <a:solidFill>
                  <a:srgbClr val="231F20"/>
                </a:solidFill>
                <a:latin typeface="Century"/>
                <a:cs typeface="Century"/>
              </a:rPr>
              <a:t> </a:t>
            </a:r>
            <a:r>
              <a:rPr sz="1450" spc="-45" dirty="0">
                <a:solidFill>
                  <a:srgbClr val="231F20"/>
                </a:solidFill>
                <a:latin typeface="Century"/>
                <a:cs typeface="Century"/>
              </a:rPr>
              <a:t> </a:t>
            </a:r>
            <a:r>
              <a:rPr sz="1450" spc="-20" dirty="0">
                <a:solidFill>
                  <a:srgbClr val="231F20"/>
                </a:solidFill>
                <a:latin typeface="Century"/>
                <a:cs typeface="Century"/>
              </a:rPr>
              <a:t>back</a:t>
            </a:r>
            <a:r>
              <a:rPr sz="1450" dirty="0">
                <a:solidFill>
                  <a:srgbClr val="231F20"/>
                </a:solidFill>
                <a:latin typeface="Century"/>
                <a:cs typeface="Century"/>
              </a:rPr>
              <a:t> </a:t>
            </a:r>
            <a:r>
              <a:rPr sz="1450" spc="-45" dirty="0">
                <a:solidFill>
                  <a:srgbClr val="231F20"/>
                </a:solidFill>
                <a:latin typeface="Century"/>
                <a:cs typeface="Century"/>
              </a:rPr>
              <a:t> </a:t>
            </a:r>
            <a:r>
              <a:rPr sz="1450" spc="-20" dirty="0">
                <a:solidFill>
                  <a:srgbClr val="231F20"/>
                </a:solidFill>
                <a:latin typeface="Century"/>
                <a:cs typeface="Century"/>
              </a:rPr>
              <a:t>the temperature</a:t>
            </a:r>
            <a:r>
              <a:rPr sz="1450" spc="-10" dirty="0">
                <a:solidFill>
                  <a:srgbClr val="231F20"/>
                </a:solidFill>
                <a:latin typeface="Century"/>
                <a:cs typeface="Century"/>
              </a:rPr>
              <a:t> </a:t>
            </a:r>
            <a:r>
              <a:rPr sz="1450" spc="-20" dirty="0">
                <a:solidFill>
                  <a:srgbClr val="231F20"/>
                </a:solidFill>
                <a:latin typeface="Century"/>
                <a:cs typeface="Century"/>
              </a:rPr>
              <a:t>deviations</a:t>
            </a:r>
            <a:r>
              <a:rPr sz="1450" spc="-10" dirty="0">
                <a:solidFill>
                  <a:srgbClr val="231F20"/>
                </a:solidFill>
                <a:latin typeface="Century"/>
                <a:cs typeface="Century"/>
              </a:rPr>
              <a:t> </a:t>
            </a:r>
            <a:r>
              <a:rPr sz="1450" spc="-20" dirty="0">
                <a:solidFill>
                  <a:srgbClr val="231F20"/>
                </a:solidFill>
                <a:latin typeface="Century"/>
                <a:cs typeface="Century"/>
              </a:rPr>
              <a:t>in</a:t>
            </a:r>
            <a:r>
              <a:rPr sz="1450" spc="-10" dirty="0">
                <a:solidFill>
                  <a:srgbClr val="231F20"/>
                </a:solidFill>
                <a:latin typeface="Century"/>
                <a:cs typeface="Century"/>
              </a:rPr>
              <a:t> </a:t>
            </a:r>
            <a:r>
              <a:rPr sz="1450" spc="-20" dirty="0">
                <a:solidFill>
                  <a:srgbClr val="231F20"/>
                </a:solidFill>
                <a:latin typeface="Century"/>
                <a:cs typeface="Century"/>
              </a:rPr>
              <a:t>each</a:t>
            </a:r>
            <a:r>
              <a:rPr sz="1450" spc="-10" dirty="0">
                <a:solidFill>
                  <a:srgbClr val="231F20"/>
                </a:solidFill>
                <a:latin typeface="Century"/>
                <a:cs typeface="Century"/>
              </a:rPr>
              <a:t> </a:t>
            </a:r>
            <a:r>
              <a:rPr sz="1450" spc="-20" dirty="0">
                <a:solidFill>
                  <a:srgbClr val="231F20"/>
                </a:solidFill>
                <a:latin typeface="Century"/>
                <a:cs typeface="Century"/>
              </a:rPr>
              <a:t>refrigeratory</a:t>
            </a:r>
            <a:r>
              <a:rPr sz="1450" spc="-10" dirty="0">
                <a:solidFill>
                  <a:srgbClr val="231F20"/>
                </a:solidFill>
                <a:latin typeface="Century"/>
                <a:cs typeface="Century"/>
              </a:rPr>
              <a:t> </a:t>
            </a:r>
            <a:r>
              <a:rPr sz="1450" spc="-20" dirty="0">
                <a:solidFill>
                  <a:srgbClr val="231F20"/>
                </a:solidFill>
                <a:latin typeface="Century"/>
                <a:cs typeface="Century"/>
              </a:rPr>
              <a:t>hall</a:t>
            </a:r>
            <a:r>
              <a:rPr sz="1450" spc="-10" dirty="0">
                <a:solidFill>
                  <a:srgbClr val="231F20"/>
                </a:solidFill>
                <a:latin typeface="Century"/>
                <a:cs typeface="Century"/>
              </a:rPr>
              <a:t> </a:t>
            </a:r>
            <a:r>
              <a:rPr sz="1450" spc="-15" dirty="0">
                <a:solidFill>
                  <a:srgbClr val="231F20"/>
                </a:solidFill>
                <a:latin typeface="Century"/>
                <a:cs typeface="Century"/>
              </a:rPr>
              <a:t>for</a:t>
            </a:r>
            <a:r>
              <a:rPr sz="1450" spc="-10" dirty="0">
                <a:solidFill>
                  <a:srgbClr val="231F20"/>
                </a:solidFill>
                <a:latin typeface="Century"/>
                <a:cs typeface="Century"/>
              </a:rPr>
              <a:t> </a:t>
            </a:r>
            <a:r>
              <a:rPr sz="1450" spc="-20" dirty="0">
                <a:solidFill>
                  <a:srgbClr val="231F20"/>
                </a:solidFill>
                <a:latin typeface="Century"/>
                <a:cs typeface="Century"/>
              </a:rPr>
              <a:t>24</a:t>
            </a:r>
            <a:r>
              <a:rPr sz="1450" spc="-10" dirty="0">
                <a:solidFill>
                  <a:srgbClr val="231F20"/>
                </a:solidFill>
                <a:latin typeface="Century"/>
                <a:cs typeface="Century"/>
              </a:rPr>
              <a:t> </a:t>
            </a:r>
            <a:r>
              <a:rPr sz="1450" spc="-25" dirty="0">
                <a:solidFill>
                  <a:srgbClr val="231F20"/>
                </a:solidFill>
                <a:latin typeface="Century"/>
                <a:cs typeface="Century"/>
              </a:rPr>
              <a:t>months</a:t>
            </a:r>
            <a:r>
              <a:rPr sz="1450" spc="-10" dirty="0">
                <a:solidFill>
                  <a:srgbClr val="231F20"/>
                </a:solidFill>
                <a:latin typeface="Century"/>
                <a:cs typeface="Century"/>
              </a:rPr>
              <a:t> </a:t>
            </a:r>
            <a:r>
              <a:rPr sz="1450" spc="-20" dirty="0">
                <a:solidFill>
                  <a:srgbClr val="231F20"/>
                </a:solidFill>
                <a:latin typeface="Century"/>
                <a:cs typeface="Century"/>
              </a:rPr>
              <a:t>period</a:t>
            </a:r>
            <a:endParaRPr sz="1450" dirty="0">
              <a:latin typeface="Century"/>
              <a:cs typeface="Century"/>
            </a:endParaRPr>
          </a:p>
          <a:p>
            <a:pPr marL="228600" marR="5080" indent="-216535" algn="just">
              <a:lnSpc>
                <a:spcPct val="98800"/>
              </a:lnSpc>
              <a:spcBef>
                <a:spcPts val="1260"/>
              </a:spcBef>
            </a:pPr>
            <a:r>
              <a:rPr sz="2000" spc="-85" dirty="0">
                <a:solidFill>
                  <a:srgbClr val="25408F"/>
                </a:solidFill>
                <a:latin typeface="Wingdings"/>
                <a:cs typeface="Wingdings"/>
              </a:rPr>
              <a:t></a:t>
            </a:r>
            <a:r>
              <a:rPr sz="1450" spc="-20" dirty="0">
                <a:solidFill>
                  <a:srgbClr val="231F20"/>
                </a:solidFill>
                <a:latin typeface="Century"/>
                <a:cs typeface="Century"/>
              </a:rPr>
              <a:t>Quayside</a:t>
            </a:r>
            <a:r>
              <a:rPr sz="1450" spc="-80" dirty="0">
                <a:solidFill>
                  <a:srgbClr val="231F20"/>
                </a:solidFill>
                <a:latin typeface="Century"/>
                <a:cs typeface="Century"/>
              </a:rPr>
              <a:t> </a:t>
            </a:r>
            <a:r>
              <a:rPr sz="1450" spc="-20" dirty="0">
                <a:solidFill>
                  <a:srgbClr val="231F20"/>
                </a:solidFill>
                <a:latin typeface="Century"/>
                <a:cs typeface="Century"/>
              </a:rPr>
              <a:t>area</a:t>
            </a:r>
            <a:r>
              <a:rPr sz="1450" spc="-80" dirty="0">
                <a:solidFill>
                  <a:srgbClr val="231F20"/>
                </a:solidFill>
                <a:latin typeface="Century"/>
                <a:cs typeface="Century"/>
              </a:rPr>
              <a:t> </a:t>
            </a:r>
            <a:r>
              <a:rPr sz="1450" spc="-25" dirty="0">
                <a:solidFill>
                  <a:srgbClr val="231F20"/>
                </a:solidFill>
                <a:latin typeface="Century"/>
                <a:cs typeface="Century"/>
              </a:rPr>
              <a:t>and</a:t>
            </a:r>
            <a:r>
              <a:rPr sz="1450" spc="-80" dirty="0">
                <a:solidFill>
                  <a:srgbClr val="231F20"/>
                </a:solidFill>
                <a:latin typeface="Century"/>
                <a:cs typeface="Century"/>
              </a:rPr>
              <a:t> </a:t>
            </a:r>
            <a:r>
              <a:rPr sz="1450" spc="-20" dirty="0">
                <a:solidFill>
                  <a:srgbClr val="231F20"/>
                </a:solidFill>
                <a:latin typeface="Century"/>
                <a:cs typeface="Century"/>
              </a:rPr>
              <a:t>cranes</a:t>
            </a:r>
            <a:r>
              <a:rPr sz="1450" spc="-80" dirty="0">
                <a:solidFill>
                  <a:srgbClr val="231F20"/>
                </a:solidFill>
                <a:latin typeface="Century"/>
                <a:cs typeface="Century"/>
              </a:rPr>
              <a:t> </a:t>
            </a:r>
            <a:r>
              <a:rPr sz="1450" spc="-20" dirty="0">
                <a:solidFill>
                  <a:srgbClr val="231F20"/>
                </a:solidFill>
                <a:latin typeface="Century"/>
                <a:cs typeface="Century"/>
              </a:rPr>
              <a:t>in</a:t>
            </a:r>
            <a:r>
              <a:rPr sz="1450" spc="-80" dirty="0">
                <a:solidFill>
                  <a:srgbClr val="231F20"/>
                </a:solidFill>
                <a:latin typeface="Century"/>
                <a:cs typeface="Century"/>
              </a:rPr>
              <a:t> </a:t>
            </a:r>
            <a:r>
              <a:rPr sz="1450" spc="-20" dirty="0">
                <a:solidFill>
                  <a:srgbClr val="231F20"/>
                </a:solidFill>
                <a:latin typeface="Century"/>
                <a:cs typeface="Century"/>
              </a:rPr>
              <a:t>close</a:t>
            </a:r>
            <a:r>
              <a:rPr sz="1450" spc="-80" dirty="0">
                <a:solidFill>
                  <a:srgbClr val="231F20"/>
                </a:solidFill>
                <a:latin typeface="Century"/>
                <a:cs typeface="Century"/>
              </a:rPr>
              <a:t> </a:t>
            </a:r>
            <a:r>
              <a:rPr sz="1450" spc="-20" dirty="0">
                <a:solidFill>
                  <a:srgbClr val="231F20"/>
                </a:solidFill>
                <a:latin typeface="Century"/>
                <a:cs typeface="Century"/>
              </a:rPr>
              <a:t>proximity</a:t>
            </a:r>
            <a:r>
              <a:rPr sz="1450" spc="-80" dirty="0">
                <a:solidFill>
                  <a:srgbClr val="231F20"/>
                </a:solidFill>
                <a:latin typeface="Century"/>
                <a:cs typeface="Century"/>
              </a:rPr>
              <a:t> </a:t>
            </a:r>
            <a:r>
              <a:rPr sz="1450" spc="-20" dirty="0">
                <a:solidFill>
                  <a:srgbClr val="231F20"/>
                </a:solidFill>
                <a:latin typeface="Century"/>
                <a:cs typeface="Century"/>
              </a:rPr>
              <a:t>to</a:t>
            </a:r>
            <a:r>
              <a:rPr sz="1450" spc="-80" dirty="0">
                <a:solidFill>
                  <a:srgbClr val="231F20"/>
                </a:solidFill>
                <a:latin typeface="Century"/>
                <a:cs typeface="Century"/>
              </a:rPr>
              <a:t> </a:t>
            </a:r>
            <a:r>
              <a:rPr sz="1450" spc="-20" dirty="0">
                <a:solidFill>
                  <a:srgbClr val="231F20"/>
                </a:solidFill>
                <a:latin typeface="Century"/>
                <a:cs typeface="Century"/>
              </a:rPr>
              <a:t>the</a:t>
            </a:r>
            <a:r>
              <a:rPr sz="1450" spc="-80" dirty="0">
                <a:solidFill>
                  <a:srgbClr val="231F20"/>
                </a:solidFill>
                <a:latin typeface="Century"/>
                <a:cs typeface="Century"/>
              </a:rPr>
              <a:t> </a:t>
            </a:r>
            <a:r>
              <a:rPr sz="1450" spc="-20" dirty="0">
                <a:solidFill>
                  <a:srgbClr val="231F20"/>
                </a:solidFill>
                <a:latin typeface="Century"/>
                <a:cs typeface="Century"/>
              </a:rPr>
              <a:t>freezing</a:t>
            </a:r>
            <a:r>
              <a:rPr sz="1450" spc="-80" dirty="0">
                <a:solidFill>
                  <a:srgbClr val="231F20"/>
                </a:solidFill>
                <a:latin typeface="Century"/>
                <a:cs typeface="Century"/>
              </a:rPr>
              <a:t> </a:t>
            </a:r>
            <a:r>
              <a:rPr sz="1450" spc="-20" dirty="0">
                <a:solidFill>
                  <a:srgbClr val="231F20"/>
                </a:solidFill>
                <a:latin typeface="Century"/>
                <a:cs typeface="Century"/>
              </a:rPr>
              <a:t>warehouse</a:t>
            </a:r>
            <a:r>
              <a:rPr sz="1450" spc="-80" dirty="0">
                <a:solidFill>
                  <a:srgbClr val="231F20"/>
                </a:solidFill>
                <a:latin typeface="Century"/>
                <a:cs typeface="Century"/>
              </a:rPr>
              <a:t> </a:t>
            </a:r>
            <a:r>
              <a:rPr sz="1450" spc="-15" dirty="0">
                <a:solidFill>
                  <a:srgbClr val="231F20"/>
                </a:solidFill>
                <a:latin typeface="Century"/>
                <a:cs typeface="Century"/>
              </a:rPr>
              <a:t>for</a:t>
            </a:r>
            <a:r>
              <a:rPr sz="1450" spc="-80" dirty="0">
                <a:solidFill>
                  <a:srgbClr val="231F20"/>
                </a:solidFill>
                <a:latin typeface="Century"/>
                <a:cs typeface="Century"/>
              </a:rPr>
              <a:t> </a:t>
            </a:r>
            <a:r>
              <a:rPr sz="1450" spc="-20" dirty="0">
                <a:solidFill>
                  <a:srgbClr val="231F20"/>
                </a:solidFill>
                <a:latin typeface="Century"/>
                <a:cs typeface="Century"/>
              </a:rPr>
              <a:t>direct</a:t>
            </a:r>
            <a:r>
              <a:rPr sz="1450" spc="-80" dirty="0">
                <a:solidFill>
                  <a:srgbClr val="231F20"/>
                </a:solidFill>
                <a:latin typeface="Century"/>
                <a:cs typeface="Century"/>
              </a:rPr>
              <a:t> </a:t>
            </a:r>
            <a:r>
              <a:rPr sz="1450" spc="-20" dirty="0">
                <a:solidFill>
                  <a:srgbClr val="231F20"/>
                </a:solidFill>
                <a:latin typeface="Century"/>
                <a:cs typeface="Century"/>
              </a:rPr>
              <a:t>loading and</a:t>
            </a:r>
            <a:r>
              <a:rPr sz="1450" spc="-10" dirty="0">
                <a:solidFill>
                  <a:srgbClr val="231F20"/>
                </a:solidFill>
                <a:latin typeface="Century"/>
                <a:cs typeface="Century"/>
              </a:rPr>
              <a:t> </a:t>
            </a:r>
            <a:r>
              <a:rPr sz="1450" spc="-20" dirty="0">
                <a:solidFill>
                  <a:srgbClr val="231F20"/>
                </a:solidFill>
                <a:latin typeface="Century"/>
                <a:cs typeface="Century"/>
              </a:rPr>
              <a:t>discharge</a:t>
            </a:r>
            <a:r>
              <a:rPr sz="1450" spc="-10" dirty="0">
                <a:solidFill>
                  <a:srgbClr val="231F20"/>
                </a:solidFill>
                <a:latin typeface="Century"/>
                <a:cs typeface="Century"/>
              </a:rPr>
              <a:t> </a:t>
            </a:r>
            <a:r>
              <a:rPr sz="1450" spc="-20" dirty="0">
                <a:solidFill>
                  <a:srgbClr val="231F20"/>
                </a:solidFill>
                <a:latin typeface="Century"/>
                <a:cs typeface="Century"/>
              </a:rPr>
              <a:t>operations</a:t>
            </a:r>
            <a:r>
              <a:rPr sz="1450" spc="-10" dirty="0">
                <a:solidFill>
                  <a:srgbClr val="231F20"/>
                </a:solidFill>
                <a:latin typeface="Century"/>
                <a:cs typeface="Century"/>
              </a:rPr>
              <a:t> </a:t>
            </a:r>
            <a:r>
              <a:rPr sz="1450" spc="-20" dirty="0">
                <a:solidFill>
                  <a:srgbClr val="231F20"/>
                </a:solidFill>
                <a:latin typeface="Century"/>
                <a:cs typeface="Century"/>
              </a:rPr>
              <a:t>/refrigeratory</a:t>
            </a:r>
            <a:r>
              <a:rPr sz="1450" spc="-10" dirty="0">
                <a:solidFill>
                  <a:srgbClr val="231F20"/>
                </a:solidFill>
                <a:latin typeface="Century"/>
                <a:cs typeface="Century"/>
              </a:rPr>
              <a:t> </a:t>
            </a:r>
            <a:r>
              <a:rPr sz="1450" spc="-20" dirty="0">
                <a:solidFill>
                  <a:srgbClr val="231F20"/>
                </a:solidFill>
                <a:latin typeface="Century"/>
                <a:cs typeface="Century"/>
              </a:rPr>
              <a:t>vessels</a:t>
            </a:r>
            <a:r>
              <a:rPr sz="1450" spc="-10" dirty="0">
                <a:solidFill>
                  <a:srgbClr val="231F20"/>
                </a:solidFill>
                <a:latin typeface="Century"/>
                <a:cs typeface="Century"/>
              </a:rPr>
              <a:t> </a:t>
            </a:r>
            <a:r>
              <a:rPr sz="1450" spc="-10" dirty="0" smtClean="0">
                <a:solidFill>
                  <a:srgbClr val="231F20"/>
                </a:solidFill>
                <a:latin typeface="Century"/>
                <a:cs typeface="Century"/>
              </a:rPr>
              <a:t>/</a:t>
            </a:r>
            <a:endParaRPr sz="1450" dirty="0">
              <a:latin typeface="Century"/>
              <a:cs typeface="Century"/>
            </a:endParaRPr>
          </a:p>
        </p:txBody>
      </p:sp>
      <p:sp>
        <p:nvSpPr>
          <p:cNvPr id="19" name="object 19"/>
          <p:cNvSpPr txBox="1">
            <a:spLocks noGrp="1"/>
          </p:cNvSpPr>
          <p:nvPr>
            <p:ph type="sldNum" sz="quarter" idx="12"/>
          </p:nvPr>
        </p:nvSpPr>
        <p:spPr>
          <a:xfrm>
            <a:off x="4561417" y="7138000"/>
            <a:ext cx="2189480" cy="210507"/>
          </a:xfrm>
          <a:prstGeom prst="rect">
            <a:avLst/>
          </a:prstGeom>
        </p:spPr>
        <p:txBody>
          <a:bodyPr vert="horz" wrap="square" lIns="0" tIns="0" rIns="0" bIns="0" rtlCol="0">
            <a:spAutoFit/>
          </a:bodyPr>
          <a:lstStyle/>
          <a:p>
            <a:pPr marL="25400">
              <a:lnSpc>
                <a:spcPct val="100000"/>
              </a:lnSpc>
            </a:pPr>
            <a:r>
              <a:rPr lang="en-US" dirty="0" smtClean="0"/>
              <a:t>23</a:t>
            </a:r>
            <a:endParaRPr dirty="0"/>
          </a:p>
        </p:txBody>
      </p:sp>
      <p:sp>
        <p:nvSpPr>
          <p:cNvPr id="17" name="object 17"/>
          <p:cNvSpPr txBox="1">
            <a:spLocks noGrp="1"/>
          </p:cNvSpPr>
          <p:nvPr>
            <p:ph type="title" idx="4294967295"/>
          </p:nvPr>
        </p:nvSpPr>
        <p:spPr>
          <a:xfrm>
            <a:off x="-3060700" y="97367"/>
            <a:ext cx="13335000" cy="1613647"/>
          </a:xfrm>
          <a:prstGeom prst="rect">
            <a:avLst/>
          </a:prstGeom>
        </p:spPr>
        <p:txBody>
          <a:bodyPr vert="horz" wrap="square" lIns="0" tIns="0" rIns="0" bIns="0" numCol="1" rtlCol="0">
            <a:spAutoFit/>
          </a:bodyPr>
          <a:lstStyle/>
          <a:p>
            <a:pPr marL="3980338" indent="0" algn="l">
              <a:lnSpc>
                <a:spcPct val="100000"/>
              </a:lnSpc>
              <a:buNone/>
            </a:pPr>
            <a:r>
              <a:rPr lang="en-US" spc="-85" dirty="0">
                <a:latin typeface="Century"/>
                <a:cs typeface="Century"/>
              </a:rPr>
              <a:t>	</a:t>
            </a:r>
            <a:r>
              <a:rPr lang="en-US" spc="-85" dirty="0" smtClean="0">
                <a:latin typeface="Century"/>
                <a:cs typeface="Century"/>
              </a:rPr>
              <a:t>	The largest </a:t>
            </a:r>
            <a:r>
              <a:rPr spc="-80" dirty="0" err="1" smtClean="0">
                <a:latin typeface="Century"/>
                <a:cs typeface="Century"/>
              </a:rPr>
              <a:t>Refrigiration</a:t>
            </a:r>
            <a:r>
              <a:rPr spc="-50" dirty="0" smtClean="0">
                <a:latin typeface="Century"/>
                <a:cs typeface="Century"/>
              </a:rPr>
              <a:t> </a:t>
            </a:r>
            <a:r>
              <a:rPr lang="en-US" spc="-50" dirty="0" smtClean="0">
                <a:latin typeface="Century"/>
                <a:cs typeface="Century"/>
              </a:rPr>
              <a:t>			</a:t>
            </a:r>
            <a:r>
              <a:rPr spc="-90" dirty="0" smtClean="0">
                <a:latin typeface="Century"/>
                <a:cs typeface="Century"/>
              </a:rPr>
              <a:t>base</a:t>
            </a:r>
            <a:r>
              <a:rPr lang="en-US" spc="-90" dirty="0" smtClean="0">
                <a:latin typeface="Century"/>
                <a:cs typeface="Century"/>
              </a:rPr>
              <a:t> on the Balkans</a:t>
            </a:r>
            <a:endParaRPr spc="-90" dirty="0">
              <a:latin typeface="Century"/>
              <a:cs typeface="Century"/>
            </a:endParaRPr>
          </a:p>
        </p:txBody>
      </p:sp>
      <p:sp>
        <p:nvSpPr>
          <p:cNvPr id="18" name="object 18"/>
          <p:cNvSpPr/>
          <p:nvPr/>
        </p:nvSpPr>
        <p:spPr>
          <a:xfrm>
            <a:off x="139700" y="174625"/>
            <a:ext cx="810044" cy="348615"/>
          </a:xfrm>
          <a:prstGeom prst="rect">
            <a:avLst/>
          </a:prstGeom>
          <a:blipFill>
            <a:blip r:embed="rId5" cstate="print"/>
            <a:stretch>
              <a:fillRect/>
            </a:stretch>
          </a:blipFill>
        </p:spPr>
        <p:txBody>
          <a:bodyPr wrap="square" lIns="0" tIns="0" rIns="0" bIns="0" rtlCol="0"/>
          <a:lstStyle/>
          <a:p>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16000">
        <p14:ripple/>
      </p:transition>
    </mc:Choice>
    <mc:Fallback xmlns="">
      <p:transition spd="slow" advClick="0" advTm="16000">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474557" y="635342"/>
            <a:ext cx="10363200" cy="525785"/>
          </a:xfrm>
          <a:prstGeom prst="rect">
            <a:avLst/>
          </a:prstGeom>
        </p:spPr>
        <p:txBody>
          <a:bodyPr vert="horz" wrap="square" lIns="0" tIns="0" rIns="0" bIns="0" rtlCol="0">
            <a:spAutoFit/>
          </a:bodyPr>
          <a:lstStyle/>
          <a:p>
            <a:pPr marL="2016760" algn="l">
              <a:lnSpc>
                <a:spcPts val="4070"/>
              </a:lnSpc>
            </a:pPr>
            <a:r>
              <a:rPr sz="4400" spc="-114" dirty="0" smtClean="0"/>
              <a:t>RO/</a:t>
            </a:r>
            <a:r>
              <a:rPr sz="4400" spc="-114" dirty="0" err="1" smtClean="0"/>
              <a:t>Pa</a:t>
            </a:r>
            <a:r>
              <a:rPr sz="4400" spc="-90" dirty="0" err="1" smtClean="0"/>
              <a:t>x</a:t>
            </a:r>
            <a:r>
              <a:rPr sz="4400" spc="-40" dirty="0" smtClean="0"/>
              <a:t> </a:t>
            </a:r>
            <a:r>
              <a:rPr lang="en-US" sz="4400" spc="-40" dirty="0" smtClean="0"/>
              <a:t>Ferry – Technical Details</a:t>
            </a:r>
            <a:endParaRPr sz="4400" spc="-90" dirty="0"/>
          </a:p>
        </p:txBody>
      </p:sp>
      <p:sp>
        <p:nvSpPr>
          <p:cNvPr id="3" name="object 3"/>
          <p:cNvSpPr/>
          <p:nvPr/>
        </p:nvSpPr>
        <p:spPr>
          <a:xfrm>
            <a:off x="139700" y="116598"/>
            <a:ext cx="810044" cy="348615"/>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21881" y="2212887"/>
            <a:ext cx="6713067" cy="1084592"/>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1130300" y="2366107"/>
            <a:ext cx="4010025" cy="915059"/>
          </a:xfrm>
          <a:prstGeom prst="rect">
            <a:avLst/>
          </a:prstGeom>
        </p:spPr>
        <p:txBody>
          <a:bodyPr vert="horz" wrap="square" lIns="0" tIns="0" rIns="0" bIns="0" rtlCol="0">
            <a:spAutoFit/>
          </a:bodyPr>
          <a:lstStyle/>
          <a:p>
            <a:pPr marL="12700" marR="5080">
              <a:lnSpc>
                <a:spcPct val="103899"/>
              </a:lnSpc>
            </a:pPr>
            <a:r>
              <a:rPr sz="1950" b="1" spc="120" dirty="0">
                <a:solidFill>
                  <a:srgbClr val="FFFFFF"/>
                </a:solidFill>
                <a:latin typeface="Cambria"/>
                <a:cs typeface="Cambria"/>
              </a:rPr>
              <a:t>Loading</a:t>
            </a:r>
            <a:r>
              <a:rPr sz="1950" b="1" spc="114" dirty="0">
                <a:solidFill>
                  <a:srgbClr val="FFFFFF"/>
                </a:solidFill>
                <a:latin typeface="Cambria"/>
                <a:cs typeface="Cambria"/>
              </a:rPr>
              <a:t> </a:t>
            </a:r>
            <a:r>
              <a:rPr sz="1950" b="1" spc="85" dirty="0">
                <a:solidFill>
                  <a:srgbClr val="FFFFFF"/>
                </a:solidFill>
                <a:latin typeface="Cambria"/>
                <a:cs typeface="Cambria"/>
              </a:rPr>
              <a:t>area</a:t>
            </a:r>
            <a:r>
              <a:rPr sz="1950" b="1" spc="110" dirty="0">
                <a:solidFill>
                  <a:srgbClr val="FFFFFF"/>
                </a:solidFill>
                <a:latin typeface="Cambria"/>
                <a:cs typeface="Cambria"/>
              </a:rPr>
              <a:t> </a:t>
            </a:r>
            <a:r>
              <a:rPr sz="1950" b="1" spc="-30" dirty="0">
                <a:solidFill>
                  <a:srgbClr val="FFFFFF"/>
                </a:solidFill>
                <a:latin typeface="Cambria"/>
                <a:cs typeface="Cambria"/>
              </a:rPr>
              <a:t>-</a:t>
            </a:r>
            <a:r>
              <a:rPr sz="1950" b="1" spc="110" dirty="0">
                <a:solidFill>
                  <a:srgbClr val="FFFFFF"/>
                </a:solidFill>
                <a:latin typeface="Cambria"/>
                <a:cs typeface="Cambria"/>
              </a:rPr>
              <a:t> </a:t>
            </a:r>
            <a:r>
              <a:rPr sz="1950" b="1" spc="-75" dirty="0">
                <a:solidFill>
                  <a:srgbClr val="FFFFFF"/>
                </a:solidFill>
                <a:latin typeface="Cambria"/>
                <a:cs typeface="Cambria"/>
              </a:rPr>
              <a:t>190</a:t>
            </a:r>
            <a:r>
              <a:rPr sz="1950" b="1" spc="-70" dirty="0">
                <a:solidFill>
                  <a:srgbClr val="FFFFFF"/>
                </a:solidFill>
                <a:latin typeface="Cambria"/>
                <a:cs typeface="Cambria"/>
              </a:rPr>
              <a:t>0</a:t>
            </a:r>
            <a:r>
              <a:rPr sz="1950" b="1" spc="110" dirty="0">
                <a:solidFill>
                  <a:srgbClr val="FFFFFF"/>
                </a:solidFill>
                <a:latin typeface="Cambria"/>
                <a:cs typeface="Cambria"/>
              </a:rPr>
              <a:t> </a:t>
            </a:r>
            <a:r>
              <a:rPr sz="1950" b="1" spc="75" dirty="0">
                <a:solidFill>
                  <a:srgbClr val="FFFFFF"/>
                </a:solidFill>
                <a:latin typeface="Cambria"/>
                <a:cs typeface="Cambria"/>
              </a:rPr>
              <a:t>lan</a:t>
            </a:r>
            <a:r>
              <a:rPr sz="1950" b="1" spc="90" dirty="0">
                <a:solidFill>
                  <a:srgbClr val="FFFFFF"/>
                </a:solidFill>
                <a:latin typeface="Cambria"/>
                <a:cs typeface="Cambria"/>
              </a:rPr>
              <a:t>e</a:t>
            </a:r>
            <a:r>
              <a:rPr sz="1950" b="1" spc="110" dirty="0">
                <a:solidFill>
                  <a:srgbClr val="FFFFFF"/>
                </a:solidFill>
                <a:latin typeface="Cambria"/>
                <a:cs typeface="Cambria"/>
              </a:rPr>
              <a:t> </a:t>
            </a:r>
            <a:r>
              <a:rPr sz="1950" b="1" spc="70" dirty="0">
                <a:solidFill>
                  <a:srgbClr val="FFFFFF"/>
                </a:solidFill>
                <a:latin typeface="Cambria"/>
                <a:cs typeface="Cambria"/>
              </a:rPr>
              <a:t>meter</a:t>
            </a:r>
            <a:r>
              <a:rPr sz="1950" b="1" spc="25" dirty="0">
                <a:solidFill>
                  <a:srgbClr val="FFFFFF"/>
                </a:solidFill>
                <a:latin typeface="Cambria"/>
                <a:cs typeface="Cambria"/>
              </a:rPr>
              <a:t> </a:t>
            </a:r>
            <a:r>
              <a:rPr sz="1950" b="1" spc="-75" dirty="0">
                <a:solidFill>
                  <a:srgbClr val="FFFFFF"/>
                </a:solidFill>
                <a:latin typeface="Cambria"/>
                <a:cs typeface="Cambria"/>
              </a:rPr>
              <a:t>11</a:t>
            </a:r>
            <a:r>
              <a:rPr sz="1950" b="1" spc="-70" dirty="0">
                <a:solidFill>
                  <a:srgbClr val="FFFFFF"/>
                </a:solidFill>
                <a:latin typeface="Cambria"/>
                <a:cs typeface="Cambria"/>
              </a:rPr>
              <a:t>0</a:t>
            </a:r>
            <a:r>
              <a:rPr sz="1950" b="1" spc="110" dirty="0">
                <a:solidFill>
                  <a:srgbClr val="FFFFFF"/>
                </a:solidFill>
                <a:latin typeface="Cambria"/>
                <a:cs typeface="Cambria"/>
              </a:rPr>
              <a:t> </a:t>
            </a:r>
            <a:r>
              <a:rPr sz="1950" b="1" spc="15" dirty="0">
                <a:solidFill>
                  <a:srgbClr val="FFFFFF"/>
                </a:solidFill>
                <a:latin typeface="Cambria"/>
                <a:cs typeface="Cambria"/>
              </a:rPr>
              <a:t>trucks/</a:t>
            </a:r>
            <a:r>
              <a:rPr sz="1950" b="1" spc="105" dirty="0">
                <a:solidFill>
                  <a:srgbClr val="FFFFFF"/>
                </a:solidFill>
                <a:latin typeface="Cambria"/>
                <a:cs typeface="Cambria"/>
              </a:rPr>
              <a:t> </a:t>
            </a:r>
            <a:r>
              <a:rPr sz="1950" b="1" spc="-75" dirty="0">
                <a:solidFill>
                  <a:srgbClr val="FFFFFF"/>
                </a:solidFill>
                <a:latin typeface="Cambria"/>
                <a:cs typeface="Cambria"/>
              </a:rPr>
              <a:t>14</a:t>
            </a:r>
            <a:r>
              <a:rPr sz="1950" b="1" spc="-70" dirty="0">
                <a:solidFill>
                  <a:srgbClr val="FFFFFF"/>
                </a:solidFill>
                <a:latin typeface="Cambria"/>
                <a:cs typeface="Cambria"/>
              </a:rPr>
              <a:t>0</a:t>
            </a:r>
            <a:r>
              <a:rPr sz="1950" b="1" spc="110" dirty="0">
                <a:solidFill>
                  <a:srgbClr val="FFFFFF"/>
                </a:solidFill>
                <a:latin typeface="Cambria"/>
                <a:cs typeface="Cambria"/>
              </a:rPr>
              <a:t> </a:t>
            </a:r>
            <a:r>
              <a:rPr sz="1950" b="1" spc="75" dirty="0">
                <a:solidFill>
                  <a:srgbClr val="FFFFFF"/>
                </a:solidFill>
                <a:latin typeface="Cambria"/>
                <a:cs typeface="Cambria"/>
              </a:rPr>
              <a:t>trailers</a:t>
            </a:r>
            <a:r>
              <a:rPr sz="1950" b="1" spc="105" dirty="0">
                <a:solidFill>
                  <a:srgbClr val="FFFFFF"/>
                </a:solidFill>
                <a:latin typeface="Cambria"/>
                <a:cs typeface="Cambria"/>
              </a:rPr>
              <a:t> </a:t>
            </a:r>
            <a:r>
              <a:rPr sz="1950" b="1" spc="-10" dirty="0">
                <a:solidFill>
                  <a:srgbClr val="FFFFFF"/>
                </a:solidFill>
                <a:latin typeface="Cambria"/>
                <a:cs typeface="Cambria"/>
              </a:rPr>
              <a:t>+</a:t>
            </a:r>
            <a:r>
              <a:rPr sz="1950" b="1" spc="110" dirty="0">
                <a:solidFill>
                  <a:srgbClr val="FFFFFF"/>
                </a:solidFill>
                <a:latin typeface="Cambria"/>
                <a:cs typeface="Cambria"/>
              </a:rPr>
              <a:t> </a:t>
            </a:r>
            <a:r>
              <a:rPr sz="1950" b="1" spc="-75" dirty="0">
                <a:solidFill>
                  <a:srgbClr val="FFFFFF"/>
                </a:solidFill>
                <a:latin typeface="Cambria"/>
                <a:cs typeface="Cambria"/>
              </a:rPr>
              <a:t>8</a:t>
            </a:r>
            <a:r>
              <a:rPr sz="1950" b="1" spc="-70" dirty="0">
                <a:solidFill>
                  <a:srgbClr val="FFFFFF"/>
                </a:solidFill>
                <a:latin typeface="Cambria"/>
                <a:cs typeface="Cambria"/>
              </a:rPr>
              <a:t>8</a:t>
            </a:r>
            <a:r>
              <a:rPr sz="1950" b="1" spc="110" dirty="0">
                <a:solidFill>
                  <a:srgbClr val="FFFFFF"/>
                </a:solidFill>
                <a:latin typeface="Cambria"/>
                <a:cs typeface="Cambria"/>
              </a:rPr>
              <a:t> </a:t>
            </a:r>
            <a:r>
              <a:rPr sz="1950" b="1" spc="85" dirty="0">
                <a:solidFill>
                  <a:srgbClr val="FFFFFF"/>
                </a:solidFill>
                <a:latin typeface="Cambria"/>
                <a:cs typeface="Cambria"/>
              </a:rPr>
              <a:t>cars</a:t>
            </a:r>
            <a:r>
              <a:rPr sz="1950" b="1" spc="35" dirty="0">
                <a:solidFill>
                  <a:srgbClr val="FFFFFF"/>
                </a:solidFill>
                <a:latin typeface="Cambria"/>
                <a:cs typeface="Cambria"/>
              </a:rPr>
              <a:t> </a:t>
            </a:r>
            <a:r>
              <a:rPr sz="1950" b="1" spc="95" dirty="0">
                <a:solidFill>
                  <a:srgbClr val="FFFFFF"/>
                </a:solidFill>
                <a:latin typeface="Cambria"/>
                <a:cs typeface="Cambria"/>
              </a:rPr>
              <a:t>Passenger</a:t>
            </a:r>
            <a:r>
              <a:rPr sz="1950" b="1" spc="105" dirty="0">
                <a:solidFill>
                  <a:srgbClr val="FFFFFF"/>
                </a:solidFill>
                <a:latin typeface="Cambria"/>
                <a:cs typeface="Cambria"/>
              </a:rPr>
              <a:t> </a:t>
            </a:r>
            <a:r>
              <a:rPr sz="1950" b="1" spc="100" dirty="0">
                <a:solidFill>
                  <a:srgbClr val="FFFFFF"/>
                </a:solidFill>
                <a:latin typeface="Cambria"/>
                <a:cs typeface="Cambria"/>
              </a:rPr>
              <a:t>capacit</a:t>
            </a:r>
            <a:r>
              <a:rPr sz="1950" b="1" spc="120" dirty="0">
                <a:solidFill>
                  <a:srgbClr val="FFFFFF"/>
                </a:solidFill>
                <a:latin typeface="Cambria"/>
                <a:cs typeface="Cambria"/>
              </a:rPr>
              <a:t>y</a:t>
            </a:r>
            <a:r>
              <a:rPr sz="1950" b="1" spc="114" dirty="0">
                <a:solidFill>
                  <a:srgbClr val="FFFFFF"/>
                </a:solidFill>
                <a:latin typeface="Cambria"/>
                <a:cs typeface="Cambria"/>
              </a:rPr>
              <a:t> </a:t>
            </a:r>
            <a:r>
              <a:rPr sz="1950" b="1" spc="-30" dirty="0">
                <a:solidFill>
                  <a:srgbClr val="FFFFFF"/>
                </a:solidFill>
                <a:latin typeface="Cambria"/>
                <a:cs typeface="Cambria"/>
              </a:rPr>
              <a:t>-</a:t>
            </a:r>
            <a:r>
              <a:rPr sz="1950" b="1" spc="110" dirty="0">
                <a:solidFill>
                  <a:srgbClr val="FFFFFF"/>
                </a:solidFill>
                <a:latin typeface="Cambria"/>
                <a:cs typeface="Cambria"/>
              </a:rPr>
              <a:t> </a:t>
            </a:r>
            <a:r>
              <a:rPr sz="1950" b="1" spc="-75" dirty="0">
                <a:solidFill>
                  <a:srgbClr val="FFFFFF"/>
                </a:solidFill>
                <a:latin typeface="Cambria"/>
                <a:cs typeface="Cambria"/>
              </a:rPr>
              <a:t>550</a:t>
            </a:r>
            <a:endParaRPr sz="1950" dirty="0">
              <a:latin typeface="Cambria"/>
              <a:cs typeface="Cambria"/>
            </a:endParaRPr>
          </a:p>
        </p:txBody>
      </p:sp>
      <p:sp>
        <p:nvSpPr>
          <p:cNvPr id="7" name="object 7"/>
          <p:cNvSpPr/>
          <p:nvPr/>
        </p:nvSpPr>
        <p:spPr>
          <a:xfrm>
            <a:off x="815926" y="6479352"/>
            <a:ext cx="1237297" cy="822845"/>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1130300" y="3375025"/>
            <a:ext cx="4929708" cy="3712337"/>
          </a:xfrm>
          <a:prstGeom prst="rect">
            <a:avLst/>
          </a:prstGeom>
          <a:blipFill>
            <a:blip r:embed="rId5" cstate="print"/>
            <a:stretch>
              <a:fillRect/>
            </a:stretch>
          </a:blipFill>
        </p:spPr>
        <p:txBody>
          <a:bodyPr wrap="square" lIns="0" tIns="0" rIns="0" bIns="0" rtlCol="0"/>
          <a:lstStyle/>
          <a:p>
            <a:endParaRPr/>
          </a:p>
        </p:txBody>
      </p:sp>
      <p:sp>
        <p:nvSpPr>
          <p:cNvPr id="9" name="object 9"/>
          <p:cNvSpPr txBox="1"/>
          <p:nvPr/>
        </p:nvSpPr>
        <p:spPr>
          <a:xfrm>
            <a:off x="7161431" y="1927225"/>
            <a:ext cx="3491103" cy="5722336"/>
          </a:xfrm>
          <a:prstGeom prst="rect">
            <a:avLst/>
          </a:prstGeom>
        </p:spPr>
        <p:txBody>
          <a:bodyPr vert="horz" wrap="square" lIns="0" tIns="0" rIns="0" bIns="0" rtlCol="0">
            <a:spAutoFit/>
          </a:bodyPr>
          <a:lstStyle/>
          <a:p>
            <a:pPr marL="12700" marR="457834">
              <a:lnSpc>
                <a:spcPct val="103899"/>
              </a:lnSpc>
            </a:pPr>
            <a:r>
              <a:rPr b="1" spc="125" dirty="0">
                <a:solidFill>
                  <a:srgbClr val="25408F"/>
                </a:solidFill>
                <a:latin typeface="Cambria"/>
                <a:cs typeface="Cambria"/>
              </a:rPr>
              <a:t>Main</a:t>
            </a:r>
            <a:r>
              <a:rPr b="1" spc="110" dirty="0">
                <a:solidFill>
                  <a:srgbClr val="25408F"/>
                </a:solidFill>
                <a:latin typeface="Cambria"/>
                <a:cs typeface="Cambria"/>
              </a:rPr>
              <a:t> </a:t>
            </a:r>
            <a:r>
              <a:rPr b="1" spc="90" dirty="0">
                <a:solidFill>
                  <a:srgbClr val="25408F"/>
                </a:solidFill>
                <a:latin typeface="Cambria"/>
                <a:cs typeface="Cambria"/>
              </a:rPr>
              <a:t>characteristic</a:t>
            </a:r>
            <a:r>
              <a:rPr b="1" spc="95" dirty="0">
                <a:solidFill>
                  <a:srgbClr val="25408F"/>
                </a:solidFill>
                <a:latin typeface="Cambria"/>
                <a:cs typeface="Cambria"/>
              </a:rPr>
              <a:t>s</a:t>
            </a:r>
            <a:r>
              <a:rPr b="1" spc="120" dirty="0">
                <a:solidFill>
                  <a:srgbClr val="25408F"/>
                </a:solidFill>
                <a:latin typeface="Cambria"/>
                <a:cs typeface="Cambria"/>
              </a:rPr>
              <a:t> </a:t>
            </a:r>
            <a:r>
              <a:rPr b="1" spc="70" dirty="0">
                <a:solidFill>
                  <a:srgbClr val="25408F"/>
                </a:solidFill>
                <a:latin typeface="Cambria"/>
                <a:cs typeface="Cambria"/>
              </a:rPr>
              <a:t>of</a:t>
            </a:r>
            <a:r>
              <a:rPr b="1" spc="35" dirty="0">
                <a:solidFill>
                  <a:srgbClr val="25408F"/>
                </a:solidFill>
                <a:latin typeface="Cambria"/>
                <a:cs typeface="Cambria"/>
              </a:rPr>
              <a:t> </a:t>
            </a:r>
            <a:r>
              <a:rPr b="1" spc="120" dirty="0">
                <a:solidFill>
                  <a:srgbClr val="25408F"/>
                </a:solidFill>
                <a:latin typeface="Cambria"/>
                <a:cs typeface="Cambria"/>
              </a:rPr>
              <a:t>Ro-Pax</a:t>
            </a:r>
            <a:r>
              <a:rPr b="1" spc="110" dirty="0">
                <a:solidFill>
                  <a:srgbClr val="25408F"/>
                </a:solidFill>
                <a:latin typeface="Cambria"/>
                <a:cs typeface="Cambria"/>
              </a:rPr>
              <a:t> Drujba</a:t>
            </a:r>
            <a:endParaRPr dirty="0">
              <a:latin typeface="Cambria"/>
              <a:cs typeface="Cambria"/>
            </a:endParaRPr>
          </a:p>
          <a:p>
            <a:pPr marL="12700">
              <a:lnSpc>
                <a:spcPts val="1720"/>
              </a:lnSpc>
            </a:pPr>
            <a:r>
              <a:rPr sz="1450" spc="-30" dirty="0">
                <a:solidFill>
                  <a:srgbClr val="231F20"/>
                </a:solidFill>
                <a:latin typeface="Century"/>
                <a:cs typeface="Century"/>
              </a:rPr>
              <a:t>IMO</a:t>
            </a:r>
            <a:r>
              <a:rPr sz="1450" spc="-10" dirty="0">
                <a:solidFill>
                  <a:srgbClr val="231F20"/>
                </a:solidFill>
                <a:latin typeface="Century"/>
                <a:cs typeface="Century"/>
              </a:rPr>
              <a:t> </a:t>
            </a:r>
            <a:r>
              <a:rPr sz="1450" spc="-25" dirty="0">
                <a:solidFill>
                  <a:srgbClr val="231F20"/>
                </a:solidFill>
                <a:latin typeface="Century"/>
                <a:cs typeface="Century"/>
              </a:rPr>
              <a:t>9237242</a:t>
            </a:r>
            <a:endParaRPr sz="1450" dirty="0">
              <a:latin typeface="Century"/>
              <a:cs typeface="Century"/>
            </a:endParaRPr>
          </a:p>
          <a:p>
            <a:pPr marL="12700">
              <a:lnSpc>
                <a:spcPct val="100000"/>
              </a:lnSpc>
              <a:spcBef>
                <a:spcPts val="80"/>
              </a:spcBef>
            </a:pPr>
            <a:r>
              <a:rPr sz="1450" spc="-30" dirty="0">
                <a:solidFill>
                  <a:srgbClr val="231F20"/>
                </a:solidFill>
                <a:latin typeface="Century"/>
                <a:cs typeface="Century"/>
              </a:rPr>
              <a:t>GT</a:t>
            </a:r>
            <a:r>
              <a:rPr sz="1450" spc="-10" dirty="0">
                <a:solidFill>
                  <a:srgbClr val="231F20"/>
                </a:solidFill>
                <a:latin typeface="Century"/>
                <a:cs typeface="Century"/>
              </a:rPr>
              <a:t> </a:t>
            </a:r>
            <a:r>
              <a:rPr sz="1450" spc="-25" dirty="0">
                <a:solidFill>
                  <a:srgbClr val="231F20"/>
                </a:solidFill>
                <a:latin typeface="Century"/>
                <a:cs typeface="Century"/>
              </a:rPr>
              <a:t>25028</a:t>
            </a:r>
            <a:endParaRPr sz="1450" dirty="0">
              <a:latin typeface="Century"/>
              <a:cs typeface="Century"/>
            </a:endParaRPr>
          </a:p>
          <a:p>
            <a:pPr marL="12700">
              <a:lnSpc>
                <a:spcPct val="100000"/>
              </a:lnSpc>
              <a:spcBef>
                <a:spcPts val="80"/>
              </a:spcBef>
            </a:pPr>
            <a:r>
              <a:rPr sz="1450" spc="-30" dirty="0">
                <a:solidFill>
                  <a:srgbClr val="231F20"/>
                </a:solidFill>
                <a:latin typeface="Century"/>
                <a:cs typeface="Century"/>
              </a:rPr>
              <a:t>LOA</a:t>
            </a:r>
            <a:r>
              <a:rPr sz="1450" spc="-10" dirty="0">
                <a:solidFill>
                  <a:srgbClr val="231F20"/>
                </a:solidFill>
                <a:latin typeface="Century"/>
                <a:cs typeface="Century"/>
              </a:rPr>
              <a:t> </a:t>
            </a:r>
            <a:r>
              <a:rPr sz="1450" spc="-25" dirty="0">
                <a:solidFill>
                  <a:srgbClr val="231F20"/>
                </a:solidFill>
                <a:latin typeface="Century"/>
                <a:cs typeface="Century"/>
              </a:rPr>
              <a:t>18</a:t>
            </a:r>
            <a:r>
              <a:rPr sz="1450" spc="-20" dirty="0">
                <a:solidFill>
                  <a:srgbClr val="231F20"/>
                </a:solidFill>
                <a:latin typeface="Century"/>
                <a:cs typeface="Century"/>
              </a:rPr>
              <a:t>0</a:t>
            </a:r>
            <a:r>
              <a:rPr sz="1450" spc="-10" dirty="0">
                <a:solidFill>
                  <a:srgbClr val="231F20"/>
                </a:solidFill>
                <a:latin typeface="Century"/>
                <a:cs typeface="Century"/>
              </a:rPr>
              <a:t> </a:t>
            </a:r>
            <a:r>
              <a:rPr sz="1450" spc="-35" dirty="0">
                <a:solidFill>
                  <a:srgbClr val="231F20"/>
                </a:solidFill>
                <a:latin typeface="Century"/>
                <a:cs typeface="Century"/>
              </a:rPr>
              <a:t>m</a:t>
            </a:r>
            <a:endParaRPr sz="1450" dirty="0">
              <a:latin typeface="Century"/>
              <a:cs typeface="Century"/>
            </a:endParaRPr>
          </a:p>
          <a:p>
            <a:pPr marL="12700">
              <a:lnSpc>
                <a:spcPct val="100000"/>
              </a:lnSpc>
              <a:spcBef>
                <a:spcPts val="80"/>
              </a:spcBef>
            </a:pPr>
            <a:r>
              <a:rPr sz="1450" spc="-35" dirty="0">
                <a:solidFill>
                  <a:srgbClr val="231F20"/>
                </a:solidFill>
                <a:latin typeface="Century"/>
                <a:cs typeface="Century"/>
              </a:rPr>
              <a:t>BEAM</a:t>
            </a:r>
            <a:r>
              <a:rPr sz="1450" spc="-10" dirty="0">
                <a:solidFill>
                  <a:srgbClr val="231F20"/>
                </a:solidFill>
                <a:latin typeface="Century"/>
                <a:cs typeface="Century"/>
              </a:rPr>
              <a:t> </a:t>
            </a:r>
            <a:r>
              <a:rPr sz="1450" spc="-25" dirty="0">
                <a:solidFill>
                  <a:srgbClr val="231F20"/>
                </a:solidFill>
                <a:latin typeface="Century"/>
                <a:cs typeface="Century"/>
              </a:rPr>
              <a:t>24,</a:t>
            </a:r>
            <a:r>
              <a:rPr sz="1450" spc="-20" dirty="0">
                <a:solidFill>
                  <a:srgbClr val="231F20"/>
                </a:solidFill>
                <a:latin typeface="Century"/>
                <a:cs typeface="Century"/>
              </a:rPr>
              <a:t>3</a:t>
            </a:r>
            <a:r>
              <a:rPr sz="1450" spc="-10" dirty="0">
                <a:solidFill>
                  <a:srgbClr val="231F20"/>
                </a:solidFill>
                <a:latin typeface="Century"/>
                <a:cs typeface="Century"/>
              </a:rPr>
              <a:t> </a:t>
            </a:r>
            <a:r>
              <a:rPr sz="1450" spc="-35" dirty="0">
                <a:solidFill>
                  <a:srgbClr val="231F20"/>
                </a:solidFill>
                <a:latin typeface="Century"/>
                <a:cs typeface="Century"/>
              </a:rPr>
              <a:t>m</a:t>
            </a:r>
            <a:endParaRPr sz="1450" dirty="0">
              <a:latin typeface="Century"/>
              <a:cs typeface="Century"/>
            </a:endParaRPr>
          </a:p>
          <a:p>
            <a:pPr marL="12700">
              <a:lnSpc>
                <a:spcPct val="100000"/>
              </a:lnSpc>
              <a:spcBef>
                <a:spcPts val="80"/>
              </a:spcBef>
            </a:pPr>
            <a:r>
              <a:rPr sz="1450" spc="-25" dirty="0">
                <a:solidFill>
                  <a:srgbClr val="231F20"/>
                </a:solidFill>
                <a:latin typeface="Century"/>
                <a:cs typeface="Century"/>
              </a:rPr>
              <a:t>DEPT</a:t>
            </a:r>
            <a:r>
              <a:rPr sz="1450" spc="-15" dirty="0">
                <a:solidFill>
                  <a:srgbClr val="231F20"/>
                </a:solidFill>
                <a:latin typeface="Century"/>
                <a:cs typeface="Century"/>
              </a:rPr>
              <a:t> </a:t>
            </a:r>
            <a:r>
              <a:rPr sz="1450" spc="-20" dirty="0">
                <a:solidFill>
                  <a:srgbClr val="231F20"/>
                </a:solidFill>
                <a:latin typeface="Century"/>
                <a:cs typeface="Century"/>
              </a:rPr>
              <a:t>9,6</a:t>
            </a:r>
            <a:r>
              <a:rPr sz="1450" spc="-10" dirty="0">
                <a:solidFill>
                  <a:srgbClr val="231F20"/>
                </a:solidFill>
                <a:latin typeface="Century"/>
                <a:cs typeface="Century"/>
              </a:rPr>
              <a:t> </a:t>
            </a:r>
            <a:r>
              <a:rPr sz="1450" spc="-35" dirty="0">
                <a:solidFill>
                  <a:srgbClr val="231F20"/>
                </a:solidFill>
                <a:latin typeface="Century"/>
                <a:cs typeface="Century"/>
              </a:rPr>
              <a:t>m</a:t>
            </a:r>
            <a:endParaRPr sz="1450" dirty="0">
              <a:latin typeface="Century"/>
              <a:cs typeface="Century"/>
            </a:endParaRPr>
          </a:p>
          <a:p>
            <a:pPr marL="12700">
              <a:lnSpc>
                <a:spcPct val="100000"/>
              </a:lnSpc>
              <a:spcBef>
                <a:spcPts val="80"/>
              </a:spcBef>
            </a:pPr>
            <a:r>
              <a:rPr sz="1450" spc="-30" dirty="0">
                <a:solidFill>
                  <a:srgbClr val="231F20"/>
                </a:solidFill>
                <a:latin typeface="Century"/>
                <a:cs typeface="Century"/>
              </a:rPr>
              <a:t>DUP</a:t>
            </a:r>
            <a:r>
              <a:rPr sz="1450" spc="-15" dirty="0">
                <a:solidFill>
                  <a:srgbClr val="231F20"/>
                </a:solidFill>
                <a:latin typeface="Century"/>
                <a:cs typeface="Century"/>
              </a:rPr>
              <a:t> </a:t>
            </a:r>
            <a:r>
              <a:rPr sz="1450" spc="-25" dirty="0">
                <a:solidFill>
                  <a:srgbClr val="231F20"/>
                </a:solidFill>
                <a:latin typeface="Century"/>
                <a:cs typeface="Century"/>
              </a:rPr>
              <a:t>Deck</a:t>
            </a:r>
            <a:r>
              <a:rPr sz="1450" spc="-15" dirty="0">
                <a:solidFill>
                  <a:srgbClr val="231F20"/>
                </a:solidFill>
                <a:latin typeface="Century"/>
                <a:cs typeface="Century"/>
              </a:rPr>
              <a:t> </a:t>
            </a:r>
            <a:r>
              <a:rPr sz="1450" spc="-25" dirty="0">
                <a:solidFill>
                  <a:srgbClr val="231F20"/>
                </a:solidFill>
                <a:latin typeface="Century"/>
                <a:cs typeface="Century"/>
              </a:rPr>
              <a:t>15,</a:t>
            </a:r>
            <a:r>
              <a:rPr sz="1450" spc="-20" dirty="0">
                <a:solidFill>
                  <a:srgbClr val="231F20"/>
                </a:solidFill>
                <a:latin typeface="Century"/>
                <a:cs typeface="Century"/>
              </a:rPr>
              <a:t>3</a:t>
            </a:r>
            <a:r>
              <a:rPr sz="1450" spc="-10" dirty="0">
                <a:solidFill>
                  <a:srgbClr val="231F20"/>
                </a:solidFill>
                <a:latin typeface="Century"/>
                <a:cs typeface="Century"/>
              </a:rPr>
              <a:t> </a:t>
            </a:r>
            <a:r>
              <a:rPr sz="1450" spc="-35" dirty="0">
                <a:solidFill>
                  <a:srgbClr val="231F20"/>
                </a:solidFill>
                <a:latin typeface="Century"/>
                <a:cs typeface="Century"/>
              </a:rPr>
              <a:t>m</a:t>
            </a:r>
            <a:endParaRPr sz="1450" dirty="0">
              <a:latin typeface="Century"/>
              <a:cs typeface="Century"/>
            </a:endParaRPr>
          </a:p>
          <a:p>
            <a:pPr>
              <a:lnSpc>
                <a:spcPct val="100000"/>
              </a:lnSpc>
              <a:spcBef>
                <a:spcPts val="19"/>
              </a:spcBef>
            </a:pPr>
            <a:endParaRPr sz="1750" dirty="0">
              <a:latin typeface="Times New Roman"/>
              <a:cs typeface="Times New Roman"/>
            </a:endParaRPr>
          </a:p>
          <a:p>
            <a:pPr marL="12700" marR="47625" indent="-635">
              <a:lnSpc>
                <a:spcPct val="99200"/>
              </a:lnSpc>
            </a:pPr>
            <a:r>
              <a:rPr b="1" spc="95" dirty="0">
                <a:solidFill>
                  <a:srgbClr val="25408F"/>
                </a:solidFill>
                <a:latin typeface="Cambria"/>
                <a:cs typeface="Cambria"/>
              </a:rPr>
              <a:t>Access</a:t>
            </a:r>
            <a:r>
              <a:rPr b="1" spc="105" dirty="0">
                <a:solidFill>
                  <a:srgbClr val="25408F"/>
                </a:solidFill>
                <a:latin typeface="Cambria"/>
                <a:cs typeface="Cambria"/>
              </a:rPr>
              <a:t> </a:t>
            </a:r>
            <a:r>
              <a:rPr b="1" spc="65" dirty="0">
                <a:solidFill>
                  <a:srgbClr val="25408F"/>
                </a:solidFill>
                <a:latin typeface="Cambria"/>
                <a:cs typeface="Cambria"/>
              </a:rPr>
              <a:t>to</a:t>
            </a:r>
            <a:r>
              <a:rPr b="1" spc="110" dirty="0">
                <a:solidFill>
                  <a:srgbClr val="25408F"/>
                </a:solidFill>
                <a:latin typeface="Cambria"/>
                <a:cs typeface="Cambria"/>
              </a:rPr>
              <a:t> </a:t>
            </a:r>
            <a:r>
              <a:rPr b="1" spc="105" dirty="0">
                <a:solidFill>
                  <a:srgbClr val="25408F"/>
                </a:solidFill>
                <a:latin typeface="Cambria"/>
                <a:cs typeface="Cambria"/>
              </a:rPr>
              <a:t>garage</a:t>
            </a:r>
            <a:r>
              <a:rPr b="1" spc="-40" dirty="0">
                <a:solidFill>
                  <a:srgbClr val="25408F"/>
                </a:solidFill>
                <a:latin typeface="Cambria"/>
                <a:cs typeface="Cambria"/>
              </a:rPr>
              <a:t> </a:t>
            </a:r>
            <a:r>
              <a:rPr sz="1450" spc="-20" dirty="0">
                <a:solidFill>
                  <a:srgbClr val="231F20"/>
                </a:solidFill>
                <a:latin typeface="Century"/>
                <a:cs typeface="Century"/>
              </a:rPr>
              <a:t>–</a:t>
            </a:r>
            <a:r>
              <a:rPr sz="1450" spc="-10" dirty="0">
                <a:solidFill>
                  <a:srgbClr val="231F20"/>
                </a:solidFill>
                <a:latin typeface="Century"/>
                <a:cs typeface="Century"/>
              </a:rPr>
              <a:t> </a:t>
            </a:r>
            <a:r>
              <a:rPr sz="1450" spc="-20" dirty="0">
                <a:solidFill>
                  <a:srgbClr val="231F20"/>
                </a:solidFill>
                <a:latin typeface="Century"/>
                <a:cs typeface="Century"/>
              </a:rPr>
              <a:t>a</a:t>
            </a:r>
            <a:r>
              <a:rPr sz="1450" spc="-10" dirty="0">
                <a:solidFill>
                  <a:srgbClr val="231F20"/>
                </a:solidFill>
                <a:latin typeface="Century"/>
                <a:cs typeface="Century"/>
              </a:rPr>
              <a:t> </a:t>
            </a:r>
            <a:r>
              <a:rPr sz="1450" spc="-25" dirty="0">
                <a:solidFill>
                  <a:srgbClr val="231F20"/>
                </a:solidFill>
                <a:latin typeface="Century"/>
                <a:cs typeface="Century"/>
              </a:rPr>
              <a:t>doo</a:t>
            </a:r>
            <a:r>
              <a:rPr sz="1450" spc="-20" dirty="0">
                <a:solidFill>
                  <a:srgbClr val="231F20"/>
                </a:solidFill>
                <a:latin typeface="Century"/>
                <a:cs typeface="Century"/>
              </a:rPr>
              <a:t>r</a:t>
            </a:r>
            <a:r>
              <a:rPr sz="1450" spc="-10" dirty="0">
                <a:solidFill>
                  <a:srgbClr val="231F20"/>
                </a:solidFill>
                <a:latin typeface="Century"/>
                <a:cs typeface="Century"/>
              </a:rPr>
              <a:t> / </a:t>
            </a:r>
            <a:r>
              <a:rPr sz="1450" spc="-25" dirty="0">
                <a:solidFill>
                  <a:srgbClr val="231F20"/>
                </a:solidFill>
                <a:latin typeface="Century"/>
                <a:cs typeface="Century"/>
              </a:rPr>
              <a:t>Main</a:t>
            </a:r>
            <a:r>
              <a:rPr sz="1450" spc="-15" dirty="0">
                <a:solidFill>
                  <a:srgbClr val="231F20"/>
                </a:solidFill>
                <a:latin typeface="Century"/>
                <a:cs typeface="Century"/>
              </a:rPr>
              <a:t> </a:t>
            </a:r>
            <a:r>
              <a:rPr sz="1450" spc="-25" dirty="0">
                <a:solidFill>
                  <a:srgbClr val="231F20"/>
                </a:solidFill>
                <a:latin typeface="Century"/>
                <a:cs typeface="Century"/>
              </a:rPr>
              <a:t>ramp</a:t>
            </a:r>
            <a:r>
              <a:rPr sz="1450" spc="-15" dirty="0">
                <a:solidFill>
                  <a:srgbClr val="231F20"/>
                </a:solidFill>
                <a:latin typeface="Century"/>
                <a:cs typeface="Century"/>
              </a:rPr>
              <a:t> </a:t>
            </a:r>
            <a:r>
              <a:rPr sz="1450" spc="-25" dirty="0">
                <a:solidFill>
                  <a:srgbClr val="231F20"/>
                </a:solidFill>
                <a:latin typeface="Century"/>
                <a:cs typeface="Century"/>
              </a:rPr>
              <a:t>17,5</a:t>
            </a:r>
            <a:r>
              <a:rPr sz="1450" spc="-20" dirty="0">
                <a:solidFill>
                  <a:srgbClr val="231F20"/>
                </a:solidFill>
                <a:latin typeface="Century"/>
                <a:cs typeface="Century"/>
              </a:rPr>
              <a:t>0</a:t>
            </a:r>
            <a:r>
              <a:rPr sz="1450" spc="-10" dirty="0">
                <a:solidFill>
                  <a:srgbClr val="231F20"/>
                </a:solidFill>
                <a:latin typeface="Century"/>
                <a:cs typeface="Century"/>
              </a:rPr>
              <a:t> </a:t>
            </a:r>
            <a:r>
              <a:rPr sz="1450" spc="-35" dirty="0">
                <a:solidFill>
                  <a:srgbClr val="231F20"/>
                </a:solidFill>
                <a:latin typeface="Century"/>
                <a:cs typeface="Century"/>
              </a:rPr>
              <a:t>m</a:t>
            </a:r>
            <a:r>
              <a:rPr sz="1450" spc="-10" dirty="0">
                <a:solidFill>
                  <a:srgbClr val="231F20"/>
                </a:solidFill>
                <a:latin typeface="Century"/>
                <a:cs typeface="Century"/>
              </a:rPr>
              <a:t> </a:t>
            </a:r>
            <a:r>
              <a:rPr sz="1450" spc="-20" dirty="0">
                <a:solidFill>
                  <a:srgbClr val="231F20"/>
                </a:solidFill>
                <a:latin typeface="Century"/>
                <a:cs typeface="Century"/>
              </a:rPr>
              <a:t>long</a:t>
            </a:r>
            <a:r>
              <a:rPr sz="1450" spc="-10" dirty="0">
                <a:solidFill>
                  <a:srgbClr val="231F20"/>
                </a:solidFill>
                <a:latin typeface="Century"/>
                <a:cs typeface="Century"/>
              </a:rPr>
              <a:t> / </a:t>
            </a:r>
            <a:r>
              <a:rPr sz="1450" spc="-25" dirty="0">
                <a:solidFill>
                  <a:srgbClr val="231F20"/>
                </a:solidFill>
                <a:latin typeface="Century"/>
                <a:cs typeface="Century"/>
              </a:rPr>
              <a:t>18,2</a:t>
            </a:r>
            <a:r>
              <a:rPr sz="1450" spc="-20" dirty="0">
                <a:solidFill>
                  <a:srgbClr val="231F20"/>
                </a:solidFill>
                <a:latin typeface="Century"/>
                <a:cs typeface="Century"/>
              </a:rPr>
              <a:t>0</a:t>
            </a:r>
            <a:r>
              <a:rPr sz="1450" spc="-10" dirty="0">
                <a:solidFill>
                  <a:srgbClr val="231F20"/>
                </a:solidFill>
                <a:latin typeface="Century"/>
                <a:cs typeface="Century"/>
              </a:rPr>
              <a:t> </a:t>
            </a:r>
            <a:r>
              <a:rPr sz="1450" spc="-35" dirty="0">
                <a:solidFill>
                  <a:srgbClr val="231F20"/>
                </a:solidFill>
                <a:latin typeface="Century"/>
                <a:cs typeface="Century"/>
              </a:rPr>
              <a:t>m</a:t>
            </a:r>
            <a:r>
              <a:rPr sz="1450" spc="-10" dirty="0">
                <a:solidFill>
                  <a:srgbClr val="231F20"/>
                </a:solidFill>
                <a:latin typeface="Century"/>
                <a:cs typeface="Century"/>
              </a:rPr>
              <a:t> </a:t>
            </a:r>
            <a:r>
              <a:rPr sz="1450" spc="-20" dirty="0">
                <a:solidFill>
                  <a:srgbClr val="231F20"/>
                </a:solidFill>
                <a:latin typeface="Century"/>
                <a:cs typeface="Century"/>
              </a:rPr>
              <a:t>wide</a:t>
            </a:r>
            <a:endParaRPr sz="1450" dirty="0">
              <a:latin typeface="Century"/>
              <a:cs typeface="Century"/>
            </a:endParaRPr>
          </a:p>
          <a:p>
            <a:pPr marL="12700">
              <a:lnSpc>
                <a:spcPct val="100000"/>
              </a:lnSpc>
              <a:spcBef>
                <a:spcPts val="80"/>
              </a:spcBef>
            </a:pPr>
            <a:r>
              <a:rPr sz="1450" spc="-10" dirty="0">
                <a:solidFill>
                  <a:srgbClr val="231F20"/>
                </a:solidFill>
                <a:latin typeface="Century"/>
                <a:cs typeface="Century"/>
              </a:rPr>
              <a:t>/ </a:t>
            </a:r>
            <a:r>
              <a:rPr sz="1450" spc="-25" dirty="0">
                <a:solidFill>
                  <a:srgbClr val="231F20"/>
                </a:solidFill>
                <a:latin typeface="Century"/>
                <a:cs typeface="Century"/>
              </a:rPr>
              <a:t>5,2</a:t>
            </a:r>
            <a:r>
              <a:rPr sz="1450" spc="-20" dirty="0">
                <a:solidFill>
                  <a:srgbClr val="231F20"/>
                </a:solidFill>
                <a:latin typeface="Century"/>
                <a:cs typeface="Century"/>
              </a:rPr>
              <a:t>0</a:t>
            </a:r>
            <a:r>
              <a:rPr sz="1450" spc="-10" dirty="0">
                <a:solidFill>
                  <a:srgbClr val="231F20"/>
                </a:solidFill>
                <a:latin typeface="Century"/>
                <a:cs typeface="Century"/>
              </a:rPr>
              <a:t> </a:t>
            </a:r>
            <a:r>
              <a:rPr sz="1450" spc="-35" dirty="0">
                <a:solidFill>
                  <a:srgbClr val="231F20"/>
                </a:solidFill>
                <a:latin typeface="Century"/>
                <a:cs typeface="Century"/>
              </a:rPr>
              <a:t>m</a:t>
            </a:r>
            <a:r>
              <a:rPr sz="1450" spc="-10" dirty="0">
                <a:solidFill>
                  <a:srgbClr val="231F20"/>
                </a:solidFill>
                <a:latin typeface="Century"/>
                <a:cs typeface="Century"/>
              </a:rPr>
              <a:t> </a:t>
            </a:r>
            <a:r>
              <a:rPr sz="1450" spc="-20" dirty="0">
                <a:solidFill>
                  <a:srgbClr val="231F20"/>
                </a:solidFill>
                <a:latin typeface="Century"/>
                <a:cs typeface="Century"/>
              </a:rPr>
              <a:t>height</a:t>
            </a:r>
            <a:r>
              <a:rPr sz="1450" spc="-15" dirty="0">
                <a:solidFill>
                  <a:srgbClr val="231F20"/>
                </a:solidFill>
                <a:latin typeface="Century"/>
                <a:cs typeface="Century"/>
              </a:rPr>
              <a:t> </a:t>
            </a:r>
            <a:r>
              <a:rPr sz="1450" spc="-20" dirty="0">
                <a:solidFill>
                  <a:srgbClr val="231F20"/>
                </a:solidFill>
                <a:latin typeface="Century"/>
                <a:cs typeface="Century"/>
              </a:rPr>
              <a:t>–</a:t>
            </a:r>
            <a:r>
              <a:rPr sz="1450" spc="-10" dirty="0">
                <a:solidFill>
                  <a:srgbClr val="231F20"/>
                </a:solidFill>
                <a:latin typeface="Century"/>
                <a:cs typeface="Century"/>
              </a:rPr>
              <a:t> </a:t>
            </a:r>
            <a:r>
              <a:rPr sz="1450" spc="-30" dirty="0">
                <a:solidFill>
                  <a:srgbClr val="231F20"/>
                </a:solidFill>
                <a:latin typeface="Century"/>
                <a:cs typeface="Century"/>
              </a:rPr>
              <a:t>SWL</a:t>
            </a:r>
            <a:r>
              <a:rPr sz="1450" spc="-15" dirty="0">
                <a:solidFill>
                  <a:srgbClr val="231F20"/>
                </a:solidFill>
                <a:latin typeface="Century"/>
                <a:cs typeface="Century"/>
              </a:rPr>
              <a:t> </a:t>
            </a:r>
            <a:r>
              <a:rPr sz="1450" spc="-25" dirty="0">
                <a:solidFill>
                  <a:srgbClr val="231F20"/>
                </a:solidFill>
                <a:latin typeface="Century"/>
                <a:cs typeface="Century"/>
              </a:rPr>
              <a:t>9</a:t>
            </a:r>
            <a:r>
              <a:rPr sz="1450" spc="-20" dirty="0">
                <a:solidFill>
                  <a:srgbClr val="231F20"/>
                </a:solidFill>
                <a:latin typeface="Century"/>
                <a:cs typeface="Century"/>
              </a:rPr>
              <a:t>0</a:t>
            </a:r>
            <a:r>
              <a:rPr sz="1450" spc="-10" dirty="0">
                <a:solidFill>
                  <a:srgbClr val="231F20"/>
                </a:solidFill>
                <a:latin typeface="Century"/>
                <a:cs typeface="Century"/>
              </a:rPr>
              <a:t> </a:t>
            </a:r>
            <a:r>
              <a:rPr sz="1450" spc="-15" dirty="0">
                <a:solidFill>
                  <a:srgbClr val="231F20"/>
                </a:solidFill>
                <a:latin typeface="Century"/>
                <a:cs typeface="Century"/>
              </a:rPr>
              <a:t>t</a:t>
            </a:r>
            <a:endParaRPr sz="1450" dirty="0">
              <a:latin typeface="Century"/>
              <a:cs typeface="Century"/>
            </a:endParaRPr>
          </a:p>
          <a:p>
            <a:pPr>
              <a:lnSpc>
                <a:spcPct val="100000"/>
              </a:lnSpc>
              <a:spcBef>
                <a:spcPts val="56"/>
              </a:spcBef>
            </a:pPr>
            <a:endParaRPr sz="1700" dirty="0">
              <a:latin typeface="Times New Roman"/>
              <a:cs typeface="Times New Roman"/>
            </a:endParaRPr>
          </a:p>
          <a:p>
            <a:pPr marL="12700">
              <a:lnSpc>
                <a:spcPts val="2330"/>
              </a:lnSpc>
            </a:pPr>
            <a:r>
              <a:rPr b="1" spc="120" dirty="0">
                <a:solidFill>
                  <a:srgbClr val="25408F"/>
                </a:solidFill>
                <a:latin typeface="Cambria"/>
                <a:cs typeface="Cambria"/>
              </a:rPr>
              <a:t>Freigh</a:t>
            </a:r>
            <a:r>
              <a:rPr b="1" spc="95" dirty="0">
                <a:solidFill>
                  <a:srgbClr val="25408F"/>
                </a:solidFill>
                <a:latin typeface="Cambria"/>
                <a:cs typeface="Cambria"/>
              </a:rPr>
              <a:t>t</a:t>
            </a:r>
            <a:r>
              <a:rPr b="1" spc="114" dirty="0">
                <a:solidFill>
                  <a:srgbClr val="25408F"/>
                </a:solidFill>
                <a:latin typeface="Cambria"/>
                <a:cs typeface="Cambria"/>
              </a:rPr>
              <a:t> </a:t>
            </a:r>
            <a:r>
              <a:rPr b="1" spc="135" dirty="0">
                <a:solidFill>
                  <a:srgbClr val="25408F"/>
                </a:solidFill>
                <a:latin typeface="Cambria"/>
                <a:cs typeface="Cambria"/>
              </a:rPr>
              <a:t>Capacity</a:t>
            </a:r>
            <a:endParaRPr dirty="0">
              <a:latin typeface="Cambria"/>
              <a:cs typeface="Cambria"/>
            </a:endParaRPr>
          </a:p>
          <a:p>
            <a:pPr marL="12700">
              <a:lnSpc>
                <a:spcPts val="1730"/>
              </a:lnSpc>
            </a:pPr>
            <a:r>
              <a:rPr sz="1450" spc="-25" dirty="0">
                <a:solidFill>
                  <a:srgbClr val="231F20"/>
                </a:solidFill>
                <a:latin typeface="Century"/>
                <a:cs typeface="Century"/>
              </a:rPr>
              <a:t>190</a:t>
            </a:r>
            <a:r>
              <a:rPr sz="1450" spc="-20" dirty="0">
                <a:solidFill>
                  <a:srgbClr val="231F20"/>
                </a:solidFill>
                <a:latin typeface="Century"/>
                <a:cs typeface="Century"/>
              </a:rPr>
              <a:t>0</a:t>
            </a:r>
            <a:r>
              <a:rPr sz="1450" spc="-10" dirty="0">
                <a:solidFill>
                  <a:srgbClr val="231F20"/>
                </a:solidFill>
                <a:latin typeface="Century"/>
                <a:cs typeface="Century"/>
              </a:rPr>
              <a:t> </a:t>
            </a:r>
            <a:r>
              <a:rPr sz="1450" spc="-30" dirty="0">
                <a:solidFill>
                  <a:srgbClr val="231F20"/>
                </a:solidFill>
                <a:latin typeface="Century"/>
                <a:cs typeface="Century"/>
              </a:rPr>
              <a:t>LM</a:t>
            </a:r>
            <a:r>
              <a:rPr sz="1450" dirty="0">
                <a:solidFill>
                  <a:srgbClr val="231F20"/>
                </a:solidFill>
                <a:latin typeface="Century"/>
                <a:cs typeface="Century"/>
              </a:rPr>
              <a:t> </a:t>
            </a:r>
            <a:r>
              <a:rPr sz="1450" spc="-20" dirty="0">
                <a:solidFill>
                  <a:srgbClr val="231F20"/>
                </a:solidFill>
                <a:latin typeface="Century"/>
                <a:cs typeface="Century"/>
              </a:rPr>
              <a:t> </a:t>
            </a:r>
            <a:r>
              <a:rPr sz="1450" spc="-15" dirty="0">
                <a:solidFill>
                  <a:srgbClr val="231F20"/>
                </a:solidFill>
                <a:latin typeface="Century"/>
                <a:cs typeface="Century"/>
              </a:rPr>
              <a:t>(</a:t>
            </a:r>
            <a:r>
              <a:rPr sz="1450" spc="-10" dirty="0">
                <a:solidFill>
                  <a:srgbClr val="231F20"/>
                </a:solidFill>
                <a:latin typeface="Century"/>
                <a:cs typeface="Century"/>
              </a:rPr>
              <a:t> </a:t>
            </a:r>
            <a:r>
              <a:rPr sz="1450" spc="-25" dirty="0">
                <a:solidFill>
                  <a:srgbClr val="231F20"/>
                </a:solidFill>
                <a:latin typeface="Century"/>
                <a:cs typeface="Century"/>
              </a:rPr>
              <a:t>deck</a:t>
            </a:r>
            <a:r>
              <a:rPr sz="1450" spc="-10" dirty="0">
                <a:solidFill>
                  <a:srgbClr val="231F20"/>
                </a:solidFill>
                <a:latin typeface="Century"/>
                <a:cs typeface="Century"/>
              </a:rPr>
              <a:t> </a:t>
            </a:r>
            <a:r>
              <a:rPr sz="1450" spc="-20" dirty="0">
                <a:solidFill>
                  <a:srgbClr val="231F20"/>
                </a:solidFill>
                <a:latin typeface="Century"/>
                <a:cs typeface="Century"/>
              </a:rPr>
              <a:t>5</a:t>
            </a:r>
            <a:r>
              <a:rPr sz="1450" spc="-10" dirty="0">
                <a:solidFill>
                  <a:srgbClr val="231F20"/>
                </a:solidFill>
                <a:latin typeface="Century"/>
                <a:cs typeface="Century"/>
              </a:rPr>
              <a:t> </a:t>
            </a:r>
            <a:r>
              <a:rPr sz="1450" spc="-20" dirty="0">
                <a:solidFill>
                  <a:srgbClr val="231F20"/>
                </a:solidFill>
                <a:latin typeface="Century"/>
                <a:cs typeface="Century"/>
              </a:rPr>
              <a:t>–</a:t>
            </a:r>
            <a:r>
              <a:rPr sz="1450" spc="-10" dirty="0">
                <a:solidFill>
                  <a:srgbClr val="231F20"/>
                </a:solidFill>
                <a:latin typeface="Century"/>
                <a:cs typeface="Century"/>
              </a:rPr>
              <a:t> </a:t>
            </a:r>
            <a:r>
              <a:rPr sz="1450" spc="-25" dirty="0">
                <a:solidFill>
                  <a:srgbClr val="231F20"/>
                </a:solidFill>
                <a:latin typeface="Century"/>
                <a:cs typeface="Century"/>
              </a:rPr>
              <a:t>107</a:t>
            </a:r>
            <a:r>
              <a:rPr sz="1450" spc="-20" dirty="0">
                <a:solidFill>
                  <a:srgbClr val="231F20"/>
                </a:solidFill>
                <a:latin typeface="Century"/>
                <a:cs typeface="Century"/>
              </a:rPr>
              <a:t>0</a:t>
            </a:r>
            <a:r>
              <a:rPr sz="1450" spc="-10" dirty="0">
                <a:solidFill>
                  <a:srgbClr val="231F20"/>
                </a:solidFill>
                <a:latin typeface="Century"/>
                <a:cs typeface="Century"/>
              </a:rPr>
              <a:t> </a:t>
            </a:r>
            <a:r>
              <a:rPr sz="1450" spc="-35" dirty="0">
                <a:solidFill>
                  <a:srgbClr val="231F20"/>
                </a:solidFill>
                <a:latin typeface="Century"/>
                <a:cs typeface="Century"/>
              </a:rPr>
              <a:t>m</a:t>
            </a:r>
            <a:r>
              <a:rPr sz="1450" spc="-10" dirty="0">
                <a:solidFill>
                  <a:srgbClr val="231F20"/>
                </a:solidFill>
                <a:latin typeface="Century"/>
                <a:cs typeface="Century"/>
              </a:rPr>
              <a:t> </a:t>
            </a:r>
            <a:r>
              <a:rPr sz="1450" spc="-20" dirty="0">
                <a:solidFill>
                  <a:srgbClr val="231F20"/>
                </a:solidFill>
                <a:latin typeface="Century"/>
                <a:cs typeface="Century"/>
              </a:rPr>
              <a:t>with</a:t>
            </a:r>
            <a:r>
              <a:rPr sz="1450" spc="-15" dirty="0">
                <a:solidFill>
                  <a:srgbClr val="231F20"/>
                </a:solidFill>
                <a:latin typeface="Century"/>
                <a:cs typeface="Century"/>
              </a:rPr>
              <a:t> </a:t>
            </a:r>
            <a:r>
              <a:rPr sz="1450" spc="-20" dirty="0">
                <a:solidFill>
                  <a:srgbClr val="231F20"/>
                </a:solidFill>
                <a:latin typeface="Century"/>
                <a:cs typeface="Century"/>
              </a:rPr>
              <a:t>8</a:t>
            </a:r>
            <a:endParaRPr sz="1450" dirty="0">
              <a:latin typeface="Century"/>
              <a:cs typeface="Century"/>
            </a:endParaRPr>
          </a:p>
          <a:p>
            <a:pPr marL="12700" marR="5080">
              <a:lnSpc>
                <a:spcPct val="104600"/>
              </a:lnSpc>
            </a:pPr>
            <a:r>
              <a:rPr sz="1450" spc="-20" dirty="0">
                <a:solidFill>
                  <a:srgbClr val="231F20"/>
                </a:solidFill>
                <a:latin typeface="Century"/>
                <a:cs typeface="Century"/>
              </a:rPr>
              <a:t>strips</a:t>
            </a:r>
            <a:r>
              <a:rPr sz="1450" spc="-15" dirty="0">
                <a:solidFill>
                  <a:srgbClr val="231F20"/>
                </a:solidFill>
                <a:latin typeface="Century"/>
                <a:cs typeface="Century"/>
              </a:rPr>
              <a:t> for</a:t>
            </a:r>
            <a:r>
              <a:rPr sz="1450" spc="-10" dirty="0">
                <a:solidFill>
                  <a:srgbClr val="231F20"/>
                </a:solidFill>
                <a:latin typeface="Century"/>
                <a:cs typeface="Century"/>
              </a:rPr>
              <a:t> </a:t>
            </a:r>
            <a:r>
              <a:rPr sz="1450" spc="-20" dirty="0">
                <a:solidFill>
                  <a:srgbClr val="231F20"/>
                </a:solidFill>
                <a:latin typeface="Century"/>
                <a:cs typeface="Century"/>
              </a:rPr>
              <a:t>loading/</a:t>
            </a:r>
            <a:r>
              <a:rPr sz="1450" spc="-15" dirty="0">
                <a:solidFill>
                  <a:srgbClr val="231F20"/>
                </a:solidFill>
                <a:latin typeface="Century"/>
                <a:cs typeface="Century"/>
              </a:rPr>
              <a:t> </a:t>
            </a:r>
            <a:r>
              <a:rPr sz="1450" spc="-25" dirty="0">
                <a:solidFill>
                  <a:srgbClr val="231F20"/>
                </a:solidFill>
                <a:latin typeface="Century"/>
                <a:cs typeface="Century"/>
              </a:rPr>
              <a:t>deck</a:t>
            </a:r>
            <a:r>
              <a:rPr sz="1450" spc="-10" dirty="0">
                <a:solidFill>
                  <a:srgbClr val="231F20"/>
                </a:solidFill>
                <a:latin typeface="Century"/>
                <a:cs typeface="Century"/>
              </a:rPr>
              <a:t> </a:t>
            </a:r>
            <a:r>
              <a:rPr sz="1450" spc="-20" dirty="0">
                <a:solidFill>
                  <a:srgbClr val="231F20"/>
                </a:solidFill>
                <a:latin typeface="Century"/>
                <a:cs typeface="Century"/>
              </a:rPr>
              <a:t>3</a:t>
            </a:r>
            <a:r>
              <a:rPr sz="1450" spc="-10" dirty="0">
                <a:solidFill>
                  <a:srgbClr val="231F20"/>
                </a:solidFill>
                <a:latin typeface="Century"/>
                <a:cs typeface="Century"/>
              </a:rPr>
              <a:t> </a:t>
            </a:r>
            <a:r>
              <a:rPr sz="1450" spc="-20" dirty="0">
                <a:solidFill>
                  <a:srgbClr val="231F20"/>
                </a:solidFill>
                <a:latin typeface="Century"/>
                <a:cs typeface="Century"/>
              </a:rPr>
              <a:t>–</a:t>
            </a:r>
            <a:r>
              <a:rPr sz="1450" spc="-10" dirty="0">
                <a:solidFill>
                  <a:srgbClr val="231F20"/>
                </a:solidFill>
                <a:latin typeface="Century"/>
                <a:cs typeface="Century"/>
              </a:rPr>
              <a:t> </a:t>
            </a:r>
            <a:r>
              <a:rPr sz="1450" spc="-25" dirty="0">
                <a:solidFill>
                  <a:srgbClr val="231F20"/>
                </a:solidFill>
                <a:latin typeface="Century"/>
                <a:cs typeface="Century"/>
              </a:rPr>
              <a:t>83</a:t>
            </a:r>
            <a:r>
              <a:rPr sz="1450" spc="-20" dirty="0">
                <a:solidFill>
                  <a:srgbClr val="231F20"/>
                </a:solidFill>
                <a:latin typeface="Century"/>
                <a:cs typeface="Century"/>
              </a:rPr>
              <a:t>0</a:t>
            </a:r>
            <a:r>
              <a:rPr sz="1450" spc="-10" dirty="0">
                <a:solidFill>
                  <a:srgbClr val="231F20"/>
                </a:solidFill>
                <a:latin typeface="Century"/>
                <a:cs typeface="Century"/>
              </a:rPr>
              <a:t> </a:t>
            </a:r>
            <a:r>
              <a:rPr sz="1450" spc="-35" dirty="0">
                <a:solidFill>
                  <a:srgbClr val="231F20"/>
                </a:solidFill>
                <a:latin typeface="Century"/>
                <a:cs typeface="Century"/>
              </a:rPr>
              <a:t>m</a:t>
            </a:r>
            <a:r>
              <a:rPr sz="1450" spc="-10" dirty="0">
                <a:solidFill>
                  <a:srgbClr val="231F20"/>
                </a:solidFill>
                <a:latin typeface="Century"/>
                <a:cs typeface="Century"/>
              </a:rPr>
              <a:t> </a:t>
            </a:r>
            <a:r>
              <a:rPr sz="1450" spc="-20" dirty="0">
                <a:solidFill>
                  <a:srgbClr val="231F20"/>
                </a:solidFill>
                <a:latin typeface="Century"/>
                <a:cs typeface="Century"/>
              </a:rPr>
              <a:t>with</a:t>
            </a:r>
            <a:r>
              <a:rPr sz="1450" spc="-15" dirty="0">
                <a:solidFill>
                  <a:srgbClr val="231F20"/>
                </a:solidFill>
                <a:latin typeface="Century"/>
                <a:cs typeface="Century"/>
              </a:rPr>
              <a:t> </a:t>
            </a:r>
            <a:r>
              <a:rPr sz="1450" spc="-20" dirty="0">
                <a:solidFill>
                  <a:srgbClr val="231F20"/>
                </a:solidFill>
                <a:latin typeface="Century"/>
                <a:cs typeface="Century"/>
              </a:rPr>
              <a:t>6</a:t>
            </a:r>
            <a:r>
              <a:rPr sz="1450" spc="-10" dirty="0">
                <a:solidFill>
                  <a:srgbClr val="231F20"/>
                </a:solidFill>
                <a:latin typeface="Century"/>
                <a:cs typeface="Century"/>
              </a:rPr>
              <a:t> </a:t>
            </a:r>
            <a:r>
              <a:rPr sz="1450" spc="-20" dirty="0">
                <a:solidFill>
                  <a:srgbClr val="231F20"/>
                </a:solidFill>
                <a:latin typeface="Century"/>
                <a:cs typeface="Century"/>
              </a:rPr>
              <a:t>strips</a:t>
            </a:r>
            <a:r>
              <a:rPr sz="1450" spc="-15" dirty="0">
                <a:solidFill>
                  <a:srgbClr val="231F20"/>
                </a:solidFill>
                <a:latin typeface="Century"/>
                <a:cs typeface="Century"/>
              </a:rPr>
              <a:t> for</a:t>
            </a:r>
            <a:r>
              <a:rPr sz="1450" spc="-10" dirty="0">
                <a:solidFill>
                  <a:srgbClr val="231F20"/>
                </a:solidFill>
                <a:latin typeface="Century"/>
                <a:cs typeface="Century"/>
              </a:rPr>
              <a:t> </a:t>
            </a:r>
            <a:r>
              <a:rPr sz="1450" spc="-20" dirty="0">
                <a:solidFill>
                  <a:srgbClr val="231F20"/>
                </a:solidFill>
                <a:latin typeface="Century"/>
                <a:cs typeface="Century"/>
              </a:rPr>
              <a:t>loading)</a:t>
            </a:r>
            <a:endParaRPr sz="1450" dirty="0">
              <a:latin typeface="Century"/>
              <a:cs typeface="Century"/>
            </a:endParaRPr>
          </a:p>
          <a:p>
            <a:pPr marL="12700">
              <a:lnSpc>
                <a:spcPct val="100000"/>
              </a:lnSpc>
              <a:spcBef>
                <a:spcPts val="80"/>
              </a:spcBef>
            </a:pPr>
            <a:r>
              <a:rPr sz="1450" spc="-20" dirty="0">
                <a:solidFill>
                  <a:srgbClr val="231F20"/>
                </a:solidFill>
                <a:latin typeface="Century"/>
                <a:cs typeface="Century"/>
              </a:rPr>
              <a:t>Free</a:t>
            </a:r>
            <a:r>
              <a:rPr sz="1450" spc="-10" dirty="0">
                <a:solidFill>
                  <a:srgbClr val="231F20"/>
                </a:solidFill>
                <a:latin typeface="Century"/>
                <a:cs typeface="Century"/>
              </a:rPr>
              <a:t> </a:t>
            </a:r>
            <a:r>
              <a:rPr sz="1450" spc="-20" dirty="0">
                <a:solidFill>
                  <a:srgbClr val="231F20"/>
                </a:solidFill>
                <a:latin typeface="Century"/>
                <a:cs typeface="Century"/>
              </a:rPr>
              <a:t>high</a:t>
            </a:r>
            <a:r>
              <a:rPr sz="1450" spc="-15" dirty="0">
                <a:solidFill>
                  <a:srgbClr val="231F20"/>
                </a:solidFill>
                <a:latin typeface="Century"/>
                <a:cs typeface="Century"/>
              </a:rPr>
              <a:t> </a:t>
            </a:r>
            <a:r>
              <a:rPr sz="1450" spc="-25" dirty="0">
                <a:solidFill>
                  <a:srgbClr val="231F20"/>
                </a:solidFill>
                <a:latin typeface="Century"/>
                <a:cs typeface="Century"/>
              </a:rPr>
              <a:t>4.9</a:t>
            </a:r>
            <a:r>
              <a:rPr sz="1450" spc="-20" dirty="0">
                <a:solidFill>
                  <a:srgbClr val="231F20"/>
                </a:solidFill>
                <a:latin typeface="Century"/>
                <a:cs typeface="Century"/>
              </a:rPr>
              <a:t>0</a:t>
            </a:r>
            <a:r>
              <a:rPr sz="1450" spc="-10" dirty="0">
                <a:solidFill>
                  <a:srgbClr val="231F20"/>
                </a:solidFill>
                <a:latin typeface="Century"/>
                <a:cs typeface="Century"/>
              </a:rPr>
              <a:t> </a:t>
            </a:r>
            <a:r>
              <a:rPr sz="1450" spc="-35" dirty="0">
                <a:solidFill>
                  <a:srgbClr val="231F20"/>
                </a:solidFill>
                <a:latin typeface="Century"/>
                <a:cs typeface="Century"/>
              </a:rPr>
              <a:t>m</a:t>
            </a:r>
            <a:endParaRPr sz="1450" dirty="0">
              <a:latin typeface="Century"/>
              <a:cs typeface="Century"/>
            </a:endParaRPr>
          </a:p>
          <a:p>
            <a:pPr>
              <a:lnSpc>
                <a:spcPct val="100000"/>
              </a:lnSpc>
              <a:spcBef>
                <a:spcPts val="57"/>
              </a:spcBef>
            </a:pPr>
            <a:endParaRPr sz="1700" dirty="0">
              <a:latin typeface="Times New Roman"/>
              <a:cs typeface="Times New Roman"/>
            </a:endParaRPr>
          </a:p>
          <a:p>
            <a:pPr marL="12700">
              <a:lnSpc>
                <a:spcPts val="2330"/>
              </a:lnSpc>
            </a:pPr>
            <a:r>
              <a:rPr b="1" spc="125" dirty="0">
                <a:solidFill>
                  <a:srgbClr val="25408F"/>
                </a:solidFill>
                <a:latin typeface="Cambria"/>
                <a:cs typeface="Cambria"/>
              </a:rPr>
              <a:t>Loa</a:t>
            </a:r>
            <a:r>
              <a:rPr b="1" spc="140" dirty="0">
                <a:solidFill>
                  <a:srgbClr val="25408F"/>
                </a:solidFill>
                <a:latin typeface="Cambria"/>
                <a:cs typeface="Cambria"/>
              </a:rPr>
              <a:t>d</a:t>
            </a:r>
            <a:r>
              <a:rPr b="1" spc="114" dirty="0">
                <a:solidFill>
                  <a:srgbClr val="25408F"/>
                </a:solidFill>
                <a:latin typeface="Cambria"/>
                <a:cs typeface="Cambria"/>
              </a:rPr>
              <a:t> </a:t>
            </a:r>
            <a:r>
              <a:rPr b="1" spc="120" dirty="0">
                <a:solidFill>
                  <a:srgbClr val="25408F"/>
                </a:solidFill>
                <a:latin typeface="Cambria"/>
                <a:cs typeface="Cambria"/>
              </a:rPr>
              <a:t>Capacity:</a:t>
            </a:r>
            <a:endParaRPr dirty="0">
              <a:latin typeface="Cambria"/>
              <a:cs typeface="Cambria"/>
            </a:endParaRPr>
          </a:p>
          <a:p>
            <a:pPr marL="12700">
              <a:lnSpc>
                <a:spcPts val="1730"/>
              </a:lnSpc>
              <a:buClr>
                <a:srgbClr val="25408F"/>
              </a:buClr>
              <a:buSzPct val="103448"/>
              <a:buFont typeface="Wingdings"/>
              <a:buChar char=""/>
              <a:tabLst>
                <a:tab pos="328930" algn="l"/>
              </a:tabLst>
            </a:pPr>
            <a:r>
              <a:rPr sz="1450" spc="-25" dirty="0">
                <a:solidFill>
                  <a:srgbClr val="231F20"/>
                </a:solidFill>
                <a:latin typeface="Century"/>
                <a:cs typeface="Century"/>
              </a:rPr>
              <a:t>Equabl</a:t>
            </a:r>
            <a:r>
              <a:rPr sz="1450" spc="-20" dirty="0">
                <a:solidFill>
                  <a:srgbClr val="231F20"/>
                </a:solidFill>
                <a:latin typeface="Century"/>
                <a:cs typeface="Century"/>
              </a:rPr>
              <a:t>y</a:t>
            </a:r>
            <a:r>
              <a:rPr sz="1450" spc="-10" dirty="0">
                <a:solidFill>
                  <a:srgbClr val="231F20"/>
                </a:solidFill>
                <a:latin typeface="Century"/>
                <a:cs typeface="Century"/>
              </a:rPr>
              <a:t> </a:t>
            </a:r>
            <a:r>
              <a:rPr sz="1450" spc="-25" dirty="0">
                <a:solidFill>
                  <a:srgbClr val="231F20"/>
                </a:solidFill>
                <a:latin typeface="Century"/>
                <a:cs typeface="Century"/>
              </a:rPr>
              <a:t>distribute</a:t>
            </a:r>
            <a:r>
              <a:rPr sz="1450" spc="-20" dirty="0">
                <a:solidFill>
                  <a:srgbClr val="231F20"/>
                </a:solidFill>
                <a:latin typeface="Century"/>
                <a:cs typeface="Century"/>
              </a:rPr>
              <a:t>d</a:t>
            </a:r>
            <a:r>
              <a:rPr sz="1450" spc="-5" dirty="0">
                <a:solidFill>
                  <a:srgbClr val="231F20"/>
                </a:solidFill>
                <a:latin typeface="Century"/>
                <a:cs typeface="Century"/>
              </a:rPr>
              <a:t> </a:t>
            </a:r>
            <a:r>
              <a:rPr sz="1450" spc="-20" dirty="0">
                <a:solidFill>
                  <a:srgbClr val="231F20"/>
                </a:solidFill>
                <a:latin typeface="Century"/>
                <a:cs typeface="Century"/>
              </a:rPr>
              <a:t>load</a:t>
            </a:r>
            <a:r>
              <a:rPr sz="1450" spc="-15" dirty="0">
                <a:solidFill>
                  <a:srgbClr val="231F20"/>
                </a:solidFill>
                <a:latin typeface="Century"/>
                <a:cs typeface="Century"/>
              </a:rPr>
              <a:t> </a:t>
            </a:r>
            <a:r>
              <a:rPr sz="1450" spc="-20" dirty="0">
                <a:solidFill>
                  <a:srgbClr val="231F20"/>
                </a:solidFill>
                <a:latin typeface="Century"/>
                <a:cs typeface="Century"/>
              </a:rPr>
              <a:t>–</a:t>
            </a:r>
            <a:r>
              <a:rPr sz="1450" spc="-10" dirty="0">
                <a:solidFill>
                  <a:srgbClr val="231F20"/>
                </a:solidFill>
                <a:latin typeface="Century"/>
                <a:cs typeface="Century"/>
              </a:rPr>
              <a:t> </a:t>
            </a:r>
            <a:r>
              <a:rPr sz="1450" spc="-20" dirty="0">
                <a:solidFill>
                  <a:srgbClr val="231F20"/>
                </a:solidFill>
                <a:latin typeface="Century"/>
                <a:cs typeface="Century"/>
              </a:rPr>
              <a:t>3</a:t>
            </a:r>
            <a:r>
              <a:rPr sz="1450" spc="-10" dirty="0">
                <a:solidFill>
                  <a:srgbClr val="231F20"/>
                </a:solidFill>
                <a:latin typeface="Century"/>
                <a:cs typeface="Century"/>
              </a:rPr>
              <a:t> </a:t>
            </a:r>
            <a:r>
              <a:rPr sz="1450" spc="-20" dirty="0">
                <a:solidFill>
                  <a:srgbClr val="231F20"/>
                </a:solidFill>
                <a:latin typeface="Century"/>
                <a:cs typeface="Century"/>
              </a:rPr>
              <a:t>t/</a:t>
            </a:r>
            <a:r>
              <a:rPr sz="1450" spc="-35" dirty="0">
                <a:solidFill>
                  <a:srgbClr val="231F20"/>
                </a:solidFill>
                <a:latin typeface="Century"/>
                <a:cs typeface="Century"/>
              </a:rPr>
              <a:t>m</a:t>
            </a:r>
            <a:r>
              <a:rPr sz="1275" spc="-22" baseline="32679" dirty="0">
                <a:solidFill>
                  <a:srgbClr val="231F20"/>
                </a:solidFill>
                <a:latin typeface="Century"/>
                <a:cs typeface="Century"/>
              </a:rPr>
              <a:t>2</a:t>
            </a:r>
            <a:endParaRPr sz="1275" baseline="32679" dirty="0">
              <a:latin typeface="Century"/>
              <a:cs typeface="Century"/>
            </a:endParaRPr>
          </a:p>
          <a:p>
            <a:pPr marL="12700" marR="38100">
              <a:lnSpc>
                <a:spcPct val="104600"/>
              </a:lnSpc>
              <a:buClr>
                <a:srgbClr val="25408F"/>
              </a:buClr>
              <a:buSzPct val="103448"/>
              <a:buFont typeface="Wingdings"/>
              <a:buChar char=""/>
              <a:tabLst>
                <a:tab pos="328930" algn="l"/>
              </a:tabLst>
            </a:pPr>
            <a:r>
              <a:rPr sz="1450" spc="-30" dirty="0">
                <a:solidFill>
                  <a:srgbClr val="231F20"/>
                </a:solidFill>
                <a:latin typeface="Century"/>
                <a:cs typeface="Century"/>
              </a:rPr>
              <a:t>Axe</a:t>
            </a:r>
            <a:r>
              <a:rPr sz="1450" spc="-15" dirty="0">
                <a:solidFill>
                  <a:srgbClr val="231F20"/>
                </a:solidFill>
                <a:latin typeface="Century"/>
                <a:cs typeface="Century"/>
              </a:rPr>
              <a:t>l</a:t>
            </a:r>
            <a:r>
              <a:rPr sz="1450" spc="-10" dirty="0">
                <a:solidFill>
                  <a:srgbClr val="231F20"/>
                </a:solidFill>
                <a:latin typeface="Century"/>
                <a:cs typeface="Century"/>
              </a:rPr>
              <a:t> </a:t>
            </a:r>
            <a:r>
              <a:rPr sz="1450" spc="-20" dirty="0">
                <a:solidFill>
                  <a:srgbClr val="231F20"/>
                </a:solidFill>
                <a:latin typeface="Century"/>
                <a:cs typeface="Century"/>
              </a:rPr>
              <a:t>load</a:t>
            </a:r>
            <a:r>
              <a:rPr sz="1450" spc="-15" dirty="0">
                <a:solidFill>
                  <a:srgbClr val="231F20"/>
                </a:solidFill>
                <a:latin typeface="Century"/>
                <a:cs typeface="Century"/>
              </a:rPr>
              <a:t> </a:t>
            </a:r>
            <a:r>
              <a:rPr sz="1450" spc="-20" dirty="0">
                <a:solidFill>
                  <a:srgbClr val="231F20"/>
                </a:solidFill>
                <a:latin typeface="Century"/>
                <a:cs typeface="Century"/>
              </a:rPr>
              <a:t>–</a:t>
            </a:r>
            <a:r>
              <a:rPr sz="1450" spc="-10" dirty="0">
                <a:solidFill>
                  <a:srgbClr val="231F20"/>
                </a:solidFill>
                <a:latin typeface="Century"/>
                <a:cs typeface="Century"/>
              </a:rPr>
              <a:t> </a:t>
            </a:r>
            <a:r>
              <a:rPr sz="1450" spc="-25" dirty="0">
                <a:solidFill>
                  <a:srgbClr val="231F20"/>
                </a:solidFill>
                <a:latin typeface="Century"/>
                <a:cs typeface="Century"/>
              </a:rPr>
              <a:t>1</a:t>
            </a:r>
            <a:r>
              <a:rPr sz="1450" spc="-20" dirty="0">
                <a:solidFill>
                  <a:srgbClr val="231F20"/>
                </a:solidFill>
                <a:latin typeface="Century"/>
                <a:cs typeface="Century"/>
              </a:rPr>
              <a:t>8</a:t>
            </a:r>
            <a:r>
              <a:rPr sz="1450" spc="-10" dirty="0">
                <a:solidFill>
                  <a:srgbClr val="231F20"/>
                </a:solidFill>
                <a:latin typeface="Century"/>
                <a:cs typeface="Century"/>
              </a:rPr>
              <a:t> </a:t>
            </a:r>
            <a:r>
              <a:rPr sz="1450" spc="-15" dirty="0">
                <a:solidFill>
                  <a:srgbClr val="231F20"/>
                </a:solidFill>
                <a:latin typeface="Century"/>
                <a:cs typeface="Century"/>
              </a:rPr>
              <a:t>t</a:t>
            </a:r>
            <a:r>
              <a:rPr sz="1450" spc="-10" dirty="0">
                <a:solidFill>
                  <a:srgbClr val="231F20"/>
                </a:solidFill>
                <a:latin typeface="Century"/>
                <a:cs typeface="Century"/>
              </a:rPr>
              <a:t> </a:t>
            </a:r>
            <a:r>
              <a:rPr sz="1450" spc="-20" dirty="0">
                <a:solidFill>
                  <a:srgbClr val="231F20"/>
                </a:solidFill>
                <a:latin typeface="Century"/>
                <a:cs typeface="Century"/>
              </a:rPr>
              <a:t>(2</a:t>
            </a:r>
            <a:r>
              <a:rPr sz="1450" spc="-10" dirty="0">
                <a:solidFill>
                  <a:srgbClr val="231F20"/>
                </a:solidFill>
                <a:latin typeface="Century"/>
                <a:cs typeface="Century"/>
              </a:rPr>
              <a:t> </a:t>
            </a:r>
            <a:r>
              <a:rPr sz="1450" spc="-25" dirty="0">
                <a:solidFill>
                  <a:srgbClr val="231F20"/>
                </a:solidFill>
                <a:latin typeface="Century"/>
                <a:cs typeface="Century"/>
              </a:rPr>
              <a:t>axel</a:t>
            </a:r>
            <a:r>
              <a:rPr sz="1450" spc="-20" dirty="0">
                <a:solidFill>
                  <a:srgbClr val="231F20"/>
                </a:solidFill>
                <a:latin typeface="Century"/>
                <a:cs typeface="Century"/>
              </a:rPr>
              <a:t>s</a:t>
            </a:r>
            <a:r>
              <a:rPr sz="1450" spc="-10" dirty="0">
                <a:solidFill>
                  <a:srgbClr val="231F20"/>
                </a:solidFill>
                <a:latin typeface="Century"/>
                <a:cs typeface="Century"/>
              </a:rPr>
              <a:t> </a:t>
            </a:r>
            <a:r>
              <a:rPr sz="1450" spc="-20" dirty="0">
                <a:solidFill>
                  <a:srgbClr val="231F20"/>
                </a:solidFill>
                <a:latin typeface="Century"/>
                <a:cs typeface="Century"/>
              </a:rPr>
              <a:t>with</a:t>
            </a:r>
            <a:r>
              <a:rPr sz="1450" spc="-15" dirty="0">
                <a:solidFill>
                  <a:srgbClr val="231F20"/>
                </a:solidFill>
                <a:latin typeface="Century"/>
                <a:cs typeface="Century"/>
              </a:rPr>
              <a:t> </a:t>
            </a:r>
            <a:r>
              <a:rPr sz="1450" spc="-20" dirty="0">
                <a:solidFill>
                  <a:srgbClr val="231F20"/>
                </a:solidFill>
                <a:latin typeface="Century"/>
                <a:cs typeface="Century"/>
              </a:rPr>
              <a:t>2</a:t>
            </a:r>
            <a:r>
              <a:rPr sz="1450" spc="-10" dirty="0">
                <a:solidFill>
                  <a:srgbClr val="231F20"/>
                </a:solidFill>
                <a:latin typeface="Century"/>
                <a:cs typeface="Century"/>
              </a:rPr>
              <a:t> </a:t>
            </a:r>
            <a:r>
              <a:rPr sz="1450" spc="-20" dirty="0">
                <a:solidFill>
                  <a:srgbClr val="231F20"/>
                </a:solidFill>
                <a:latin typeface="Century"/>
                <a:cs typeface="Century"/>
              </a:rPr>
              <a:t>tires</a:t>
            </a:r>
            <a:r>
              <a:rPr sz="1450" spc="-15" dirty="0">
                <a:solidFill>
                  <a:srgbClr val="231F20"/>
                </a:solidFill>
                <a:latin typeface="Century"/>
                <a:cs typeface="Century"/>
              </a:rPr>
              <a:t> </a:t>
            </a:r>
            <a:r>
              <a:rPr sz="1450" spc="-30" dirty="0">
                <a:solidFill>
                  <a:srgbClr val="231F20"/>
                </a:solidFill>
                <a:latin typeface="Century"/>
                <a:cs typeface="Century"/>
              </a:rPr>
              <a:t>an</a:t>
            </a:r>
            <a:r>
              <a:rPr sz="1450" spc="-20" dirty="0">
                <a:solidFill>
                  <a:srgbClr val="231F20"/>
                </a:solidFill>
                <a:latin typeface="Century"/>
                <a:cs typeface="Century"/>
              </a:rPr>
              <a:t>d</a:t>
            </a:r>
            <a:r>
              <a:rPr sz="1450" spc="-10" dirty="0">
                <a:solidFill>
                  <a:srgbClr val="231F20"/>
                </a:solidFill>
                <a:latin typeface="Century"/>
                <a:cs typeface="Century"/>
              </a:rPr>
              <a:t> </a:t>
            </a:r>
            <a:r>
              <a:rPr sz="1450" spc="-20" dirty="0">
                <a:solidFill>
                  <a:srgbClr val="231F20"/>
                </a:solidFill>
                <a:latin typeface="Century"/>
                <a:cs typeface="Century"/>
              </a:rPr>
              <a:t>1.3</a:t>
            </a:r>
            <a:r>
              <a:rPr sz="1450" spc="-10" dirty="0">
                <a:solidFill>
                  <a:srgbClr val="231F20"/>
                </a:solidFill>
                <a:latin typeface="Century"/>
                <a:cs typeface="Century"/>
              </a:rPr>
              <a:t> </a:t>
            </a:r>
            <a:r>
              <a:rPr sz="1450" spc="-35" dirty="0">
                <a:solidFill>
                  <a:srgbClr val="231F20"/>
                </a:solidFill>
                <a:latin typeface="Century"/>
                <a:cs typeface="Century"/>
              </a:rPr>
              <a:t>m</a:t>
            </a:r>
            <a:r>
              <a:rPr sz="1450" spc="-10" dirty="0">
                <a:solidFill>
                  <a:srgbClr val="231F20"/>
                </a:solidFill>
                <a:latin typeface="Century"/>
                <a:cs typeface="Century"/>
              </a:rPr>
              <a:t> </a:t>
            </a:r>
            <a:r>
              <a:rPr sz="1450" spc="-25" dirty="0">
                <a:solidFill>
                  <a:srgbClr val="231F20"/>
                </a:solidFill>
                <a:latin typeface="Century"/>
                <a:cs typeface="Century"/>
              </a:rPr>
              <a:t>distanc</a:t>
            </a:r>
            <a:r>
              <a:rPr sz="1450" spc="-20" dirty="0">
                <a:solidFill>
                  <a:srgbClr val="231F20"/>
                </a:solidFill>
                <a:latin typeface="Century"/>
                <a:cs typeface="Century"/>
              </a:rPr>
              <a:t>e</a:t>
            </a:r>
            <a:r>
              <a:rPr sz="1450" spc="-10" dirty="0">
                <a:solidFill>
                  <a:srgbClr val="231F20"/>
                </a:solidFill>
                <a:latin typeface="Century"/>
                <a:cs typeface="Century"/>
              </a:rPr>
              <a:t> </a:t>
            </a:r>
            <a:r>
              <a:rPr sz="1450" spc="-25" dirty="0">
                <a:solidFill>
                  <a:srgbClr val="231F20"/>
                </a:solidFill>
                <a:latin typeface="Century"/>
                <a:cs typeface="Century"/>
              </a:rPr>
              <a:t>between</a:t>
            </a:r>
            <a:r>
              <a:rPr sz="1450" spc="-10" dirty="0">
                <a:solidFill>
                  <a:srgbClr val="231F20"/>
                </a:solidFill>
                <a:latin typeface="Century"/>
                <a:cs typeface="Century"/>
              </a:rPr>
              <a:t> </a:t>
            </a:r>
            <a:r>
              <a:rPr sz="1450" spc="-25" dirty="0">
                <a:solidFill>
                  <a:srgbClr val="231F20"/>
                </a:solidFill>
                <a:latin typeface="Century"/>
                <a:cs typeface="Century"/>
              </a:rPr>
              <a:t>th</a:t>
            </a:r>
            <a:r>
              <a:rPr sz="1450" spc="-20" dirty="0">
                <a:solidFill>
                  <a:srgbClr val="231F20"/>
                </a:solidFill>
                <a:latin typeface="Century"/>
                <a:cs typeface="Century"/>
              </a:rPr>
              <a:t>e</a:t>
            </a:r>
            <a:r>
              <a:rPr sz="1450" spc="-10" dirty="0">
                <a:solidFill>
                  <a:srgbClr val="231F20"/>
                </a:solidFill>
                <a:latin typeface="Century"/>
                <a:cs typeface="Century"/>
              </a:rPr>
              <a:t> </a:t>
            </a:r>
            <a:r>
              <a:rPr sz="1450" spc="-25" dirty="0">
                <a:solidFill>
                  <a:srgbClr val="231F20"/>
                </a:solidFill>
                <a:latin typeface="Century"/>
                <a:cs typeface="Century"/>
              </a:rPr>
              <a:t>a</a:t>
            </a:r>
            <a:r>
              <a:rPr sz="1450" spc="-20" dirty="0">
                <a:solidFill>
                  <a:srgbClr val="231F20"/>
                </a:solidFill>
                <a:latin typeface="Century"/>
                <a:cs typeface="Century"/>
              </a:rPr>
              <a:t>xels)</a:t>
            </a:r>
            <a:endParaRPr sz="1450" dirty="0">
              <a:latin typeface="Century"/>
              <a:cs typeface="Century"/>
            </a:endParaRPr>
          </a:p>
        </p:txBody>
      </p:sp>
      <p:sp>
        <p:nvSpPr>
          <p:cNvPr id="6" name="Контейнер за номер на слайда 5"/>
          <p:cNvSpPr>
            <a:spLocks noGrp="1"/>
          </p:cNvSpPr>
          <p:nvPr>
            <p:ph type="sldNum" sz="quarter" idx="12"/>
          </p:nvPr>
        </p:nvSpPr>
        <p:spPr/>
        <p:txBody>
          <a:bodyPr/>
          <a:lstStyle/>
          <a:p>
            <a:pPr>
              <a:defRPr/>
            </a:pPr>
            <a:fld id="{4F234F55-AC8F-427C-A255-96A3D8425EC6}" type="slidenum">
              <a:rPr lang="bg-BG" smtClean="0">
                <a:solidFill>
                  <a:prstClr val="black">
                    <a:lumMod val="50000"/>
                    <a:lumOff val="50000"/>
                  </a:prstClr>
                </a:solidFill>
              </a:rPr>
              <a:pPr>
                <a:defRPr/>
              </a:pPr>
              <a:t>25</a:t>
            </a:fld>
            <a:endParaRPr lang="bg-BG">
              <a:solidFill>
                <a:prstClr val="black">
                  <a:lumMod val="50000"/>
                  <a:lumOff val="50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16000">
        <p14:ripple/>
      </p:transition>
    </mc:Choice>
    <mc:Fallback xmlns="">
      <p:transition spd="slow" advClick="0" advTm="16000">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027896" y="1730552"/>
            <a:ext cx="916305" cy="6082030"/>
          </a:xfrm>
          <a:prstGeom prst="rect">
            <a:avLst/>
          </a:prstGeom>
        </p:spPr>
        <p:txBody>
          <a:bodyPr vert="horz" wrap="square" lIns="0" tIns="0" rIns="0" bIns="0" rtlCol="0">
            <a:spAutoFit/>
          </a:bodyPr>
          <a:lstStyle/>
          <a:p>
            <a:pPr marL="193040">
              <a:lnSpc>
                <a:spcPct val="100000"/>
              </a:lnSpc>
            </a:pPr>
            <a:r>
              <a:rPr sz="1000" b="0" spc="-5" dirty="0">
                <a:solidFill>
                  <a:srgbClr val="231F20"/>
                </a:solidFill>
                <a:latin typeface="Calibri Light"/>
                <a:cs typeface="Calibri Light"/>
              </a:rPr>
              <a:t>18</a:t>
            </a:r>
            <a:endParaRPr sz="1000">
              <a:latin typeface="Calibri Light"/>
              <a:cs typeface="Calibri Light"/>
            </a:endParaRPr>
          </a:p>
        </p:txBody>
      </p:sp>
      <p:sp>
        <p:nvSpPr>
          <p:cNvPr id="14" name="object 14"/>
          <p:cNvSpPr/>
          <p:nvPr/>
        </p:nvSpPr>
        <p:spPr>
          <a:xfrm>
            <a:off x="1205979" y="6306095"/>
            <a:ext cx="1237297" cy="822731"/>
          </a:xfrm>
          <a:prstGeom prst="rect">
            <a:avLst/>
          </a:prstGeom>
          <a:blipFill>
            <a:blip r:embed="rId2" cstate="print"/>
            <a:stretch>
              <a:fillRect/>
            </a:stretch>
          </a:blipFill>
        </p:spPr>
        <p:txBody>
          <a:bodyPr wrap="square" lIns="0" tIns="0" rIns="0" bIns="0" rtlCol="0"/>
          <a:lstStyle/>
          <a:p>
            <a:endParaRPr/>
          </a:p>
        </p:txBody>
      </p:sp>
      <p:sp>
        <p:nvSpPr>
          <p:cNvPr id="15" name="object 15"/>
          <p:cNvSpPr/>
          <p:nvPr/>
        </p:nvSpPr>
        <p:spPr>
          <a:xfrm>
            <a:off x="1423149" y="4975186"/>
            <a:ext cx="2555976" cy="1934070"/>
          </a:xfrm>
          <a:prstGeom prst="rect">
            <a:avLst/>
          </a:prstGeom>
          <a:blipFill>
            <a:blip r:embed="rId3" cstate="print"/>
            <a:stretch>
              <a:fillRect/>
            </a:stretch>
          </a:blipFill>
        </p:spPr>
        <p:txBody>
          <a:bodyPr wrap="square" lIns="0" tIns="0" rIns="0" bIns="0" rtlCol="0"/>
          <a:lstStyle/>
          <a:p>
            <a:endParaRPr/>
          </a:p>
        </p:txBody>
      </p:sp>
      <p:sp>
        <p:nvSpPr>
          <p:cNvPr id="16" name="object 16"/>
          <p:cNvSpPr/>
          <p:nvPr/>
        </p:nvSpPr>
        <p:spPr>
          <a:xfrm>
            <a:off x="1423149" y="6306095"/>
            <a:ext cx="1020127" cy="603161"/>
          </a:xfrm>
          <a:prstGeom prst="rect">
            <a:avLst/>
          </a:prstGeom>
          <a:blipFill>
            <a:blip r:embed="rId4" cstate="print"/>
            <a:stretch>
              <a:fillRect/>
            </a:stretch>
          </a:blipFill>
        </p:spPr>
        <p:txBody>
          <a:bodyPr wrap="square" lIns="0" tIns="0" rIns="0" bIns="0" rtlCol="0"/>
          <a:lstStyle/>
          <a:p>
            <a:endParaRPr/>
          </a:p>
        </p:txBody>
      </p:sp>
      <p:sp>
        <p:nvSpPr>
          <p:cNvPr id="17" name="object 17"/>
          <p:cNvSpPr/>
          <p:nvPr/>
        </p:nvSpPr>
        <p:spPr>
          <a:xfrm>
            <a:off x="9148800" y="1414970"/>
            <a:ext cx="1237183" cy="822845"/>
          </a:xfrm>
          <a:prstGeom prst="rect">
            <a:avLst/>
          </a:prstGeom>
          <a:blipFill>
            <a:blip r:embed="rId5" cstate="print"/>
            <a:stretch>
              <a:fillRect/>
            </a:stretch>
          </a:blipFill>
        </p:spPr>
        <p:txBody>
          <a:bodyPr wrap="square" lIns="0" tIns="0" rIns="0" bIns="0" rtlCol="0"/>
          <a:lstStyle/>
          <a:p>
            <a:endParaRPr/>
          </a:p>
        </p:txBody>
      </p:sp>
      <p:sp>
        <p:nvSpPr>
          <p:cNvPr id="19" name="object 19"/>
          <p:cNvSpPr txBox="1"/>
          <p:nvPr/>
        </p:nvSpPr>
        <p:spPr>
          <a:xfrm>
            <a:off x="1548879" y="1534468"/>
            <a:ext cx="2721610" cy="908050"/>
          </a:xfrm>
          <a:prstGeom prst="rect">
            <a:avLst/>
          </a:prstGeom>
        </p:spPr>
        <p:txBody>
          <a:bodyPr vert="horz" wrap="square" lIns="0" tIns="0" rIns="0" bIns="0" rtlCol="0">
            <a:spAutoFit/>
          </a:bodyPr>
          <a:lstStyle/>
          <a:p>
            <a:pPr marL="12700" marR="104139">
              <a:lnSpc>
                <a:spcPct val="104600"/>
              </a:lnSpc>
              <a:buClr>
                <a:srgbClr val="25408F"/>
              </a:buClr>
              <a:buSzPct val="103448"/>
              <a:buFont typeface="Wingdings"/>
              <a:buChar char=""/>
              <a:tabLst>
                <a:tab pos="328930" algn="l"/>
              </a:tabLst>
            </a:pPr>
            <a:r>
              <a:rPr sz="1450" spc="-35" dirty="0">
                <a:solidFill>
                  <a:srgbClr val="231F20"/>
                </a:solidFill>
                <a:latin typeface="Century"/>
                <a:cs typeface="Century"/>
              </a:rPr>
              <a:t>M</a:t>
            </a:r>
            <a:r>
              <a:rPr sz="1450" spc="-25" dirty="0">
                <a:solidFill>
                  <a:srgbClr val="231F20"/>
                </a:solidFill>
                <a:latin typeface="Century"/>
                <a:cs typeface="Century"/>
              </a:rPr>
              <a:t>a</a:t>
            </a:r>
            <a:r>
              <a:rPr sz="1450" spc="-20" dirty="0">
                <a:solidFill>
                  <a:srgbClr val="231F20"/>
                </a:solidFill>
                <a:latin typeface="Century"/>
                <a:cs typeface="Century"/>
              </a:rPr>
              <a:t>x</a:t>
            </a:r>
            <a:r>
              <a:rPr sz="1450" spc="-10" dirty="0">
                <a:solidFill>
                  <a:srgbClr val="231F20"/>
                </a:solidFill>
                <a:latin typeface="Century"/>
                <a:cs typeface="Century"/>
              </a:rPr>
              <a:t> </a:t>
            </a:r>
            <a:r>
              <a:rPr sz="1450" spc="-20" dirty="0">
                <a:solidFill>
                  <a:srgbClr val="231F20"/>
                </a:solidFill>
                <a:latin typeface="Century"/>
                <a:cs typeface="Century"/>
              </a:rPr>
              <a:t>weight</a:t>
            </a:r>
            <a:r>
              <a:rPr sz="1450" spc="-10" dirty="0">
                <a:solidFill>
                  <a:srgbClr val="231F20"/>
                </a:solidFill>
                <a:latin typeface="Century"/>
                <a:cs typeface="Century"/>
              </a:rPr>
              <a:t> </a:t>
            </a:r>
            <a:r>
              <a:rPr sz="1450" spc="-15" dirty="0">
                <a:solidFill>
                  <a:srgbClr val="231F20"/>
                </a:solidFill>
                <a:latin typeface="Century"/>
                <a:cs typeface="Century"/>
              </a:rPr>
              <a:t>of</a:t>
            </a:r>
            <a:r>
              <a:rPr sz="1450" spc="-10" dirty="0">
                <a:solidFill>
                  <a:srgbClr val="231F20"/>
                </a:solidFill>
                <a:latin typeface="Century"/>
                <a:cs typeface="Century"/>
              </a:rPr>
              <a:t> </a:t>
            </a:r>
            <a:r>
              <a:rPr sz="1450" spc="-15" dirty="0">
                <a:solidFill>
                  <a:srgbClr val="231F20"/>
                </a:solidFill>
                <a:latin typeface="Century"/>
                <a:cs typeface="Century"/>
              </a:rPr>
              <a:t>trailer</a:t>
            </a:r>
            <a:r>
              <a:rPr sz="1450" spc="-10" dirty="0">
                <a:solidFill>
                  <a:srgbClr val="231F20"/>
                </a:solidFill>
                <a:latin typeface="Century"/>
                <a:cs typeface="Century"/>
              </a:rPr>
              <a:t> </a:t>
            </a:r>
            <a:r>
              <a:rPr sz="1450" spc="-20" dirty="0">
                <a:solidFill>
                  <a:srgbClr val="231F20"/>
                </a:solidFill>
                <a:latin typeface="Century"/>
                <a:cs typeface="Century"/>
              </a:rPr>
              <a:t>–</a:t>
            </a:r>
            <a:r>
              <a:rPr sz="1450" spc="-10" dirty="0">
                <a:solidFill>
                  <a:srgbClr val="231F20"/>
                </a:solidFill>
                <a:latin typeface="Century"/>
                <a:cs typeface="Century"/>
              </a:rPr>
              <a:t> </a:t>
            </a:r>
            <a:r>
              <a:rPr sz="1450" spc="-20" dirty="0">
                <a:solidFill>
                  <a:srgbClr val="231F20"/>
                </a:solidFill>
                <a:latin typeface="Century"/>
                <a:cs typeface="Century"/>
              </a:rPr>
              <a:t>45</a:t>
            </a:r>
            <a:r>
              <a:rPr sz="1450" spc="-10" dirty="0">
                <a:solidFill>
                  <a:srgbClr val="231F20"/>
                </a:solidFill>
                <a:latin typeface="Century"/>
                <a:cs typeface="Century"/>
              </a:rPr>
              <a:t> </a:t>
            </a:r>
            <a:r>
              <a:rPr sz="1450" spc="-15" dirty="0">
                <a:solidFill>
                  <a:srgbClr val="231F20"/>
                </a:solidFill>
                <a:latin typeface="Century"/>
                <a:cs typeface="Century"/>
              </a:rPr>
              <a:t>t</a:t>
            </a:r>
            <a:r>
              <a:rPr sz="1450" spc="-20" dirty="0">
                <a:solidFill>
                  <a:srgbClr val="231F20"/>
                </a:solidFill>
                <a:latin typeface="Century"/>
                <a:cs typeface="Century"/>
              </a:rPr>
              <a:t> (with</a:t>
            </a:r>
            <a:r>
              <a:rPr sz="1450" spc="-10" dirty="0">
                <a:solidFill>
                  <a:srgbClr val="231F20"/>
                </a:solidFill>
                <a:latin typeface="Century"/>
                <a:cs typeface="Century"/>
              </a:rPr>
              <a:t> </a:t>
            </a:r>
            <a:r>
              <a:rPr sz="1450" spc="-20" dirty="0">
                <a:solidFill>
                  <a:srgbClr val="231F20"/>
                </a:solidFill>
                <a:latin typeface="Century"/>
                <a:cs typeface="Century"/>
              </a:rPr>
              <a:t>4</a:t>
            </a:r>
            <a:r>
              <a:rPr sz="1450" spc="-10" dirty="0">
                <a:solidFill>
                  <a:srgbClr val="231F20"/>
                </a:solidFill>
                <a:latin typeface="Century"/>
                <a:cs typeface="Century"/>
              </a:rPr>
              <a:t> </a:t>
            </a:r>
            <a:r>
              <a:rPr sz="1450" spc="-15" dirty="0">
                <a:solidFill>
                  <a:srgbClr val="231F20"/>
                </a:solidFill>
                <a:latin typeface="Century"/>
                <a:cs typeface="Century"/>
              </a:rPr>
              <a:t>tires)</a:t>
            </a:r>
            <a:endParaRPr sz="1450">
              <a:latin typeface="Century"/>
              <a:cs typeface="Century"/>
            </a:endParaRPr>
          </a:p>
          <a:p>
            <a:pPr marL="12700" marR="5080">
              <a:lnSpc>
                <a:spcPct val="104600"/>
              </a:lnSpc>
            </a:pPr>
            <a:r>
              <a:rPr sz="1450" spc="-20" dirty="0">
                <a:solidFill>
                  <a:srgbClr val="231F20"/>
                </a:solidFill>
                <a:latin typeface="Century"/>
                <a:cs typeface="Century"/>
              </a:rPr>
              <a:t>2</a:t>
            </a:r>
            <a:r>
              <a:rPr sz="1450" spc="-10" dirty="0">
                <a:solidFill>
                  <a:srgbClr val="231F20"/>
                </a:solidFill>
                <a:latin typeface="Century"/>
                <a:cs typeface="Century"/>
              </a:rPr>
              <a:t> </a:t>
            </a:r>
            <a:r>
              <a:rPr sz="1450" spc="-20" dirty="0">
                <a:solidFill>
                  <a:srgbClr val="231F20"/>
                </a:solidFill>
                <a:latin typeface="Century"/>
                <a:cs typeface="Century"/>
              </a:rPr>
              <a:t>Mobile</a:t>
            </a:r>
            <a:r>
              <a:rPr sz="1450" spc="-10" dirty="0">
                <a:solidFill>
                  <a:srgbClr val="231F20"/>
                </a:solidFill>
                <a:latin typeface="Century"/>
                <a:cs typeface="Century"/>
              </a:rPr>
              <a:t> </a:t>
            </a:r>
            <a:r>
              <a:rPr sz="1450" spc="-25" dirty="0">
                <a:solidFill>
                  <a:srgbClr val="231F20"/>
                </a:solidFill>
                <a:latin typeface="Century"/>
                <a:cs typeface="Century"/>
              </a:rPr>
              <a:t>ramps</a:t>
            </a:r>
            <a:r>
              <a:rPr sz="1450" spc="-10" dirty="0">
                <a:solidFill>
                  <a:srgbClr val="231F20"/>
                </a:solidFill>
                <a:latin typeface="Century"/>
                <a:cs typeface="Century"/>
              </a:rPr>
              <a:t> </a:t>
            </a:r>
            <a:r>
              <a:rPr sz="1450" spc="-20" dirty="0">
                <a:solidFill>
                  <a:srgbClr val="231F20"/>
                </a:solidFill>
                <a:latin typeface="Century"/>
                <a:cs typeface="Century"/>
              </a:rPr>
              <a:t>connecting</a:t>
            </a:r>
            <a:r>
              <a:rPr sz="1450" spc="-10" dirty="0">
                <a:solidFill>
                  <a:srgbClr val="231F20"/>
                </a:solidFill>
                <a:latin typeface="Century"/>
                <a:cs typeface="Century"/>
              </a:rPr>
              <a:t> </a:t>
            </a:r>
            <a:r>
              <a:rPr sz="1450" spc="-25" dirty="0">
                <a:solidFill>
                  <a:srgbClr val="231F20"/>
                </a:solidFill>
                <a:latin typeface="Century"/>
                <a:cs typeface="Century"/>
              </a:rPr>
              <a:t>Deck</a:t>
            </a:r>
            <a:r>
              <a:rPr sz="1450" spc="-15" dirty="0">
                <a:solidFill>
                  <a:srgbClr val="231F20"/>
                </a:solidFill>
                <a:latin typeface="Century"/>
                <a:cs typeface="Century"/>
              </a:rPr>
              <a:t> 3</a:t>
            </a:r>
            <a:r>
              <a:rPr sz="1450" spc="-10" dirty="0">
                <a:solidFill>
                  <a:srgbClr val="231F20"/>
                </a:solidFill>
                <a:latin typeface="Century"/>
                <a:cs typeface="Century"/>
              </a:rPr>
              <a:t> </a:t>
            </a:r>
            <a:r>
              <a:rPr sz="1450" spc="-20" dirty="0">
                <a:solidFill>
                  <a:srgbClr val="231F20"/>
                </a:solidFill>
                <a:latin typeface="Century"/>
                <a:cs typeface="Century"/>
              </a:rPr>
              <a:t>with</a:t>
            </a:r>
            <a:r>
              <a:rPr sz="1450" spc="-10" dirty="0">
                <a:solidFill>
                  <a:srgbClr val="231F20"/>
                </a:solidFill>
                <a:latin typeface="Century"/>
                <a:cs typeface="Century"/>
              </a:rPr>
              <a:t> </a:t>
            </a:r>
            <a:r>
              <a:rPr sz="1450" spc="-25" dirty="0">
                <a:solidFill>
                  <a:srgbClr val="231F20"/>
                </a:solidFill>
                <a:latin typeface="Century"/>
                <a:cs typeface="Century"/>
              </a:rPr>
              <a:t>Deck</a:t>
            </a:r>
            <a:r>
              <a:rPr sz="1450" spc="-10" dirty="0">
                <a:solidFill>
                  <a:srgbClr val="231F20"/>
                </a:solidFill>
                <a:latin typeface="Century"/>
                <a:cs typeface="Century"/>
              </a:rPr>
              <a:t> </a:t>
            </a:r>
            <a:r>
              <a:rPr sz="1450" spc="-20" dirty="0">
                <a:solidFill>
                  <a:srgbClr val="231F20"/>
                </a:solidFill>
                <a:latin typeface="Century"/>
                <a:cs typeface="Century"/>
              </a:rPr>
              <a:t>5</a:t>
            </a:r>
            <a:endParaRPr sz="1450">
              <a:latin typeface="Century"/>
              <a:cs typeface="Century"/>
            </a:endParaRPr>
          </a:p>
        </p:txBody>
      </p:sp>
      <p:sp>
        <p:nvSpPr>
          <p:cNvPr id="20" name="object 20"/>
          <p:cNvSpPr txBox="1"/>
          <p:nvPr/>
        </p:nvSpPr>
        <p:spPr>
          <a:xfrm>
            <a:off x="1548899" y="2459282"/>
            <a:ext cx="1523365" cy="910590"/>
          </a:xfrm>
          <a:prstGeom prst="rect">
            <a:avLst/>
          </a:prstGeom>
        </p:spPr>
        <p:txBody>
          <a:bodyPr vert="horz" wrap="square" lIns="0" tIns="0" rIns="0" bIns="0" rtlCol="0">
            <a:spAutoFit/>
          </a:bodyPr>
          <a:lstStyle/>
          <a:p>
            <a:pPr marL="328295" indent="-315595">
              <a:lnSpc>
                <a:spcPct val="100000"/>
              </a:lnSpc>
              <a:buClr>
                <a:srgbClr val="25408F"/>
              </a:buClr>
              <a:buSzPct val="103448"/>
              <a:buFont typeface="Wingdings"/>
              <a:buChar char=""/>
              <a:tabLst>
                <a:tab pos="328930" algn="l"/>
              </a:tabLst>
            </a:pPr>
            <a:r>
              <a:rPr sz="1450" spc="-20" dirty="0">
                <a:solidFill>
                  <a:srgbClr val="231F20"/>
                </a:solidFill>
                <a:latin typeface="Century"/>
                <a:cs typeface="Century"/>
              </a:rPr>
              <a:t>Length</a:t>
            </a:r>
            <a:r>
              <a:rPr sz="1450" spc="-10" dirty="0">
                <a:solidFill>
                  <a:srgbClr val="231F20"/>
                </a:solidFill>
                <a:latin typeface="Century"/>
                <a:cs typeface="Century"/>
              </a:rPr>
              <a:t> </a:t>
            </a:r>
            <a:r>
              <a:rPr sz="1450" spc="-20" dirty="0">
                <a:solidFill>
                  <a:srgbClr val="231F20"/>
                </a:solidFill>
                <a:latin typeface="Century"/>
                <a:cs typeface="Century"/>
              </a:rPr>
              <a:t>52</a:t>
            </a:r>
            <a:r>
              <a:rPr sz="1450" spc="-10" dirty="0">
                <a:solidFill>
                  <a:srgbClr val="231F20"/>
                </a:solidFill>
                <a:latin typeface="Century"/>
                <a:cs typeface="Century"/>
              </a:rPr>
              <a:t> </a:t>
            </a:r>
            <a:r>
              <a:rPr sz="1450" spc="-35" dirty="0">
                <a:solidFill>
                  <a:srgbClr val="231F20"/>
                </a:solidFill>
                <a:latin typeface="Century"/>
                <a:cs typeface="Century"/>
              </a:rPr>
              <a:t>m</a:t>
            </a:r>
            <a:endParaRPr sz="1450">
              <a:latin typeface="Century"/>
              <a:cs typeface="Century"/>
            </a:endParaRPr>
          </a:p>
          <a:p>
            <a:pPr marL="328295" indent="-315595">
              <a:lnSpc>
                <a:spcPct val="100000"/>
              </a:lnSpc>
              <a:spcBef>
                <a:spcPts val="80"/>
              </a:spcBef>
              <a:buClr>
                <a:srgbClr val="25408F"/>
              </a:buClr>
              <a:buSzPct val="103448"/>
              <a:buFont typeface="Wingdings"/>
              <a:buChar char=""/>
              <a:tabLst>
                <a:tab pos="328930" algn="l"/>
              </a:tabLst>
            </a:pPr>
            <a:r>
              <a:rPr sz="1450" spc="-20" dirty="0">
                <a:solidFill>
                  <a:srgbClr val="231F20"/>
                </a:solidFill>
                <a:latin typeface="Century"/>
                <a:cs typeface="Century"/>
              </a:rPr>
              <a:t>Width</a:t>
            </a:r>
            <a:r>
              <a:rPr sz="1450" spc="-10" dirty="0">
                <a:solidFill>
                  <a:srgbClr val="231F20"/>
                </a:solidFill>
                <a:latin typeface="Century"/>
                <a:cs typeface="Century"/>
              </a:rPr>
              <a:t> </a:t>
            </a:r>
            <a:r>
              <a:rPr sz="1450" spc="-20" dirty="0">
                <a:solidFill>
                  <a:srgbClr val="231F20"/>
                </a:solidFill>
                <a:latin typeface="Century"/>
                <a:cs typeface="Century"/>
              </a:rPr>
              <a:t>3.20</a:t>
            </a:r>
            <a:r>
              <a:rPr sz="1450" spc="-10" dirty="0">
                <a:solidFill>
                  <a:srgbClr val="231F20"/>
                </a:solidFill>
                <a:latin typeface="Century"/>
                <a:cs typeface="Century"/>
              </a:rPr>
              <a:t> </a:t>
            </a:r>
            <a:r>
              <a:rPr sz="1450" spc="-35" dirty="0">
                <a:solidFill>
                  <a:srgbClr val="231F20"/>
                </a:solidFill>
                <a:latin typeface="Century"/>
                <a:cs typeface="Century"/>
              </a:rPr>
              <a:t>m</a:t>
            </a:r>
            <a:endParaRPr sz="1450">
              <a:latin typeface="Century"/>
              <a:cs typeface="Century"/>
            </a:endParaRPr>
          </a:p>
          <a:p>
            <a:pPr marL="328295" indent="-315595">
              <a:lnSpc>
                <a:spcPct val="100000"/>
              </a:lnSpc>
              <a:spcBef>
                <a:spcPts val="80"/>
              </a:spcBef>
              <a:buClr>
                <a:srgbClr val="25408F"/>
              </a:buClr>
              <a:buSzPct val="103448"/>
              <a:buFont typeface="Wingdings"/>
              <a:buChar char=""/>
              <a:tabLst>
                <a:tab pos="328930" algn="l"/>
              </a:tabLst>
            </a:pPr>
            <a:r>
              <a:rPr sz="1450" spc="-20" dirty="0">
                <a:solidFill>
                  <a:srgbClr val="231F20"/>
                </a:solidFill>
                <a:latin typeface="Century"/>
                <a:cs typeface="Century"/>
              </a:rPr>
              <a:t>Height</a:t>
            </a:r>
            <a:r>
              <a:rPr sz="1450" spc="-10" dirty="0">
                <a:solidFill>
                  <a:srgbClr val="231F20"/>
                </a:solidFill>
                <a:latin typeface="Century"/>
                <a:cs typeface="Century"/>
              </a:rPr>
              <a:t> </a:t>
            </a:r>
            <a:r>
              <a:rPr sz="1450" spc="-20" dirty="0">
                <a:solidFill>
                  <a:srgbClr val="231F20"/>
                </a:solidFill>
                <a:latin typeface="Century"/>
                <a:cs typeface="Century"/>
              </a:rPr>
              <a:t>4.70</a:t>
            </a:r>
            <a:r>
              <a:rPr sz="1450" spc="-10" dirty="0">
                <a:solidFill>
                  <a:srgbClr val="231F20"/>
                </a:solidFill>
                <a:latin typeface="Century"/>
                <a:cs typeface="Century"/>
              </a:rPr>
              <a:t> </a:t>
            </a:r>
            <a:r>
              <a:rPr sz="1450" spc="-35" dirty="0">
                <a:solidFill>
                  <a:srgbClr val="231F20"/>
                </a:solidFill>
                <a:latin typeface="Century"/>
                <a:cs typeface="Century"/>
              </a:rPr>
              <a:t>m</a:t>
            </a:r>
            <a:endParaRPr sz="1450">
              <a:latin typeface="Century"/>
              <a:cs typeface="Century"/>
            </a:endParaRPr>
          </a:p>
          <a:p>
            <a:pPr marL="328295" indent="-315595">
              <a:lnSpc>
                <a:spcPct val="100000"/>
              </a:lnSpc>
              <a:spcBef>
                <a:spcPts val="80"/>
              </a:spcBef>
              <a:buClr>
                <a:srgbClr val="25408F"/>
              </a:buClr>
              <a:buSzPct val="103448"/>
              <a:buFont typeface="Wingdings"/>
              <a:buChar char=""/>
              <a:tabLst>
                <a:tab pos="328930" algn="l"/>
              </a:tabLst>
            </a:pPr>
            <a:r>
              <a:rPr sz="1450" spc="-30" dirty="0">
                <a:solidFill>
                  <a:srgbClr val="231F20"/>
                </a:solidFill>
                <a:latin typeface="Century"/>
                <a:cs typeface="Century"/>
              </a:rPr>
              <a:t>SWL</a:t>
            </a:r>
            <a:r>
              <a:rPr sz="1450" spc="-10" dirty="0">
                <a:solidFill>
                  <a:srgbClr val="231F20"/>
                </a:solidFill>
                <a:latin typeface="Century"/>
                <a:cs typeface="Century"/>
              </a:rPr>
              <a:t> </a:t>
            </a:r>
            <a:r>
              <a:rPr sz="1450" spc="-20" dirty="0">
                <a:solidFill>
                  <a:srgbClr val="231F20"/>
                </a:solidFill>
                <a:latin typeface="Century"/>
                <a:cs typeface="Century"/>
              </a:rPr>
              <a:t>170</a:t>
            </a:r>
            <a:r>
              <a:rPr sz="1450" spc="-10" dirty="0">
                <a:solidFill>
                  <a:srgbClr val="231F20"/>
                </a:solidFill>
                <a:latin typeface="Century"/>
                <a:cs typeface="Century"/>
              </a:rPr>
              <a:t> </a:t>
            </a:r>
            <a:r>
              <a:rPr sz="1450" spc="-15" dirty="0">
                <a:solidFill>
                  <a:srgbClr val="231F20"/>
                </a:solidFill>
                <a:latin typeface="Century"/>
                <a:cs typeface="Century"/>
              </a:rPr>
              <a:t>t</a:t>
            </a:r>
            <a:endParaRPr sz="1450">
              <a:latin typeface="Century"/>
              <a:cs typeface="Century"/>
            </a:endParaRPr>
          </a:p>
        </p:txBody>
      </p:sp>
      <p:sp>
        <p:nvSpPr>
          <p:cNvPr id="21" name="object 21"/>
          <p:cNvSpPr txBox="1"/>
          <p:nvPr/>
        </p:nvSpPr>
        <p:spPr>
          <a:xfrm>
            <a:off x="1548899" y="3640791"/>
            <a:ext cx="2732405" cy="1191260"/>
          </a:xfrm>
          <a:prstGeom prst="rect">
            <a:avLst/>
          </a:prstGeom>
        </p:spPr>
        <p:txBody>
          <a:bodyPr vert="horz" wrap="square" lIns="0" tIns="0" rIns="0" bIns="0" rtlCol="0">
            <a:spAutoFit/>
          </a:bodyPr>
          <a:lstStyle/>
          <a:p>
            <a:pPr marL="12700">
              <a:lnSpc>
                <a:spcPts val="2330"/>
              </a:lnSpc>
            </a:pPr>
            <a:r>
              <a:rPr sz="1950" b="1" spc="180" dirty="0">
                <a:solidFill>
                  <a:srgbClr val="25408F"/>
                </a:solidFill>
                <a:latin typeface="Cambria"/>
                <a:cs typeface="Cambria"/>
              </a:rPr>
              <a:t>Car</a:t>
            </a:r>
            <a:r>
              <a:rPr sz="1950" b="1" spc="110" dirty="0">
                <a:solidFill>
                  <a:srgbClr val="25408F"/>
                </a:solidFill>
                <a:latin typeface="Cambria"/>
                <a:cs typeface="Cambria"/>
              </a:rPr>
              <a:t> </a:t>
            </a:r>
            <a:r>
              <a:rPr sz="1950" b="1" spc="105" dirty="0">
                <a:solidFill>
                  <a:srgbClr val="25408F"/>
                </a:solidFill>
                <a:latin typeface="Cambria"/>
                <a:cs typeface="Cambria"/>
              </a:rPr>
              <a:t>Decks</a:t>
            </a:r>
            <a:endParaRPr sz="1950">
              <a:latin typeface="Cambria"/>
              <a:cs typeface="Cambria"/>
            </a:endParaRPr>
          </a:p>
          <a:p>
            <a:pPr marL="12700">
              <a:lnSpc>
                <a:spcPts val="1730"/>
              </a:lnSpc>
            </a:pPr>
            <a:r>
              <a:rPr sz="1450" spc="-20" dirty="0">
                <a:solidFill>
                  <a:srgbClr val="231F20"/>
                </a:solidFill>
                <a:latin typeface="Century"/>
                <a:cs typeface="Century"/>
              </a:rPr>
              <a:t>396</a:t>
            </a:r>
            <a:r>
              <a:rPr sz="1450" spc="-10" dirty="0">
                <a:solidFill>
                  <a:srgbClr val="231F20"/>
                </a:solidFill>
                <a:latin typeface="Century"/>
                <a:cs typeface="Century"/>
              </a:rPr>
              <a:t> </a:t>
            </a:r>
            <a:r>
              <a:rPr sz="1450" spc="-30" dirty="0">
                <a:solidFill>
                  <a:srgbClr val="231F20"/>
                </a:solidFill>
                <a:latin typeface="Century"/>
                <a:cs typeface="Century"/>
              </a:rPr>
              <a:t>LM</a:t>
            </a:r>
            <a:r>
              <a:rPr sz="1450" spc="-10" dirty="0">
                <a:solidFill>
                  <a:srgbClr val="231F20"/>
                </a:solidFill>
                <a:latin typeface="Century"/>
                <a:cs typeface="Century"/>
              </a:rPr>
              <a:t> </a:t>
            </a:r>
            <a:r>
              <a:rPr sz="1450" spc="-20" dirty="0">
                <a:solidFill>
                  <a:srgbClr val="231F20"/>
                </a:solidFill>
                <a:latin typeface="Century"/>
                <a:cs typeface="Century"/>
              </a:rPr>
              <a:t>(car</a:t>
            </a:r>
            <a:r>
              <a:rPr sz="1450" spc="-10" dirty="0">
                <a:solidFill>
                  <a:srgbClr val="231F20"/>
                </a:solidFill>
                <a:latin typeface="Century"/>
                <a:cs typeface="Century"/>
              </a:rPr>
              <a:t> </a:t>
            </a:r>
            <a:r>
              <a:rPr sz="1450" spc="-20" dirty="0">
                <a:solidFill>
                  <a:srgbClr val="231F20"/>
                </a:solidFill>
                <a:latin typeface="Century"/>
                <a:cs typeface="Century"/>
              </a:rPr>
              <a:t>deck</a:t>
            </a:r>
            <a:r>
              <a:rPr sz="1450" spc="-10" dirty="0">
                <a:solidFill>
                  <a:srgbClr val="231F20"/>
                </a:solidFill>
                <a:latin typeface="Century"/>
                <a:cs typeface="Century"/>
              </a:rPr>
              <a:t> </a:t>
            </a:r>
            <a:r>
              <a:rPr sz="1450" spc="-20" dirty="0">
                <a:solidFill>
                  <a:srgbClr val="231F20"/>
                </a:solidFill>
                <a:latin typeface="Century"/>
                <a:cs typeface="Century"/>
              </a:rPr>
              <a:t>1</a:t>
            </a:r>
            <a:r>
              <a:rPr sz="1450" spc="-10" dirty="0">
                <a:solidFill>
                  <a:srgbClr val="231F20"/>
                </a:solidFill>
                <a:latin typeface="Century"/>
                <a:cs typeface="Century"/>
              </a:rPr>
              <a:t> </a:t>
            </a:r>
            <a:r>
              <a:rPr sz="1450" spc="-20" dirty="0">
                <a:solidFill>
                  <a:srgbClr val="231F20"/>
                </a:solidFill>
                <a:latin typeface="Century"/>
                <a:cs typeface="Century"/>
              </a:rPr>
              <a:t>–</a:t>
            </a:r>
            <a:r>
              <a:rPr sz="1450" spc="-10" dirty="0">
                <a:solidFill>
                  <a:srgbClr val="231F20"/>
                </a:solidFill>
                <a:latin typeface="Century"/>
                <a:cs typeface="Century"/>
              </a:rPr>
              <a:t> </a:t>
            </a:r>
            <a:r>
              <a:rPr sz="1450" spc="-20" dirty="0">
                <a:solidFill>
                  <a:srgbClr val="231F20"/>
                </a:solidFill>
                <a:latin typeface="Century"/>
                <a:cs typeface="Century"/>
              </a:rPr>
              <a:t>216</a:t>
            </a:r>
            <a:r>
              <a:rPr sz="1450" spc="-10" dirty="0">
                <a:solidFill>
                  <a:srgbClr val="231F20"/>
                </a:solidFill>
                <a:latin typeface="Century"/>
                <a:cs typeface="Century"/>
              </a:rPr>
              <a:t> </a:t>
            </a:r>
            <a:r>
              <a:rPr sz="1450" spc="-35" dirty="0">
                <a:solidFill>
                  <a:srgbClr val="231F20"/>
                </a:solidFill>
                <a:latin typeface="Century"/>
                <a:cs typeface="Century"/>
              </a:rPr>
              <a:t>m</a:t>
            </a:r>
            <a:r>
              <a:rPr sz="1450" spc="-10" dirty="0">
                <a:solidFill>
                  <a:srgbClr val="231F20"/>
                </a:solidFill>
                <a:latin typeface="Century"/>
                <a:cs typeface="Century"/>
              </a:rPr>
              <a:t> / </a:t>
            </a:r>
            <a:r>
              <a:rPr sz="1450" spc="-20" dirty="0">
                <a:solidFill>
                  <a:srgbClr val="231F20"/>
                </a:solidFill>
                <a:latin typeface="Century"/>
                <a:cs typeface="Century"/>
              </a:rPr>
              <a:t>car</a:t>
            </a:r>
            <a:endParaRPr sz="1450">
              <a:latin typeface="Century"/>
              <a:cs typeface="Century"/>
            </a:endParaRPr>
          </a:p>
          <a:p>
            <a:pPr marL="12700" marR="1299845">
              <a:lnSpc>
                <a:spcPct val="104600"/>
              </a:lnSpc>
            </a:pPr>
            <a:r>
              <a:rPr sz="1450" spc="-20" dirty="0">
                <a:solidFill>
                  <a:srgbClr val="231F20"/>
                </a:solidFill>
                <a:latin typeface="Century"/>
                <a:cs typeface="Century"/>
              </a:rPr>
              <a:t>deck</a:t>
            </a:r>
            <a:r>
              <a:rPr sz="1450" spc="-10" dirty="0">
                <a:solidFill>
                  <a:srgbClr val="231F20"/>
                </a:solidFill>
                <a:latin typeface="Century"/>
                <a:cs typeface="Century"/>
              </a:rPr>
              <a:t> </a:t>
            </a:r>
            <a:r>
              <a:rPr sz="1450" spc="-20" dirty="0">
                <a:solidFill>
                  <a:srgbClr val="231F20"/>
                </a:solidFill>
                <a:latin typeface="Century"/>
                <a:cs typeface="Century"/>
              </a:rPr>
              <a:t>2</a:t>
            </a:r>
            <a:r>
              <a:rPr sz="1450" spc="-10" dirty="0">
                <a:solidFill>
                  <a:srgbClr val="231F20"/>
                </a:solidFill>
                <a:latin typeface="Century"/>
                <a:cs typeface="Century"/>
              </a:rPr>
              <a:t> </a:t>
            </a:r>
            <a:r>
              <a:rPr sz="1450" spc="-20" dirty="0">
                <a:solidFill>
                  <a:srgbClr val="231F20"/>
                </a:solidFill>
                <a:latin typeface="Century"/>
                <a:cs typeface="Century"/>
              </a:rPr>
              <a:t>–</a:t>
            </a:r>
            <a:r>
              <a:rPr sz="1450" spc="-10" dirty="0">
                <a:solidFill>
                  <a:srgbClr val="231F20"/>
                </a:solidFill>
                <a:latin typeface="Century"/>
                <a:cs typeface="Century"/>
              </a:rPr>
              <a:t> </a:t>
            </a:r>
            <a:r>
              <a:rPr sz="1450" spc="-20" dirty="0">
                <a:solidFill>
                  <a:srgbClr val="231F20"/>
                </a:solidFill>
                <a:latin typeface="Century"/>
                <a:cs typeface="Century"/>
              </a:rPr>
              <a:t>180</a:t>
            </a:r>
            <a:r>
              <a:rPr sz="1450" spc="-10" dirty="0">
                <a:solidFill>
                  <a:srgbClr val="231F20"/>
                </a:solidFill>
                <a:latin typeface="Century"/>
                <a:cs typeface="Century"/>
              </a:rPr>
              <a:t> </a:t>
            </a:r>
            <a:r>
              <a:rPr sz="1450" spc="-35" dirty="0">
                <a:solidFill>
                  <a:srgbClr val="231F20"/>
                </a:solidFill>
                <a:latin typeface="Century"/>
                <a:cs typeface="Century"/>
              </a:rPr>
              <a:t>m</a:t>
            </a:r>
            <a:r>
              <a:rPr sz="1450" spc="-10" dirty="0">
                <a:solidFill>
                  <a:srgbClr val="231F20"/>
                </a:solidFill>
                <a:latin typeface="Century"/>
                <a:cs typeface="Century"/>
              </a:rPr>
              <a:t> </a:t>
            </a:r>
            <a:r>
              <a:rPr sz="1450" spc="-15" dirty="0">
                <a:solidFill>
                  <a:srgbClr val="231F20"/>
                </a:solidFill>
                <a:latin typeface="Century"/>
                <a:cs typeface="Century"/>
              </a:rPr>
              <a:t>)</a:t>
            </a:r>
            <a:r>
              <a:rPr sz="1450" spc="-20" dirty="0">
                <a:solidFill>
                  <a:srgbClr val="231F20"/>
                </a:solidFill>
                <a:latin typeface="Century"/>
                <a:cs typeface="Century"/>
              </a:rPr>
              <a:t> Free</a:t>
            </a:r>
            <a:r>
              <a:rPr sz="1450" spc="-10" dirty="0">
                <a:solidFill>
                  <a:srgbClr val="231F20"/>
                </a:solidFill>
                <a:latin typeface="Century"/>
                <a:cs typeface="Century"/>
              </a:rPr>
              <a:t> </a:t>
            </a:r>
            <a:r>
              <a:rPr sz="1450" spc="-20" dirty="0">
                <a:solidFill>
                  <a:srgbClr val="231F20"/>
                </a:solidFill>
                <a:latin typeface="Century"/>
                <a:cs typeface="Century"/>
              </a:rPr>
              <a:t>high</a:t>
            </a:r>
            <a:r>
              <a:rPr sz="1450" spc="-10" dirty="0">
                <a:solidFill>
                  <a:srgbClr val="231F20"/>
                </a:solidFill>
                <a:latin typeface="Century"/>
                <a:cs typeface="Century"/>
              </a:rPr>
              <a:t> </a:t>
            </a:r>
            <a:r>
              <a:rPr sz="1450" spc="-20" dirty="0">
                <a:solidFill>
                  <a:srgbClr val="231F20"/>
                </a:solidFill>
                <a:latin typeface="Century"/>
                <a:cs typeface="Century"/>
              </a:rPr>
              <a:t>2.20</a:t>
            </a:r>
            <a:r>
              <a:rPr sz="1450" spc="-10" dirty="0">
                <a:solidFill>
                  <a:srgbClr val="231F20"/>
                </a:solidFill>
                <a:latin typeface="Century"/>
                <a:cs typeface="Century"/>
              </a:rPr>
              <a:t> </a:t>
            </a:r>
            <a:r>
              <a:rPr sz="1450" spc="-35" dirty="0">
                <a:solidFill>
                  <a:srgbClr val="231F20"/>
                </a:solidFill>
                <a:latin typeface="Century"/>
                <a:cs typeface="Century"/>
              </a:rPr>
              <a:t>m</a:t>
            </a:r>
            <a:endParaRPr sz="1450">
              <a:latin typeface="Century"/>
              <a:cs typeface="Century"/>
            </a:endParaRPr>
          </a:p>
          <a:p>
            <a:pPr marL="12700">
              <a:lnSpc>
                <a:spcPct val="100000"/>
              </a:lnSpc>
              <a:spcBef>
                <a:spcPts val="80"/>
              </a:spcBef>
            </a:pPr>
            <a:r>
              <a:rPr sz="1450" spc="-20" dirty="0">
                <a:solidFill>
                  <a:srgbClr val="231F20"/>
                </a:solidFill>
                <a:latin typeface="Century"/>
                <a:cs typeface="Century"/>
              </a:rPr>
              <a:t>Average</a:t>
            </a:r>
            <a:r>
              <a:rPr sz="1450" spc="-10" dirty="0">
                <a:solidFill>
                  <a:srgbClr val="231F20"/>
                </a:solidFill>
                <a:latin typeface="Century"/>
                <a:cs typeface="Century"/>
              </a:rPr>
              <a:t> </a:t>
            </a:r>
            <a:r>
              <a:rPr sz="1450" spc="-20" dirty="0">
                <a:solidFill>
                  <a:srgbClr val="231F20"/>
                </a:solidFill>
                <a:latin typeface="Century"/>
                <a:cs typeface="Century"/>
              </a:rPr>
              <a:t>weight</a:t>
            </a:r>
            <a:r>
              <a:rPr sz="1450" spc="-10" dirty="0">
                <a:solidFill>
                  <a:srgbClr val="231F20"/>
                </a:solidFill>
                <a:latin typeface="Century"/>
                <a:cs typeface="Century"/>
              </a:rPr>
              <a:t> </a:t>
            </a:r>
            <a:r>
              <a:rPr sz="1450" spc="-15" dirty="0">
                <a:solidFill>
                  <a:srgbClr val="231F20"/>
                </a:solidFill>
                <a:latin typeface="Century"/>
                <a:cs typeface="Century"/>
              </a:rPr>
              <a:t>of</a:t>
            </a:r>
            <a:r>
              <a:rPr sz="1450" spc="-10" dirty="0">
                <a:solidFill>
                  <a:srgbClr val="231F20"/>
                </a:solidFill>
                <a:latin typeface="Century"/>
                <a:cs typeface="Century"/>
              </a:rPr>
              <a:t> </a:t>
            </a:r>
            <a:r>
              <a:rPr sz="1450" spc="-20" dirty="0">
                <a:solidFill>
                  <a:srgbClr val="231F20"/>
                </a:solidFill>
                <a:latin typeface="Century"/>
                <a:cs typeface="Century"/>
              </a:rPr>
              <a:t>unit</a:t>
            </a:r>
            <a:r>
              <a:rPr sz="1450" spc="-10" dirty="0">
                <a:solidFill>
                  <a:srgbClr val="231F20"/>
                </a:solidFill>
                <a:latin typeface="Century"/>
                <a:cs typeface="Century"/>
              </a:rPr>
              <a:t> </a:t>
            </a:r>
            <a:r>
              <a:rPr sz="1450" spc="-20" dirty="0">
                <a:solidFill>
                  <a:srgbClr val="231F20"/>
                </a:solidFill>
                <a:latin typeface="Century"/>
                <a:cs typeface="Century"/>
              </a:rPr>
              <a:t>–</a:t>
            </a:r>
            <a:r>
              <a:rPr sz="1450" spc="-10" dirty="0">
                <a:solidFill>
                  <a:srgbClr val="231F20"/>
                </a:solidFill>
                <a:latin typeface="Century"/>
                <a:cs typeface="Century"/>
              </a:rPr>
              <a:t> </a:t>
            </a:r>
            <a:r>
              <a:rPr sz="1450" spc="-20" dirty="0">
                <a:solidFill>
                  <a:srgbClr val="231F20"/>
                </a:solidFill>
                <a:latin typeface="Century"/>
                <a:cs typeface="Century"/>
              </a:rPr>
              <a:t>1</a:t>
            </a:r>
            <a:r>
              <a:rPr sz="1450" spc="-10" dirty="0">
                <a:solidFill>
                  <a:srgbClr val="231F20"/>
                </a:solidFill>
                <a:latin typeface="Century"/>
                <a:cs typeface="Century"/>
              </a:rPr>
              <a:t> </a:t>
            </a:r>
            <a:r>
              <a:rPr sz="1450" spc="-15" dirty="0">
                <a:solidFill>
                  <a:srgbClr val="231F20"/>
                </a:solidFill>
                <a:latin typeface="Century"/>
                <a:cs typeface="Century"/>
              </a:rPr>
              <a:t>t</a:t>
            </a:r>
            <a:endParaRPr sz="1450">
              <a:latin typeface="Century"/>
              <a:cs typeface="Century"/>
            </a:endParaRPr>
          </a:p>
        </p:txBody>
      </p:sp>
      <p:sp>
        <p:nvSpPr>
          <p:cNvPr id="22" name="object 22"/>
          <p:cNvSpPr txBox="1"/>
          <p:nvPr/>
        </p:nvSpPr>
        <p:spPr>
          <a:xfrm>
            <a:off x="4555068" y="1527427"/>
            <a:ext cx="2625090" cy="908050"/>
          </a:xfrm>
          <a:prstGeom prst="rect">
            <a:avLst/>
          </a:prstGeom>
        </p:spPr>
        <p:txBody>
          <a:bodyPr vert="horz" wrap="square" lIns="0" tIns="0" rIns="0" bIns="0" rtlCol="0">
            <a:spAutoFit/>
          </a:bodyPr>
          <a:lstStyle/>
          <a:p>
            <a:pPr marL="12700" marR="124460">
              <a:lnSpc>
                <a:spcPct val="104600"/>
              </a:lnSpc>
            </a:pPr>
            <a:r>
              <a:rPr sz="1450" spc="-25" dirty="0">
                <a:solidFill>
                  <a:srgbClr val="231F20"/>
                </a:solidFill>
                <a:latin typeface="Century"/>
                <a:cs typeface="Century"/>
              </a:rPr>
              <a:t>Maximum</a:t>
            </a:r>
            <a:r>
              <a:rPr sz="1450" spc="-10" dirty="0">
                <a:solidFill>
                  <a:srgbClr val="231F20"/>
                </a:solidFill>
                <a:latin typeface="Century"/>
                <a:cs typeface="Century"/>
              </a:rPr>
              <a:t> </a:t>
            </a:r>
            <a:r>
              <a:rPr sz="1450" spc="-20" dirty="0">
                <a:solidFill>
                  <a:srgbClr val="231F20"/>
                </a:solidFill>
                <a:latin typeface="Century"/>
                <a:cs typeface="Century"/>
              </a:rPr>
              <a:t>weight</a:t>
            </a:r>
            <a:r>
              <a:rPr sz="1450" spc="-10" dirty="0">
                <a:solidFill>
                  <a:srgbClr val="231F20"/>
                </a:solidFill>
                <a:latin typeface="Century"/>
                <a:cs typeface="Century"/>
              </a:rPr>
              <a:t> </a:t>
            </a:r>
            <a:r>
              <a:rPr sz="1450" spc="-15" dirty="0">
                <a:solidFill>
                  <a:srgbClr val="231F20"/>
                </a:solidFill>
                <a:latin typeface="Century"/>
                <a:cs typeface="Century"/>
              </a:rPr>
              <a:t>of</a:t>
            </a:r>
            <a:r>
              <a:rPr sz="1450" spc="-10" dirty="0">
                <a:solidFill>
                  <a:srgbClr val="231F20"/>
                </a:solidFill>
                <a:latin typeface="Century"/>
                <a:cs typeface="Century"/>
              </a:rPr>
              <a:t> </a:t>
            </a:r>
            <a:r>
              <a:rPr sz="1450" spc="-20" dirty="0">
                <a:solidFill>
                  <a:srgbClr val="231F20"/>
                </a:solidFill>
                <a:latin typeface="Century"/>
                <a:cs typeface="Century"/>
              </a:rPr>
              <a:t>unit</a:t>
            </a:r>
            <a:r>
              <a:rPr sz="1450" spc="-10" dirty="0">
                <a:solidFill>
                  <a:srgbClr val="231F20"/>
                </a:solidFill>
                <a:latin typeface="Century"/>
                <a:cs typeface="Century"/>
              </a:rPr>
              <a:t> </a:t>
            </a:r>
            <a:r>
              <a:rPr sz="1450" spc="-20" dirty="0">
                <a:solidFill>
                  <a:srgbClr val="231F20"/>
                </a:solidFill>
                <a:latin typeface="Century"/>
                <a:cs typeface="Century"/>
              </a:rPr>
              <a:t>–</a:t>
            </a:r>
            <a:r>
              <a:rPr sz="1450" spc="-10" dirty="0">
                <a:solidFill>
                  <a:srgbClr val="231F20"/>
                </a:solidFill>
                <a:latin typeface="Century"/>
                <a:cs typeface="Century"/>
              </a:rPr>
              <a:t> </a:t>
            </a:r>
            <a:r>
              <a:rPr sz="1450" spc="-20" dirty="0">
                <a:solidFill>
                  <a:srgbClr val="231F20"/>
                </a:solidFill>
                <a:latin typeface="Century"/>
                <a:cs typeface="Century"/>
              </a:rPr>
              <a:t>2</a:t>
            </a:r>
            <a:r>
              <a:rPr sz="1450" spc="-10" dirty="0">
                <a:solidFill>
                  <a:srgbClr val="231F20"/>
                </a:solidFill>
                <a:latin typeface="Century"/>
                <a:cs typeface="Century"/>
              </a:rPr>
              <a:t> </a:t>
            </a:r>
            <a:r>
              <a:rPr sz="1450" spc="-15" dirty="0">
                <a:solidFill>
                  <a:srgbClr val="231F20"/>
                </a:solidFill>
                <a:latin typeface="Century"/>
                <a:cs typeface="Century"/>
              </a:rPr>
              <a:t>t</a:t>
            </a:r>
            <a:r>
              <a:rPr sz="1450" spc="-20" dirty="0">
                <a:solidFill>
                  <a:srgbClr val="231F20"/>
                </a:solidFill>
                <a:latin typeface="Century"/>
                <a:cs typeface="Century"/>
              </a:rPr>
              <a:t> Axel</a:t>
            </a:r>
            <a:r>
              <a:rPr sz="1450" spc="-10" dirty="0">
                <a:solidFill>
                  <a:srgbClr val="231F20"/>
                </a:solidFill>
                <a:latin typeface="Century"/>
                <a:cs typeface="Century"/>
              </a:rPr>
              <a:t> </a:t>
            </a:r>
            <a:r>
              <a:rPr sz="1450" spc="-20" dirty="0">
                <a:solidFill>
                  <a:srgbClr val="231F20"/>
                </a:solidFill>
                <a:latin typeface="Century"/>
                <a:cs typeface="Century"/>
              </a:rPr>
              <a:t>load</a:t>
            </a:r>
            <a:r>
              <a:rPr sz="1450" spc="-10" dirty="0">
                <a:solidFill>
                  <a:srgbClr val="231F20"/>
                </a:solidFill>
                <a:latin typeface="Century"/>
                <a:cs typeface="Century"/>
              </a:rPr>
              <a:t> </a:t>
            </a:r>
            <a:r>
              <a:rPr sz="1450" spc="-20" dirty="0">
                <a:solidFill>
                  <a:srgbClr val="231F20"/>
                </a:solidFill>
                <a:latin typeface="Century"/>
                <a:cs typeface="Century"/>
              </a:rPr>
              <a:t>–</a:t>
            </a:r>
            <a:r>
              <a:rPr sz="1450" spc="-10" dirty="0">
                <a:solidFill>
                  <a:srgbClr val="231F20"/>
                </a:solidFill>
                <a:latin typeface="Century"/>
                <a:cs typeface="Century"/>
              </a:rPr>
              <a:t> </a:t>
            </a:r>
            <a:r>
              <a:rPr sz="1450" spc="-20" dirty="0">
                <a:solidFill>
                  <a:srgbClr val="231F20"/>
                </a:solidFill>
                <a:latin typeface="Century"/>
                <a:cs typeface="Century"/>
              </a:rPr>
              <a:t>1</a:t>
            </a:r>
            <a:r>
              <a:rPr sz="1450" spc="-10" dirty="0">
                <a:solidFill>
                  <a:srgbClr val="231F20"/>
                </a:solidFill>
                <a:latin typeface="Century"/>
                <a:cs typeface="Century"/>
              </a:rPr>
              <a:t> </a:t>
            </a:r>
            <a:r>
              <a:rPr sz="1450" spc="-15" dirty="0">
                <a:solidFill>
                  <a:srgbClr val="231F20"/>
                </a:solidFill>
                <a:latin typeface="Century"/>
                <a:cs typeface="Century"/>
              </a:rPr>
              <a:t>t.</a:t>
            </a:r>
            <a:endParaRPr sz="1450">
              <a:latin typeface="Century"/>
              <a:cs typeface="Century"/>
            </a:endParaRPr>
          </a:p>
          <a:p>
            <a:pPr marL="12700" marR="5080">
              <a:lnSpc>
                <a:spcPct val="104600"/>
              </a:lnSpc>
            </a:pPr>
            <a:r>
              <a:rPr sz="1450" spc="-20" dirty="0">
                <a:solidFill>
                  <a:srgbClr val="231F20"/>
                </a:solidFill>
                <a:latin typeface="Century"/>
                <a:cs typeface="Century"/>
              </a:rPr>
              <a:t>2</a:t>
            </a:r>
            <a:r>
              <a:rPr sz="1450" spc="-10" dirty="0">
                <a:solidFill>
                  <a:srgbClr val="231F20"/>
                </a:solidFill>
                <a:latin typeface="Century"/>
                <a:cs typeface="Century"/>
              </a:rPr>
              <a:t> </a:t>
            </a:r>
            <a:r>
              <a:rPr sz="1450" spc="-20" dirty="0">
                <a:solidFill>
                  <a:srgbClr val="231F20"/>
                </a:solidFill>
                <a:latin typeface="Century"/>
                <a:cs typeface="Century"/>
              </a:rPr>
              <a:t>Fixed</a:t>
            </a:r>
            <a:r>
              <a:rPr sz="1450" spc="-10" dirty="0">
                <a:solidFill>
                  <a:srgbClr val="231F20"/>
                </a:solidFill>
                <a:latin typeface="Century"/>
                <a:cs typeface="Century"/>
              </a:rPr>
              <a:t> </a:t>
            </a:r>
            <a:r>
              <a:rPr sz="1450" spc="-25" dirty="0">
                <a:solidFill>
                  <a:srgbClr val="231F20"/>
                </a:solidFill>
                <a:latin typeface="Century"/>
                <a:cs typeface="Century"/>
              </a:rPr>
              <a:t>ramps</a:t>
            </a:r>
            <a:r>
              <a:rPr sz="1450" spc="-10" dirty="0">
                <a:solidFill>
                  <a:srgbClr val="231F20"/>
                </a:solidFill>
                <a:latin typeface="Century"/>
                <a:cs typeface="Century"/>
              </a:rPr>
              <a:t> </a:t>
            </a:r>
            <a:r>
              <a:rPr sz="1450" spc="-20" dirty="0">
                <a:solidFill>
                  <a:srgbClr val="231F20"/>
                </a:solidFill>
                <a:latin typeface="Century"/>
                <a:cs typeface="Century"/>
              </a:rPr>
              <a:t>connecting</a:t>
            </a:r>
            <a:r>
              <a:rPr sz="1450" spc="-10" dirty="0">
                <a:solidFill>
                  <a:srgbClr val="231F20"/>
                </a:solidFill>
                <a:latin typeface="Century"/>
                <a:cs typeface="Century"/>
              </a:rPr>
              <a:t> </a:t>
            </a:r>
            <a:r>
              <a:rPr sz="1450" spc="-25" dirty="0">
                <a:solidFill>
                  <a:srgbClr val="231F20"/>
                </a:solidFill>
                <a:latin typeface="Century"/>
                <a:cs typeface="Century"/>
              </a:rPr>
              <a:t>Deck</a:t>
            </a:r>
            <a:r>
              <a:rPr sz="1450" spc="-20" dirty="0">
                <a:solidFill>
                  <a:srgbClr val="231F20"/>
                </a:solidFill>
                <a:latin typeface="Century"/>
                <a:cs typeface="Century"/>
              </a:rPr>
              <a:t> 1and</a:t>
            </a:r>
            <a:r>
              <a:rPr sz="1450" spc="-10" dirty="0">
                <a:solidFill>
                  <a:srgbClr val="231F20"/>
                </a:solidFill>
                <a:latin typeface="Century"/>
                <a:cs typeface="Century"/>
              </a:rPr>
              <a:t> </a:t>
            </a:r>
            <a:r>
              <a:rPr sz="1450" spc="-25" dirty="0">
                <a:solidFill>
                  <a:srgbClr val="231F20"/>
                </a:solidFill>
                <a:latin typeface="Century"/>
                <a:cs typeface="Century"/>
              </a:rPr>
              <a:t>Deck</a:t>
            </a:r>
            <a:r>
              <a:rPr sz="1450" spc="-10" dirty="0">
                <a:solidFill>
                  <a:srgbClr val="231F20"/>
                </a:solidFill>
                <a:latin typeface="Century"/>
                <a:cs typeface="Century"/>
              </a:rPr>
              <a:t> </a:t>
            </a:r>
            <a:r>
              <a:rPr sz="1450" spc="-20" dirty="0">
                <a:solidFill>
                  <a:srgbClr val="231F20"/>
                </a:solidFill>
                <a:latin typeface="Century"/>
                <a:cs typeface="Century"/>
              </a:rPr>
              <a:t>2</a:t>
            </a:r>
            <a:endParaRPr sz="1450">
              <a:latin typeface="Century"/>
              <a:cs typeface="Century"/>
            </a:endParaRPr>
          </a:p>
        </p:txBody>
      </p:sp>
      <p:sp>
        <p:nvSpPr>
          <p:cNvPr id="23" name="object 23"/>
          <p:cNvSpPr txBox="1"/>
          <p:nvPr/>
        </p:nvSpPr>
        <p:spPr>
          <a:xfrm>
            <a:off x="4555014" y="2452434"/>
            <a:ext cx="1523365" cy="448309"/>
          </a:xfrm>
          <a:prstGeom prst="rect">
            <a:avLst/>
          </a:prstGeom>
        </p:spPr>
        <p:txBody>
          <a:bodyPr vert="horz" wrap="square" lIns="0" tIns="0" rIns="0" bIns="0" rtlCol="0">
            <a:spAutoFit/>
          </a:bodyPr>
          <a:lstStyle/>
          <a:p>
            <a:pPr marL="328295" indent="-315595">
              <a:lnSpc>
                <a:spcPct val="100000"/>
              </a:lnSpc>
              <a:buClr>
                <a:srgbClr val="25408F"/>
              </a:buClr>
              <a:buSzPct val="103448"/>
              <a:buFont typeface="Wingdings"/>
              <a:buChar char=""/>
              <a:tabLst>
                <a:tab pos="328930" algn="l"/>
              </a:tabLst>
            </a:pPr>
            <a:r>
              <a:rPr sz="1450" spc="-20" dirty="0">
                <a:solidFill>
                  <a:srgbClr val="231F20"/>
                </a:solidFill>
                <a:latin typeface="Century"/>
                <a:cs typeface="Century"/>
              </a:rPr>
              <a:t>Width</a:t>
            </a:r>
            <a:r>
              <a:rPr sz="1450" spc="-10" dirty="0">
                <a:solidFill>
                  <a:srgbClr val="231F20"/>
                </a:solidFill>
                <a:latin typeface="Century"/>
                <a:cs typeface="Century"/>
              </a:rPr>
              <a:t> </a:t>
            </a:r>
            <a:r>
              <a:rPr sz="1450" spc="-20" dirty="0">
                <a:solidFill>
                  <a:srgbClr val="231F20"/>
                </a:solidFill>
                <a:latin typeface="Century"/>
                <a:cs typeface="Century"/>
              </a:rPr>
              <a:t>3.10</a:t>
            </a:r>
            <a:r>
              <a:rPr sz="1450" spc="-10" dirty="0">
                <a:solidFill>
                  <a:srgbClr val="231F20"/>
                </a:solidFill>
                <a:latin typeface="Century"/>
                <a:cs typeface="Century"/>
              </a:rPr>
              <a:t> </a:t>
            </a:r>
            <a:r>
              <a:rPr sz="1450" spc="-35" dirty="0">
                <a:solidFill>
                  <a:srgbClr val="231F20"/>
                </a:solidFill>
                <a:latin typeface="Century"/>
                <a:cs typeface="Century"/>
              </a:rPr>
              <a:t>m</a:t>
            </a:r>
            <a:endParaRPr sz="1450">
              <a:latin typeface="Century"/>
              <a:cs typeface="Century"/>
            </a:endParaRPr>
          </a:p>
          <a:p>
            <a:pPr marL="328295" indent="-315595">
              <a:lnSpc>
                <a:spcPct val="100000"/>
              </a:lnSpc>
              <a:spcBef>
                <a:spcPts val="80"/>
              </a:spcBef>
              <a:buClr>
                <a:srgbClr val="25408F"/>
              </a:buClr>
              <a:buSzPct val="103448"/>
              <a:buFont typeface="Wingdings"/>
              <a:buChar char=""/>
              <a:tabLst>
                <a:tab pos="328930" algn="l"/>
              </a:tabLst>
            </a:pPr>
            <a:r>
              <a:rPr sz="1450" spc="-20" dirty="0">
                <a:solidFill>
                  <a:srgbClr val="231F20"/>
                </a:solidFill>
                <a:latin typeface="Century"/>
                <a:cs typeface="Century"/>
              </a:rPr>
              <a:t>Height</a:t>
            </a:r>
            <a:r>
              <a:rPr sz="1450" spc="-10" dirty="0">
                <a:solidFill>
                  <a:srgbClr val="231F20"/>
                </a:solidFill>
                <a:latin typeface="Century"/>
                <a:cs typeface="Century"/>
              </a:rPr>
              <a:t> </a:t>
            </a:r>
            <a:r>
              <a:rPr sz="1450" spc="-20" dirty="0">
                <a:solidFill>
                  <a:srgbClr val="231F20"/>
                </a:solidFill>
                <a:latin typeface="Century"/>
                <a:cs typeface="Century"/>
              </a:rPr>
              <a:t>2.45</a:t>
            </a:r>
            <a:r>
              <a:rPr sz="1450" spc="-10" dirty="0">
                <a:solidFill>
                  <a:srgbClr val="231F20"/>
                </a:solidFill>
                <a:latin typeface="Century"/>
                <a:cs typeface="Century"/>
              </a:rPr>
              <a:t> </a:t>
            </a:r>
            <a:r>
              <a:rPr sz="1450" spc="-35" dirty="0">
                <a:solidFill>
                  <a:srgbClr val="231F20"/>
                </a:solidFill>
                <a:latin typeface="Century"/>
                <a:cs typeface="Century"/>
              </a:rPr>
              <a:t>m</a:t>
            </a:r>
            <a:endParaRPr sz="1450">
              <a:latin typeface="Century"/>
              <a:cs typeface="Century"/>
            </a:endParaRPr>
          </a:p>
        </p:txBody>
      </p:sp>
      <p:sp>
        <p:nvSpPr>
          <p:cNvPr id="24" name="object 24"/>
          <p:cNvSpPr txBox="1"/>
          <p:nvPr/>
        </p:nvSpPr>
        <p:spPr>
          <a:xfrm>
            <a:off x="4554994" y="3171538"/>
            <a:ext cx="2771775" cy="1269365"/>
          </a:xfrm>
          <a:prstGeom prst="rect">
            <a:avLst/>
          </a:prstGeom>
        </p:spPr>
        <p:txBody>
          <a:bodyPr vert="horz" wrap="square" lIns="0" tIns="0" rIns="0" bIns="0" rtlCol="0">
            <a:spAutoFit/>
          </a:bodyPr>
          <a:lstStyle/>
          <a:p>
            <a:pPr marL="12700" marR="78740">
              <a:lnSpc>
                <a:spcPct val="103899"/>
              </a:lnSpc>
            </a:pPr>
            <a:r>
              <a:rPr sz="1950" b="1" spc="95" dirty="0">
                <a:solidFill>
                  <a:srgbClr val="25408F"/>
                </a:solidFill>
                <a:latin typeface="Cambria"/>
                <a:cs typeface="Cambria"/>
              </a:rPr>
              <a:t>Passenger</a:t>
            </a:r>
            <a:r>
              <a:rPr sz="1950" b="1" spc="110" dirty="0">
                <a:solidFill>
                  <a:srgbClr val="25408F"/>
                </a:solidFill>
                <a:latin typeface="Cambria"/>
                <a:cs typeface="Cambria"/>
              </a:rPr>
              <a:t> </a:t>
            </a:r>
            <a:r>
              <a:rPr sz="1950" b="1" spc="135" dirty="0">
                <a:solidFill>
                  <a:srgbClr val="25408F"/>
                </a:solidFill>
                <a:latin typeface="Cambria"/>
                <a:cs typeface="Cambria"/>
              </a:rPr>
              <a:t>Capacity</a:t>
            </a:r>
            <a:r>
              <a:rPr sz="1950" b="1" spc="60" dirty="0">
                <a:solidFill>
                  <a:srgbClr val="25408F"/>
                </a:solidFill>
                <a:latin typeface="Cambria"/>
                <a:cs typeface="Cambria"/>
              </a:rPr>
              <a:t> </a:t>
            </a:r>
            <a:r>
              <a:rPr sz="1950" b="1" spc="105" dirty="0">
                <a:solidFill>
                  <a:srgbClr val="25408F"/>
                </a:solidFill>
                <a:latin typeface="Cambria"/>
                <a:cs typeface="Cambria"/>
              </a:rPr>
              <a:t>and</a:t>
            </a:r>
            <a:r>
              <a:rPr sz="1950" b="1" spc="110" dirty="0">
                <a:solidFill>
                  <a:srgbClr val="25408F"/>
                </a:solidFill>
                <a:latin typeface="Cambria"/>
                <a:cs typeface="Cambria"/>
              </a:rPr>
              <a:t> </a:t>
            </a:r>
            <a:r>
              <a:rPr sz="1950" b="1" spc="90" dirty="0">
                <a:solidFill>
                  <a:srgbClr val="25408F"/>
                </a:solidFill>
                <a:latin typeface="Cambria"/>
                <a:cs typeface="Cambria"/>
              </a:rPr>
              <a:t>Accommodations</a:t>
            </a:r>
            <a:endParaRPr sz="1950">
              <a:latin typeface="Cambria"/>
              <a:cs typeface="Cambria"/>
            </a:endParaRPr>
          </a:p>
          <a:p>
            <a:pPr marL="12700">
              <a:lnSpc>
                <a:spcPts val="1720"/>
              </a:lnSpc>
            </a:pPr>
            <a:r>
              <a:rPr sz="1450" spc="-20" dirty="0">
                <a:solidFill>
                  <a:srgbClr val="231F20"/>
                </a:solidFill>
                <a:latin typeface="Century"/>
                <a:cs typeface="Century"/>
              </a:rPr>
              <a:t>Cabins</a:t>
            </a:r>
            <a:r>
              <a:rPr sz="1450" spc="-10" dirty="0">
                <a:solidFill>
                  <a:srgbClr val="231F20"/>
                </a:solidFill>
                <a:latin typeface="Century"/>
                <a:cs typeface="Century"/>
              </a:rPr>
              <a:t> </a:t>
            </a:r>
            <a:r>
              <a:rPr sz="1450" spc="-20" dirty="0">
                <a:solidFill>
                  <a:srgbClr val="231F20"/>
                </a:solidFill>
                <a:latin typeface="Century"/>
                <a:cs typeface="Century"/>
              </a:rPr>
              <a:t>with</a:t>
            </a:r>
            <a:r>
              <a:rPr sz="1450" spc="-10" dirty="0">
                <a:solidFill>
                  <a:srgbClr val="231F20"/>
                </a:solidFill>
                <a:latin typeface="Century"/>
                <a:cs typeface="Century"/>
              </a:rPr>
              <a:t> </a:t>
            </a:r>
            <a:r>
              <a:rPr sz="1450" spc="-20" dirty="0">
                <a:solidFill>
                  <a:srgbClr val="231F20"/>
                </a:solidFill>
                <a:latin typeface="Century"/>
                <a:cs typeface="Century"/>
              </a:rPr>
              <a:t>beds</a:t>
            </a:r>
            <a:r>
              <a:rPr sz="1450" spc="-10" dirty="0">
                <a:solidFill>
                  <a:srgbClr val="231F20"/>
                </a:solidFill>
                <a:latin typeface="Century"/>
                <a:cs typeface="Century"/>
              </a:rPr>
              <a:t> </a:t>
            </a:r>
            <a:r>
              <a:rPr sz="1450" spc="-15" dirty="0">
                <a:solidFill>
                  <a:srgbClr val="231F20"/>
                </a:solidFill>
                <a:latin typeface="Century"/>
                <a:cs typeface="Century"/>
              </a:rPr>
              <a:t>(total</a:t>
            </a:r>
            <a:r>
              <a:rPr sz="1450" spc="-10" dirty="0">
                <a:solidFill>
                  <a:srgbClr val="231F20"/>
                </a:solidFill>
                <a:latin typeface="Century"/>
                <a:cs typeface="Century"/>
              </a:rPr>
              <a:t> </a:t>
            </a:r>
            <a:r>
              <a:rPr sz="1450" spc="-20" dirty="0">
                <a:solidFill>
                  <a:srgbClr val="231F20"/>
                </a:solidFill>
                <a:latin typeface="Century"/>
                <a:cs typeface="Century"/>
              </a:rPr>
              <a:t>bed</a:t>
            </a:r>
            <a:r>
              <a:rPr sz="1450" spc="-10" dirty="0">
                <a:solidFill>
                  <a:srgbClr val="231F20"/>
                </a:solidFill>
                <a:latin typeface="Century"/>
                <a:cs typeface="Century"/>
              </a:rPr>
              <a:t> </a:t>
            </a:r>
            <a:r>
              <a:rPr sz="1450" spc="-20" dirty="0">
                <a:solidFill>
                  <a:srgbClr val="231F20"/>
                </a:solidFill>
                <a:latin typeface="Century"/>
                <a:cs typeface="Century"/>
              </a:rPr>
              <a:t>396)</a:t>
            </a:r>
            <a:endParaRPr sz="1450">
              <a:latin typeface="Century"/>
              <a:cs typeface="Century"/>
            </a:endParaRPr>
          </a:p>
          <a:p>
            <a:pPr marL="12700" marR="5080">
              <a:lnSpc>
                <a:spcPct val="104600"/>
              </a:lnSpc>
              <a:buClr>
                <a:srgbClr val="25408F"/>
              </a:buClr>
              <a:buSzPct val="103448"/>
              <a:buFont typeface="Wingdings"/>
              <a:buChar char=""/>
              <a:tabLst>
                <a:tab pos="328930" algn="l"/>
              </a:tabLst>
            </a:pPr>
            <a:r>
              <a:rPr sz="1450" spc="-20" dirty="0">
                <a:solidFill>
                  <a:srgbClr val="231F20"/>
                </a:solidFill>
                <a:latin typeface="Century"/>
                <a:cs typeface="Century"/>
              </a:rPr>
              <a:t>75</a:t>
            </a:r>
            <a:r>
              <a:rPr sz="1450" spc="-10" dirty="0">
                <a:solidFill>
                  <a:srgbClr val="231F20"/>
                </a:solidFill>
                <a:latin typeface="Century"/>
                <a:cs typeface="Century"/>
              </a:rPr>
              <a:t> </a:t>
            </a:r>
            <a:r>
              <a:rPr sz="1450" spc="-20" dirty="0">
                <a:solidFill>
                  <a:srgbClr val="231F20"/>
                </a:solidFill>
                <a:latin typeface="Century"/>
                <a:cs typeface="Century"/>
              </a:rPr>
              <a:t>x</a:t>
            </a:r>
            <a:r>
              <a:rPr sz="1450" spc="-10" dirty="0">
                <a:solidFill>
                  <a:srgbClr val="231F20"/>
                </a:solidFill>
                <a:latin typeface="Century"/>
                <a:cs typeface="Century"/>
              </a:rPr>
              <a:t> </a:t>
            </a:r>
            <a:r>
              <a:rPr sz="1450" spc="-20" dirty="0">
                <a:solidFill>
                  <a:srgbClr val="231F20"/>
                </a:solidFill>
                <a:latin typeface="Century"/>
                <a:cs typeface="Century"/>
              </a:rPr>
              <a:t>4</a:t>
            </a:r>
            <a:r>
              <a:rPr sz="1450" spc="-10" dirty="0">
                <a:solidFill>
                  <a:srgbClr val="231F20"/>
                </a:solidFill>
                <a:latin typeface="Century"/>
                <a:cs typeface="Century"/>
              </a:rPr>
              <a:t> </a:t>
            </a:r>
            <a:r>
              <a:rPr sz="1450" spc="-20" dirty="0">
                <a:solidFill>
                  <a:srgbClr val="231F20"/>
                </a:solidFill>
                <a:latin typeface="Century"/>
                <a:cs typeface="Century"/>
              </a:rPr>
              <a:t>beds</a:t>
            </a:r>
            <a:r>
              <a:rPr sz="1450" spc="-10" dirty="0">
                <a:solidFill>
                  <a:srgbClr val="231F20"/>
                </a:solidFill>
                <a:latin typeface="Century"/>
                <a:cs typeface="Century"/>
              </a:rPr>
              <a:t> </a:t>
            </a:r>
            <a:r>
              <a:rPr sz="1450" spc="-20" dirty="0">
                <a:solidFill>
                  <a:srgbClr val="231F20"/>
                </a:solidFill>
                <a:latin typeface="Century"/>
                <a:cs typeface="Century"/>
              </a:rPr>
              <a:t>(2</a:t>
            </a:r>
            <a:r>
              <a:rPr sz="1450" spc="-10" dirty="0">
                <a:solidFill>
                  <a:srgbClr val="231F20"/>
                </a:solidFill>
                <a:latin typeface="Century"/>
                <a:cs typeface="Century"/>
              </a:rPr>
              <a:t> </a:t>
            </a:r>
            <a:r>
              <a:rPr sz="1450" spc="-20" dirty="0">
                <a:solidFill>
                  <a:srgbClr val="231F20"/>
                </a:solidFill>
                <a:latin typeface="Century"/>
                <a:cs typeface="Century"/>
              </a:rPr>
              <a:t>cabins</a:t>
            </a:r>
            <a:r>
              <a:rPr sz="1450" spc="-10" dirty="0">
                <a:solidFill>
                  <a:srgbClr val="231F20"/>
                </a:solidFill>
                <a:latin typeface="Century"/>
                <a:cs typeface="Century"/>
              </a:rPr>
              <a:t> </a:t>
            </a:r>
            <a:r>
              <a:rPr sz="1450" spc="-20" dirty="0">
                <a:solidFill>
                  <a:srgbClr val="231F20"/>
                </a:solidFill>
                <a:latin typeface="Century"/>
                <a:cs typeface="Century"/>
              </a:rPr>
              <a:t>adapted</a:t>
            </a:r>
            <a:r>
              <a:rPr sz="1450" spc="-15" dirty="0">
                <a:solidFill>
                  <a:srgbClr val="231F20"/>
                </a:solidFill>
                <a:latin typeface="Century"/>
                <a:cs typeface="Century"/>
              </a:rPr>
              <a:t> for</a:t>
            </a:r>
            <a:r>
              <a:rPr sz="1450" spc="-10" dirty="0">
                <a:solidFill>
                  <a:srgbClr val="231F20"/>
                </a:solidFill>
                <a:latin typeface="Century"/>
                <a:cs typeface="Century"/>
              </a:rPr>
              <a:t> </a:t>
            </a:r>
            <a:r>
              <a:rPr sz="1450" spc="-20" dirty="0">
                <a:solidFill>
                  <a:srgbClr val="231F20"/>
                </a:solidFill>
                <a:latin typeface="Century"/>
                <a:cs typeface="Century"/>
              </a:rPr>
              <a:t>disable</a:t>
            </a:r>
            <a:r>
              <a:rPr sz="1450" spc="-10" dirty="0">
                <a:solidFill>
                  <a:srgbClr val="231F20"/>
                </a:solidFill>
                <a:latin typeface="Century"/>
                <a:cs typeface="Century"/>
              </a:rPr>
              <a:t> </a:t>
            </a:r>
            <a:r>
              <a:rPr sz="1450" spc="-20" dirty="0">
                <a:solidFill>
                  <a:srgbClr val="231F20"/>
                </a:solidFill>
                <a:latin typeface="Century"/>
                <a:cs typeface="Century"/>
              </a:rPr>
              <a:t>people)</a:t>
            </a:r>
            <a:endParaRPr sz="1450">
              <a:latin typeface="Century"/>
              <a:cs typeface="Century"/>
            </a:endParaRPr>
          </a:p>
        </p:txBody>
      </p:sp>
      <p:sp>
        <p:nvSpPr>
          <p:cNvPr id="25" name="object 25"/>
          <p:cNvSpPr txBox="1"/>
          <p:nvPr/>
        </p:nvSpPr>
        <p:spPr>
          <a:xfrm>
            <a:off x="4555014" y="4457013"/>
            <a:ext cx="1686560" cy="448309"/>
          </a:xfrm>
          <a:prstGeom prst="rect">
            <a:avLst/>
          </a:prstGeom>
        </p:spPr>
        <p:txBody>
          <a:bodyPr vert="horz" wrap="square" lIns="0" tIns="0" rIns="0" bIns="0" rtlCol="0">
            <a:spAutoFit/>
          </a:bodyPr>
          <a:lstStyle/>
          <a:p>
            <a:pPr marL="328295" indent="-315595">
              <a:lnSpc>
                <a:spcPct val="100000"/>
              </a:lnSpc>
              <a:buClr>
                <a:srgbClr val="25408F"/>
              </a:buClr>
              <a:buSzPct val="103448"/>
              <a:buFont typeface="Wingdings"/>
              <a:buChar char=""/>
              <a:tabLst>
                <a:tab pos="328930" algn="l"/>
              </a:tabLst>
            </a:pPr>
            <a:r>
              <a:rPr sz="1450" spc="-20" dirty="0">
                <a:solidFill>
                  <a:srgbClr val="231F20"/>
                </a:solidFill>
                <a:latin typeface="Century"/>
                <a:cs typeface="Century"/>
              </a:rPr>
              <a:t>40</a:t>
            </a:r>
            <a:r>
              <a:rPr sz="1450" spc="-10" dirty="0">
                <a:solidFill>
                  <a:srgbClr val="231F20"/>
                </a:solidFill>
                <a:latin typeface="Century"/>
                <a:cs typeface="Century"/>
              </a:rPr>
              <a:t> </a:t>
            </a:r>
            <a:r>
              <a:rPr sz="1450" spc="-20" dirty="0">
                <a:solidFill>
                  <a:srgbClr val="231F20"/>
                </a:solidFill>
                <a:latin typeface="Century"/>
                <a:cs typeface="Century"/>
              </a:rPr>
              <a:t>x</a:t>
            </a:r>
            <a:r>
              <a:rPr sz="1450" spc="-10" dirty="0">
                <a:solidFill>
                  <a:srgbClr val="231F20"/>
                </a:solidFill>
                <a:latin typeface="Century"/>
                <a:cs typeface="Century"/>
              </a:rPr>
              <a:t> </a:t>
            </a:r>
            <a:r>
              <a:rPr sz="1450" spc="-20" dirty="0">
                <a:solidFill>
                  <a:srgbClr val="231F20"/>
                </a:solidFill>
                <a:latin typeface="Century"/>
                <a:cs typeface="Century"/>
              </a:rPr>
              <a:t>2</a:t>
            </a:r>
            <a:r>
              <a:rPr sz="1450" spc="-10" dirty="0">
                <a:solidFill>
                  <a:srgbClr val="231F20"/>
                </a:solidFill>
                <a:latin typeface="Century"/>
                <a:cs typeface="Century"/>
              </a:rPr>
              <a:t> </a:t>
            </a:r>
            <a:r>
              <a:rPr sz="1450" spc="-20" dirty="0">
                <a:solidFill>
                  <a:srgbClr val="231F20"/>
                </a:solidFill>
                <a:latin typeface="Century"/>
                <a:cs typeface="Century"/>
              </a:rPr>
              <a:t>beds</a:t>
            </a:r>
            <a:endParaRPr sz="1450">
              <a:latin typeface="Century"/>
              <a:cs typeface="Century"/>
            </a:endParaRPr>
          </a:p>
          <a:p>
            <a:pPr marL="328295" indent="-315595">
              <a:lnSpc>
                <a:spcPct val="100000"/>
              </a:lnSpc>
              <a:spcBef>
                <a:spcPts val="80"/>
              </a:spcBef>
              <a:buClr>
                <a:srgbClr val="25408F"/>
              </a:buClr>
              <a:buSzPct val="103448"/>
              <a:buFont typeface="Wingdings"/>
              <a:buChar char=""/>
              <a:tabLst>
                <a:tab pos="328930" algn="l"/>
              </a:tabLst>
            </a:pPr>
            <a:r>
              <a:rPr sz="1450" spc="-20" dirty="0">
                <a:solidFill>
                  <a:srgbClr val="231F20"/>
                </a:solidFill>
                <a:latin typeface="Century"/>
                <a:cs typeface="Century"/>
              </a:rPr>
              <a:t>8</a:t>
            </a:r>
            <a:r>
              <a:rPr sz="1450" spc="-10" dirty="0">
                <a:solidFill>
                  <a:srgbClr val="231F20"/>
                </a:solidFill>
                <a:latin typeface="Century"/>
                <a:cs typeface="Century"/>
              </a:rPr>
              <a:t> </a:t>
            </a:r>
            <a:r>
              <a:rPr sz="1450" spc="-20" dirty="0">
                <a:solidFill>
                  <a:srgbClr val="231F20"/>
                </a:solidFill>
                <a:latin typeface="Century"/>
                <a:cs typeface="Century"/>
              </a:rPr>
              <a:t>x</a:t>
            </a:r>
            <a:r>
              <a:rPr sz="1450" spc="-10" dirty="0">
                <a:solidFill>
                  <a:srgbClr val="231F20"/>
                </a:solidFill>
                <a:latin typeface="Century"/>
                <a:cs typeface="Century"/>
              </a:rPr>
              <a:t> </a:t>
            </a:r>
            <a:r>
              <a:rPr sz="1450" spc="-20" dirty="0">
                <a:solidFill>
                  <a:srgbClr val="231F20"/>
                </a:solidFill>
                <a:latin typeface="Century"/>
                <a:cs typeface="Century"/>
              </a:rPr>
              <a:t>2</a:t>
            </a:r>
            <a:r>
              <a:rPr sz="1450" spc="-10" dirty="0">
                <a:solidFill>
                  <a:srgbClr val="231F20"/>
                </a:solidFill>
                <a:latin typeface="Century"/>
                <a:cs typeface="Century"/>
              </a:rPr>
              <a:t> </a:t>
            </a:r>
            <a:r>
              <a:rPr sz="1450" spc="-20" dirty="0">
                <a:solidFill>
                  <a:srgbClr val="231F20"/>
                </a:solidFill>
                <a:latin typeface="Century"/>
                <a:cs typeface="Century"/>
              </a:rPr>
              <a:t>beds</a:t>
            </a:r>
            <a:r>
              <a:rPr sz="1450" spc="-10" dirty="0">
                <a:solidFill>
                  <a:srgbClr val="231F20"/>
                </a:solidFill>
                <a:latin typeface="Century"/>
                <a:cs typeface="Century"/>
              </a:rPr>
              <a:t> </a:t>
            </a:r>
            <a:r>
              <a:rPr sz="1450" spc="-20" dirty="0">
                <a:solidFill>
                  <a:srgbClr val="231F20"/>
                </a:solidFill>
                <a:latin typeface="Century"/>
                <a:cs typeface="Century"/>
              </a:rPr>
              <a:t>–</a:t>
            </a:r>
            <a:r>
              <a:rPr sz="1450" spc="-10" dirty="0">
                <a:solidFill>
                  <a:srgbClr val="231F20"/>
                </a:solidFill>
                <a:latin typeface="Century"/>
                <a:cs typeface="Century"/>
              </a:rPr>
              <a:t> </a:t>
            </a:r>
            <a:r>
              <a:rPr sz="1450" spc="-25" dirty="0">
                <a:solidFill>
                  <a:srgbClr val="231F20"/>
                </a:solidFill>
                <a:latin typeface="Century"/>
                <a:cs typeface="Century"/>
              </a:rPr>
              <a:t>VIP</a:t>
            </a:r>
            <a:endParaRPr sz="1450">
              <a:latin typeface="Century"/>
              <a:cs typeface="Century"/>
            </a:endParaRPr>
          </a:p>
        </p:txBody>
      </p:sp>
      <p:sp>
        <p:nvSpPr>
          <p:cNvPr id="26" name="object 26"/>
          <p:cNvSpPr txBox="1"/>
          <p:nvPr/>
        </p:nvSpPr>
        <p:spPr>
          <a:xfrm>
            <a:off x="4554994" y="5150539"/>
            <a:ext cx="2809875" cy="1847850"/>
          </a:xfrm>
          <a:prstGeom prst="rect">
            <a:avLst/>
          </a:prstGeom>
        </p:spPr>
        <p:txBody>
          <a:bodyPr vert="horz" wrap="square" lIns="0" tIns="0" rIns="0" bIns="0" rtlCol="0">
            <a:spAutoFit/>
          </a:bodyPr>
          <a:lstStyle/>
          <a:p>
            <a:pPr marL="12700" marR="5080">
              <a:lnSpc>
                <a:spcPct val="104600"/>
              </a:lnSpc>
            </a:pPr>
            <a:r>
              <a:rPr sz="1450" b="1" spc="55" dirty="0">
                <a:solidFill>
                  <a:srgbClr val="231F20"/>
                </a:solidFill>
                <a:latin typeface="Cambria"/>
                <a:cs typeface="Cambria"/>
              </a:rPr>
              <a:t>Reception/Information</a:t>
            </a:r>
            <a:r>
              <a:rPr sz="1450" b="1" spc="85" dirty="0">
                <a:solidFill>
                  <a:srgbClr val="231F20"/>
                </a:solidFill>
                <a:latin typeface="Cambria"/>
                <a:cs typeface="Cambria"/>
              </a:rPr>
              <a:t> </a:t>
            </a:r>
            <a:r>
              <a:rPr sz="1450" b="1" spc="70" dirty="0">
                <a:solidFill>
                  <a:srgbClr val="231F20"/>
                </a:solidFill>
                <a:latin typeface="Cambria"/>
                <a:cs typeface="Cambria"/>
              </a:rPr>
              <a:t>centre</a:t>
            </a:r>
            <a:r>
              <a:rPr sz="1450" b="1" spc="30" dirty="0">
                <a:solidFill>
                  <a:srgbClr val="231F20"/>
                </a:solidFill>
                <a:latin typeface="Cambria"/>
                <a:cs typeface="Cambria"/>
              </a:rPr>
              <a:t> </a:t>
            </a:r>
            <a:r>
              <a:rPr sz="1450" b="1" spc="65" dirty="0">
                <a:solidFill>
                  <a:srgbClr val="231F20"/>
                </a:solidFill>
                <a:latin typeface="Cambria"/>
                <a:cs typeface="Cambria"/>
              </a:rPr>
              <a:t>on</a:t>
            </a:r>
            <a:r>
              <a:rPr sz="1450" b="1" spc="85" dirty="0">
                <a:solidFill>
                  <a:srgbClr val="231F20"/>
                </a:solidFill>
                <a:latin typeface="Cambria"/>
                <a:cs typeface="Cambria"/>
              </a:rPr>
              <a:t> </a:t>
            </a:r>
            <a:r>
              <a:rPr sz="1450" b="1" spc="95" dirty="0">
                <a:solidFill>
                  <a:srgbClr val="231F20"/>
                </a:solidFill>
                <a:latin typeface="Cambria"/>
                <a:cs typeface="Cambria"/>
              </a:rPr>
              <a:t>Deck</a:t>
            </a:r>
            <a:r>
              <a:rPr sz="1450" b="1" spc="85" dirty="0">
                <a:solidFill>
                  <a:srgbClr val="231F20"/>
                </a:solidFill>
                <a:latin typeface="Cambria"/>
                <a:cs typeface="Cambria"/>
              </a:rPr>
              <a:t> </a:t>
            </a:r>
            <a:r>
              <a:rPr sz="1450" b="1" spc="-50" dirty="0">
                <a:solidFill>
                  <a:srgbClr val="231F20"/>
                </a:solidFill>
                <a:latin typeface="Cambria"/>
                <a:cs typeface="Cambria"/>
              </a:rPr>
              <a:t>7</a:t>
            </a:r>
            <a:endParaRPr sz="1450">
              <a:latin typeface="Cambria"/>
              <a:cs typeface="Cambria"/>
            </a:endParaRPr>
          </a:p>
          <a:p>
            <a:pPr marL="12700">
              <a:lnSpc>
                <a:spcPts val="1639"/>
              </a:lnSpc>
            </a:pPr>
            <a:r>
              <a:rPr sz="2000" spc="-85" dirty="0">
                <a:solidFill>
                  <a:srgbClr val="25408F"/>
                </a:solidFill>
                <a:latin typeface="Wingdings"/>
                <a:cs typeface="Wingdings"/>
              </a:rPr>
              <a:t></a:t>
            </a:r>
            <a:r>
              <a:rPr sz="1450" spc="-25" dirty="0">
                <a:solidFill>
                  <a:srgbClr val="231F20"/>
                </a:solidFill>
                <a:latin typeface="Century"/>
                <a:cs typeface="Century"/>
              </a:rPr>
              <a:t>Shop</a:t>
            </a:r>
            <a:r>
              <a:rPr sz="1450" spc="-10" dirty="0">
                <a:solidFill>
                  <a:srgbClr val="231F20"/>
                </a:solidFill>
                <a:latin typeface="Century"/>
                <a:cs typeface="Century"/>
              </a:rPr>
              <a:t> </a:t>
            </a:r>
            <a:r>
              <a:rPr sz="1450" spc="-20" dirty="0">
                <a:solidFill>
                  <a:srgbClr val="231F20"/>
                </a:solidFill>
                <a:latin typeface="Century"/>
                <a:cs typeface="Century"/>
              </a:rPr>
              <a:t>on</a:t>
            </a:r>
            <a:r>
              <a:rPr sz="1450" spc="-10" dirty="0">
                <a:solidFill>
                  <a:srgbClr val="231F20"/>
                </a:solidFill>
                <a:latin typeface="Century"/>
                <a:cs typeface="Century"/>
              </a:rPr>
              <a:t> </a:t>
            </a:r>
            <a:r>
              <a:rPr sz="1450" spc="-25" dirty="0">
                <a:solidFill>
                  <a:srgbClr val="231F20"/>
                </a:solidFill>
                <a:latin typeface="Century"/>
                <a:cs typeface="Century"/>
              </a:rPr>
              <a:t>Deck</a:t>
            </a:r>
            <a:r>
              <a:rPr sz="1450" spc="-10" dirty="0">
                <a:solidFill>
                  <a:srgbClr val="231F20"/>
                </a:solidFill>
                <a:latin typeface="Century"/>
                <a:cs typeface="Century"/>
              </a:rPr>
              <a:t> </a:t>
            </a:r>
            <a:r>
              <a:rPr sz="1450" spc="-20" dirty="0">
                <a:solidFill>
                  <a:srgbClr val="231F20"/>
                </a:solidFill>
                <a:latin typeface="Century"/>
                <a:cs typeface="Century"/>
              </a:rPr>
              <a:t>8</a:t>
            </a:r>
            <a:endParaRPr sz="1450">
              <a:latin typeface="Century"/>
              <a:cs typeface="Century"/>
            </a:endParaRPr>
          </a:p>
          <a:p>
            <a:pPr marL="12700">
              <a:lnSpc>
                <a:spcPts val="2095"/>
              </a:lnSpc>
            </a:pPr>
            <a:r>
              <a:rPr sz="2000" spc="-85" dirty="0">
                <a:solidFill>
                  <a:srgbClr val="25408F"/>
                </a:solidFill>
                <a:latin typeface="Wingdings"/>
                <a:cs typeface="Wingdings"/>
              </a:rPr>
              <a:t></a:t>
            </a:r>
            <a:r>
              <a:rPr sz="1450" spc="-20" dirty="0">
                <a:solidFill>
                  <a:srgbClr val="231F20"/>
                </a:solidFill>
                <a:latin typeface="Century"/>
                <a:cs typeface="Century"/>
              </a:rPr>
              <a:t>Self</a:t>
            </a:r>
            <a:r>
              <a:rPr sz="1450" spc="-10" dirty="0">
                <a:solidFill>
                  <a:srgbClr val="231F20"/>
                </a:solidFill>
                <a:latin typeface="Century"/>
                <a:cs typeface="Century"/>
              </a:rPr>
              <a:t> </a:t>
            </a:r>
            <a:r>
              <a:rPr sz="1450" spc="-20" dirty="0">
                <a:solidFill>
                  <a:srgbClr val="231F20"/>
                </a:solidFill>
                <a:latin typeface="Century"/>
                <a:cs typeface="Century"/>
              </a:rPr>
              <a:t>service</a:t>
            </a:r>
            <a:r>
              <a:rPr sz="1450" spc="-10" dirty="0">
                <a:solidFill>
                  <a:srgbClr val="231F20"/>
                </a:solidFill>
                <a:latin typeface="Century"/>
                <a:cs typeface="Century"/>
              </a:rPr>
              <a:t> </a:t>
            </a:r>
            <a:r>
              <a:rPr sz="1450" spc="-20" dirty="0">
                <a:solidFill>
                  <a:srgbClr val="231F20"/>
                </a:solidFill>
                <a:latin typeface="Century"/>
                <a:cs typeface="Century"/>
              </a:rPr>
              <a:t>“Los</a:t>
            </a:r>
            <a:r>
              <a:rPr sz="1450" spc="-10" dirty="0">
                <a:solidFill>
                  <a:srgbClr val="231F20"/>
                </a:solidFill>
                <a:latin typeface="Century"/>
                <a:cs typeface="Century"/>
              </a:rPr>
              <a:t> </a:t>
            </a:r>
            <a:r>
              <a:rPr sz="1450" spc="-20" dirty="0">
                <a:solidFill>
                  <a:srgbClr val="231F20"/>
                </a:solidFill>
                <a:latin typeface="Century"/>
                <a:cs typeface="Century"/>
              </a:rPr>
              <a:t>Patios”</a:t>
            </a:r>
            <a:r>
              <a:rPr sz="1450" spc="-10" dirty="0">
                <a:solidFill>
                  <a:srgbClr val="231F20"/>
                </a:solidFill>
                <a:latin typeface="Century"/>
                <a:cs typeface="Century"/>
              </a:rPr>
              <a:t> </a:t>
            </a:r>
            <a:r>
              <a:rPr sz="1450" spc="-15" dirty="0">
                <a:solidFill>
                  <a:srgbClr val="231F20"/>
                </a:solidFill>
                <a:latin typeface="Century"/>
                <a:cs typeface="Century"/>
              </a:rPr>
              <a:t>for</a:t>
            </a:r>
            <a:endParaRPr sz="1450">
              <a:latin typeface="Century"/>
              <a:cs typeface="Century"/>
            </a:endParaRPr>
          </a:p>
          <a:p>
            <a:pPr marL="12700">
              <a:lnSpc>
                <a:spcPts val="1490"/>
              </a:lnSpc>
            </a:pPr>
            <a:r>
              <a:rPr sz="1450" spc="-20" dirty="0">
                <a:solidFill>
                  <a:srgbClr val="231F20"/>
                </a:solidFill>
                <a:latin typeface="Century"/>
                <a:cs typeface="Century"/>
              </a:rPr>
              <a:t>148</a:t>
            </a:r>
            <a:r>
              <a:rPr sz="1450" spc="-10" dirty="0">
                <a:solidFill>
                  <a:srgbClr val="231F20"/>
                </a:solidFill>
                <a:latin typeface="Century"/>
                <a:cs typeface="Century"/>
              </a:rPr>
              <a:t> </a:t>
            </a:r>
            <a:r>
              <a:rPr sz="1450" spc="-20" dirty="0">
                <a:solidFill>
                  <a:srgbClr val="231F20"/>
                </a:solidFill>
                <a:latin typeface="Century"/>
                <a:cs typeface="Century"/>
              </a:rPr>
              <a:t>persons</a:t>
            </a:r>
            <a:r>
              <a:rPr sz="1450" spc="-10" dirty="0">
                <a:solidFill>
                  <a:srgbClr val="231F20"/>
                </a:solidFill>
                <a:latin typeface="Century"/>
                <a:cs typeface="Century"/>
              </a:rPr>
              <a:t> </a:t>
            </a:r>
            <a:r>
              <a:rPr sz="1450" spc="-20" dirty="0">
                <a:solidFill>
                  <a:srgbClr val="231F20"/>
                </a:solidFill>
                <a:latin typeface="Century"/>
                <a:cs typeface="Century"/>
              </a:rPr>
              <a:t>on</a:t>
            </a:r>
            <a:r>
              <a:rPr sz="1450" spc="-10" dirty="0">
                <a:solidFill>
                  <a:srgbClr val="231F20"/>
                </a:solidFill>
                <a:latin typeface="Century"/>
                <a:cs typeface="Century"/>
              </a:rPr>
              <a:t> </a:t>
            </a:r>
            <a:r>
              <a:rPr sz="1450" spc="-25" dirty="0">
                <a:solidFill>
                  <a:srgbClr val="231F20"/>
                </a:solidFill>
                <a:latin typeface="Century"/>
                <a:cs typeface="Century"/>
              </a:rPr>
              <a:t>Deck</a:t>
            </a:r>
            <a:r>
              <a:rPr sz="1450" spc="-10" dirty="0">
                <a:solidFill>
                  <a:srgbClr val="231F20"/>
                </a:solidFill>
                <a:latin typeface="Century"/>
                <a:cs typeface="Century"/>
              </a:rPr>
              <a:t> </a:t>
            </a:r>
            <a:r>
              <a:rPr sz="1450" spc="-20" dirty="0">
                <a:solidFill>
                  <a:srgbClr val="231F20"/>
                </a:solidFill>
                <a:latin typeface="Century"/>
                <a:cs typeface="Century"/>
              </a:rPr>
              <a:t>8</a:t>
            </a:r>
            <a:endParaRPr sz="1450">
              <a:latin typeface="Century"/>
              <a:cs typeface="Century"/>
            </a:endParaRPr>
          </a:p>
          <a:p>
            <a:pPr marL="12700">
              <a:lnSpc>
                <a:spcPts val="2150"/>
              </a:lnSpc>
            </a:pPr>
            <a:r>
              <a:rPr sz="2000" spc="-85" dirty="0">
                <a:solidFill>
                  <a:srgbClr val="25408F"/>
                </a:solidFill>
                <a:latin typeface="Wingdings"/>
                <a:cs typeface="Wingdings"/>
              </a:rPr>
              <a:t></a:t>
            </a:r>
            <a:r>
              <a:rPr sz="1450" spc="-20" dirty="0">
                <a:solidFill>
                  <a:srgbClr val="231F20"/>
                </a:solidFill>
                <a:latin typeface="Century"/>
                <a:cs typeface="Century"/>
              </a:rPr>
              <a:t>Bar</a:t>
            </a:r>
            <a:r>
              <a:rPr sz="1450" spc="-10" dirty="0">
                <a:solidFill>
                  <a:srgbClr val="231F20"/>
                </a:solidFill>
                <a:latin typeface="Century"/>
                <a:cs typeface="Century"/>
              </a:rPr>
              <a:t> </a:t>
            </a:r>
            <a:r>
              <a:rPr sz="1450" spc="-20" dirty="0">
                <a:solidFill>
                  <a:srgbClr val="231F20"/>
                </a:solidFill>
                <a:latin typeface="Century"/>
                <a:cs typeface="Century"/>
              </a:rPr>
              <a:t>Lounge</a:t>
            </a:r>
            <a:r>
              <a:rPr sz="1450" spc="-10" dirty="0">
                <a:solidFill>
                  <a:srgbClr val="231F20"/>
                </a:solidFill>
                <a:latin typeface="Century"/>
                <a:cs typeface="Century"/>
              </a:rPr>
              <a:t> </a:t>
            </a:r>
            <a:r>
              <a:rPr sz="1450" spc="-20" dirty="0">
                <a:solidFill>
                  <a:srgbClr val="231F20"/>
                </a:solidFill>
                <a:latin typeface="Century"/>
                <a:cs typeface="Century"/>
              </a:rPr>
              <a:t>“El</a:t>
            </a:r>
            <a:r>
              <a:rPr sz="1450" spc="-10" dirty="0">
                <a:solidFill>
                  <a:srgbClr val="231F20"/>
                </a:solidFill>
                <a:latin typeface="Century"/>
                <a:cs typeface="Century"/>
              </a:rPr>
              <a:t> </a:t>
            </a:r>
            <a:r>
              <a:rPr sz="1450" spc="-20" dirty="0">
                <a:solidFill>
                  <a:srgbClr val="231F20"/>
                </a:solidFill>
                <a:latin typeface="Century"/>
                <a:cs typeface="Century"/>
              </a:rPr>
              <a:t>Corsario”</a:t>
            </a:r>
            <a:r>
              <a:rPr sz="1450" spc="-10" dirty="0">
                <a:solidFill>
                  <a:srgbClr val="231F20"/>
                </a:solidFill>
                <a:latin typeface="Century"/>
                <a:cs typeface="Century"/>
              </a:rPr>
              <a:t> </a:t>
            </a:r>
            <a:r>
              <a:rPr sz="1450" spc="-20" dirty="0">
                <a:solidFill>
                  <a:srgbClr val="231F20"/>
                </a:solidFill>
                <a:latin typeface="Century"/>
                <a:cs typeface="Century"/>
              </a:rPr>
              <a:t>with</a:t>
            </a:r>
            <a:endParaRPr sz="1450">
              <a:latin typeface="Century"/>
              <a:cs typeface="Century"/>
            </a:endParaRPr>
          </a:p>
          <a:p>
            <a:pPr marL="12700">
              <a:lnSpc>
                <a:spcPts val="1490"/>
              </a:lnSpc>
            </a:pPr>
            <a:r>
              <a:rPr sz="1450" spc="-20" dirty="0">
                <a:solidFill>
                  <a:srgbClr val="231F20"/>
                </a:solidFill>
                <a:latin typeface="Century"/>
                <a:cs typeface="Century"/>
              </a:rPr>
              <a:t>on</a:t>
            </a:r>
            <a:r>
              <a:rPr sz="1450" spc="-10" dirty="0">
                <a:solidFill>
                  <a:srgbClr val="231F20"/>
                </a:solidFill>
                <a:latin typeface="Century"/>
                <a:cs typeface="Century"/>
              </a:rPr>
              <a:t> </a:t>
            </a:r>
            <a:r>
              <a:rPr sz="1450" spc="-25" dirty="0">
                <a:solidFill>
                  <a:srgbClr val="231F20"/>
                </a:solidFill>
                <a:latin typeface="Century"/>
                <a:cs typeface="Century"/>
              </a:rPr>
              <a:t>Deck</a:t>
            </a:r>
            <a:r>
              <a:rPr sz="1450" spc="-10" dirty="0">
                <a:solidFill>
                  <a:srgbClr val="231F20"/>
                </a:solidFill>
                <a:latin typeface="Century"/>
                <a:cs typeface="Century"/>
              </a:rPr>
              <a:t> </a:t>
            </a:r>
            <a:r>
              <a:rPr sz="1450" spc="-20" dirty="0">
                <a:solidFill>
                  <a:srgbClr val="231F20"/>
                </a:solidFill>
                <a:latin typeface="Century"/>
                <a:cs typeface="Century"/>
              </a:rPr>
              <a:t>8</a:t>
            </a:r>
            <a:endParaRPr sz="1450">
              <a:latin typeface="Century"/>
              <a:cs typeface="Century"/>
            </a:endParaRPr>
          </a:p>
          <a:p>
            <a:pPr marL="12700">
              <a:lnSpc>
                <a:spcPts val="2165"/>
              </a:lnSpc>
            </a:pPr>
            <a:r>
              <a:rPr sz="2000" spc="-85" dirty="0">
                <a:solidFill>
                  <a:srgbClr val="25408F"/>
                </a:solidFill>
                <a:latin typeface="Wingdings"/>
                <a:cs typeface="Wingdings"/>
              </a:rPr>
              <a:t></a:t>
            </a:r>
            <a:r>
              <a:rPr sz="1450" spc="-20" dirty="0">
                <a:solidFill>
                  <a:srgbClr val="231F20"/>
                </a:solidFill>
                <a:latin typeface="Century"/>
                <a:cs typeface="Century"/>
              </a:rPr>
              <a:t>Lounge</a:t>
            </a:r>
            <a:r>
              <a:rPr sz="1450" spc="-10" dirty="0">
                <a:solidFill>
                  <a:srgbClr val="231F20"/>
                </a:solidFill>
                <a:latin typeface="Century"/>
                <a:cs typeface="Century"/>
              </a:rPr>
              <a:t> </a:t>
            </a:r>
            <a:r>
              <a:rPr sz="1450" spc="-20" dirty="0">
                <a:solidFill>
                  <a:srgbClr val="231F20"/>
                </a:solidFill>
                <a:latin typeface="Century"/>
                <a:cs typeface="Century"/>
              </a:rPr>
              <a:t>with</a:t>
            </a:r>
            <a:r>
              <a:rPr sz="1450" spc="-10" dirty="0">
                <a:solidFill>
                  <a:srgbClr val="231F20"/>
                </a:solidFill>
                <a:latin typeface="Century"/>
                <a:cs typeface="Century"/>
              </a:rPr>
              <a:t> </a:t>
            </a:r>
            <a:r>
              <a:rPr sz="1450" spc="-20" dirty="0">
                <a:solidFill>
                  <a:srgbClr val="231F20"/>
                </a:solidFill>
                <a:latin typeface="Century"/>
                <a:cs typeface="Century"/>
              </a:rPr>
              <a:t>reclining</a:t>
            </a:r>
            <a:r>
              <a:rPr sz="1450" spc="-10" dirty="0">
                <a:solidFill>
                  <a:srgbClr val="231F20"/>
                </a:solidFill>
                <a:latin typeface="Century"/>
                <a:cs typeface="Century"/>
              </a:rPr>
              <a:t> </a:t>
            </a:r>
            <a:r>
              <a:rPr sz="1450" spc="-20" dirty="0">
                <a:solidFill>
                  <a:srgbClr val="231F20"/>
                </a:solidFill>
                <a:latin typeface="Century"/>
                <a:cs typeface="Century"/>
              </a:rPr>
              <a:t>seats</a:t>
            </a:r>
            <a:r>
              <a:rPr sz="1450" spc="-10" dirty="0">
                <a:solidFill>
                  <a:srgbClr val="231F20"/>
                </a:solidFill>
                <a:latin typeface="Century"/>
                <a:cs typeface="Century"/>
              </a:rPr>
              <a:t> </a:t>
            </a:r>
            <a:r>
              <a:rPr sz="1450" spc="-15" dirty="0">
                <a:solidFill>
                  <a:srgbClr val="231F20"/>
                </a:solidFill>
                <a:latin typeface="Century"/>
                <a:cs typeface="Century"/>
              </a:rPr>
              <a:t>for</a:t>
            </a:r>
            <a:endParaRPr sz="1450">
              <a:latin typeface="Century"/>
              <a:cs typeface="Century"/>
            </a:endParaRPr>
          </a:p>
        </p:txBody>
      </p:sp>
      <p:sp>
        <p:nvSpPr>
          <p:cNvPr id="27" name="object 27"/>
          <p:cNvSpPr txBox="1"/>
          <p:nvPr/>
        </p:nvSpPr>
        <p:spPr>
          <a:xfrm>
            <a:off x="7561112" y="4212841"/>
            <a:ext cx="2751455" cy="2757805"/>
          </a:xfrm>
          <a:prstGeom prst="rect">
            <a:avLst/>
          </a:prstGeom>
        </p:spPr>
        <p:txBody>
          <a:bodyPr vert="horz" wrap="square" lIns="0" tIns="0" rIns="0" bIns="0" rtlCol="0">
            <a:spAutoFit/>
          </a:bodyPr>
          <a:lstStyle/>
          <a:p>
            <a:pPr marL="12700">
              <a:lnSpc>
                <a:spcPts val="1505"/>
              </a:lnSpc>
            </a:pPr>
            <a:r>
              <a:rPr sz="1450" spc="-20" dirty="0">
                <a:solidFill>
                  <a:srgbClr val="231F20"/>
                </a:solidFill>
                <a:latin typeface="Century"/>
                <a:cs typeface="Century"/>
              </a:rPr>
              <a:t>152</a:t>
            </a:r>
            <a:r>
              <a:rPr sz="1450" spc="-10" dirty="0">
                <a:solidFill>
                  <a:srgbClr val="231F20"/>
                </a:solidFill>
                <a:latin typeface="Century"/>
                <a:cs typeface="Century"/>
              </a:rPr>
              <a:t> </a:t>
            </a:r>
            <a:r>
              <a:rPr sz="1450" spc="-20" dirty="0">
                <a:solidFill>
                  <a:srgbClr val="231F20"/>
                </a:solidFill>
                <a:latin typeface="Century"/>
                <a:cs typeface="Century"/>
              </a:rPr>
              <a:t>persons</a:t>
            </a:r>
            <a:r>
              <a:rPr sz="1450" spc="-10" dirty="0">
                <a:solidFill>
                  <a:srgbClr val="231F20"/>
                </a:solidFill>
                <a:latin typeface="Century"/>
                <a:cs typeface="Century"/>
              </a:rPr>
              <a:t> </a:t>
            </a:r>
            <a:r>
              <a:rPr sz="1450" spc="-20" dirty="0">
                <a:solidFill>
                  <a:srgbClr val="231F20"/>
                </a:solidFill>
                <a:latin typeface="Century"/>
                <a:cs typeface="Century"/>
              </a:rPr>
              <a:t>on</a:t>
            </a:r>
            <a:r>
              <a:rPr sz="1450" spc="-10" dirty="0">
                <a:solidFill>
                  <a:srgbClr val="231F20"/>
                </a:solidFill>
                <a:latin typeface="Century"/>
                <a:cs typeface="Century"/>
              </a:rPr>
              <a:t> </a:t>
            </a:r>
            <a:r>
              <a:rPr sz="1450" spc="-25" dirty="0">
                <a:solidFill>
                  <a:srgbClr val="231F20"/>
                </a:solidFill>
                <a:latin typeface="Century"/>
                <a:cs typeface="Century"/>
              </a:rPr>
              <a:t>Deck</a:t>
            </a:r>
            <a:r>
              <a:rPr sz="1450" spc="-10" dirty="0">
                <a:solidFill>
                  <a:srgbClr val="231F20"/>
                </a:solidFill>
                <a:latin typeface="Century"/>
                <a:cs typeface="Century"/>
              </a:rPr>
              <a:t> </a:t>
            </a:r>
            <a:r>
              <a:rPr sz="1450" spc="-20" dirty="0">
                <a:solidFill>
                  <a:srgbClr val="231F20"/>
                </a:solidFill>
                <a:latin typeface="Century"/>
                <a:cs typeface="Century"/>
              </a:rPr>
              <a:t>8</a:t>
            </a:r>
            <a:endParaRPr sz="1450">
              <a:latin typeface="Century"/>
              <a:cs typeface="Century"/>
            </a:endParaRPr>
          </a:p>
          <a:p>
            <a:pPr marL="12700">
              <a:lnSpc>
                <a:spcPts val="2150"/>
              </a:lnSpc>
            </a:pPr>
            <a:r>
              <a:rPr sz="2000" spc="-85" dirty="0">
                <a:solidFill>
                  <a:srgbClr val="25408F"/>
                </a:solidFill>
                <a:latin typeface="Wingdings"/>
                <a:cs typeface="Wingdings"/>
              </a:rPr>
              <a:t></a:t>
            </a:r>
            <a:r>
              <a:rPr sz="1450" spc="-20" dirty="0">
                <a:solidFill>
                  <a:srgbClr val="231F20"/>
                </a:solidFill>
                <a:latin typeface="Century"/>
                <a:cs typeface="Century"/>
              </a:rPr>
              <a:t>Bar</a:t>
            </a:r>
            <a:r>
              <a:rPr sz="1450" spc="-10" dirty="0">
                <a:solidFill>
                  <a:srgbClr val="231F20"/>
                </a:solidFill>
                <a:latin typeface="Century"/>
                <a:cs typeface="Century"/>
              </a:rPr>
              <a:t> </a:t>
            </a:r>
            <a:r>
              <a:rPr sz="1450" spc="-20" dirty="0">
                <a:solidFill>
                  <a:srgbClr val="231F20"/>
                </a:solidFill>
                <a:latin typeface="Century"/>
                <a:cs typeface="Century"/>
              </a:rPr>
              <a:t>Cafeteria</a:t>
            </a:r>
            <a:r>
              <a:rPr sz="1450" spc="-10" dirty="0">
                <a:solidFill>
                  <a:srgbClr val="231F20"/>
                </a:solidFill>
                <a:latin typeface="Century"/>
                <a:cs typeface="Century"/>
              </a:rPr>
              <a:t> </a:t>
            </a:r>
            <a:r>
              <a:rPr sz="1450" spc="-20" dirty="0">
                <a:solidFill>
                  <a:srgbClr val="231F20"/>
                </a:solidFill>
                <a:latin typeface="Century"/>
                <a:cs typeface="Century"/>
              </a:rPr>
              <a:t>“Mediterraneo”</a:t>
            </a:r>
            <a:endParaRPr sz="1450">
              <a:latin typeface="Century"/>
              <a:cs typeface="Century"/>
            </a:endParaRPr>
          </a:p>
          <a:p>
            <a:pPr marL="12700">
              <a:lnSpc>
                <a:spcPts val="1725"/>
              </a:lnSpc>
            </a:pPr>
            <a:r>
              <a:rPr sz="1450" spc="-20" dirty="0">
                <a:solidFill>
                  <a:srgbClr val="231F20"/>
                </a:solidFill>
                <a:latin typeface="Century"/>
                <a:cs typeface="Century"/>
              </a:rPr>
              <a:t>with</a:t>
            </a:r>
            <a:r>
              <a:rPr sz="1450" spc="-10" dirty="0">
                <a:solidFill>
                  <a:srgbClr val="231F20"/>
                </a:solidFill>
                <a:latin typeface="Century"/>
                <a:cs typeface="Century"/>
              </a:rPr>
              <a:t> </a:t>
            </a:r>
            <a:r>
              <a:rPr sz="1450" spc="-20" dirty="0">
                <a:solidFill>
                  <a:srgbClr val="231F20"/>
                </a:solidFill>
                <a:latin typeface="Century"/>
                <a:cs typeface="Century"/>
              </a:rPr>
              <a:t>seats</a:t>
            </a:r>
            <a:r>
              <a:rPr sz="1450" spc="-10" dirty="0">
                <a:solidFill>
                  <a:srgbClr val="231F20"/>
                </a:solidFill>
                <a:latin typeface="Century"/>
                <a:cs typeface="Century"/>
              </a:rPr>
              <a:t> </a:t>
            </a:r>
            <a:r>
              <a:rPr sz="1450" spc="-15" dirty="0">
                <a:solidFill>
                  <a:srgbClr val="231F20"/>
                </a:solidFill>
                <a:latin typeface="Century"/>
                <a:cs typeface="Century"/>
              </a:rPr>
              <a:t>for</a:t>
            </a:r>
            <a:r>
              <a:rPr sz="1450" spc="-10" dirty="0">
                <a:solidFill>
                  <a:srgbClr val="231F20"/>
                </a:solidFill>
                <a:latin typeface="Century"/>
                <a:cs typeface="Century"/>
              </a:rPr>
              <a:t> </a:t>
            </a:r>
            <a:r>
              <a:rPr sz="1450" spc="-20" dirty="0">
                <a:solidFill>
                  <a:srgbClr val="231F20"/>
                </a:solidFill>
                <a:latin typeface="Century"/>
                <a:cs typeface="Century"/>
              </a:rPr>
              <a:t>96</a:t>
            </a:r>
            <a:r>
              <a:rPr sz="1450" spc="-10" dirty="0">
                <a:solidFill>
                  <a:srgbClr val="231F20"/>
                </a:solidFill>
                <a:latin typeface="Century"/>
                <a:cs typeface="Century"/>
              </a:rPr>
              <a:t> </a:t>
            </a:r>
            <a:r>
              <a:rPr sz="1450" spc="-20" dirty="0">
                <a:solidFill>
                  <a:srgbClr val="231F20"/>
                </a:solidFill>
                <a:latin typeface="Century"/>
                <a:cs typeface="Century"/>
              </a:rPr>
              <a:t>persons</a:t>
            </a:r>
            <a:endParaRPr sz="1450">
              <a:latin typeface="Century"/>
              <a:cs typeface="Century"/>
            </a:endParaRPr>
          </a:p>
          <a:p>
            <a:pPr marL="12700">
              <a:lnSpc>
                <a:spcPts val="1505"/>
              </a:lnSpc>
              <a:spcBef>
                <a:spcPts val="80"/>
              </a:spcBef>
            </a:pPr>
            <a:r>
              <a:rPr sz="1450" spc="-20" dirty="0">
                <a:solidFill>
                  <a:srgbClr val="231F20"/>
                </a:solidFill>
                <a:latin typeface="Century"/>
                <a:cs typeface="Century"/>
              </a:rPr>
              <a:t>on</a:t>
            </a:r>
            <a:r>
              <a:rPr sz="1450" spc="-10" dirty="0">
                <a:solidFill>
                  <a:srgbClr val="231F20"/>
                </a:solidFill>
                <a:latin typeface="Century"/>
                <a:cs typeface="Century"/>
              </a:rPr>
              <a:t> </a:t>
            </a:r>
            <a:r>
              <a:rPr sz="1450" spc="-25" dirty="0">
                <a:solidFill>
                  <a:srgbClr val="231F20"/>
                </a:solidFill>
                <a:latin typeface="Century"/>
                <a:cs typeface="Century"/>
              </a:rPr>
              <a:t>Deck</a:t>
            </a:r>
            <a:r>
              <a:rPr sz="1450" spc="-10" dirty="0">
                <a:solidFill>
                  <a:srgbClr val="231F20"/>
                </a:solidFill>
                <a:latin typeface="Century"/>
                <a:cs typeface="Century"/>
              </a:rPr>
              <a:t> </a:t>
            </a:r>
            <a:r>
              <a:rPr sz="1450" spc="-20" dirty="0">
                <a:solidFill>
                  <a:srgbClr val="231F20"/>
                </a:solidFill>
                <a:latin typeface="Century"/>
                <a:cs typeface="Century"/>
              </a:rPr>
              <a:t>8</a:t>
            </a:r>
            <a:endParaRPr sz="1450">
              <a:latin typeface="Century"/>
              <a:cs typeface="Century"/>
            </a:endParaRPr>
          </a:p>
          <a:p>
            <a:pPr marL="12700">
              <a:lnSpc>
                <a:spcPts val="2150"/>
              </a:lnSpc>
            </a:pPr>
            <a:r>
              <a:rPr sz="2000" spc="-85" dirty="0">
                <a:solidFill>
                  <a:srgbClr val="25408F"/>
                </a:solidFill>
                <a:latin typeface="Wingdings"/>
                <a:cs typeface="Wingdings"/>
              </a:rPr>
              <a:t></a:t>
            </a:r>
            <a:r>
              <a:rPr sz="1450" spc="-20" dirty="0">
                <a:solidFill>
                  <a:srgbClr val="231F20"/>
                </a:solidFill>
                <a:latin typeface="Century"/>
                <a:cs typeface="Century"/>
              </a:rPr>
              <a:t>Bar</a:t>
            </a:r>
            <a:r>
              <a:rPr sz="1450" spc="-10" dirty="0">
                <a:solidFill>
                  <a:srgbClr val="231F20"/>
                </a:solidFill>
                <a:latin typeface="Century"/>
                <a:cs typeface="Century"/>
              </a:rPr>
              <a:t> </a:t>
            </a:r>
            <a:r>
              <a:rPr sz="1450" spc="-20" dirty="0">
                <a:solidFill>
                  <a:srgbClr val="231F20"/>
                </a:solidFill>
                <a:latin typeface="Century"/>
                <a:cs typeface="Century"/>
              </a:rPr>
              <a:t>Cafeteria</a:t>
            </a:r>
            <a:r>
              <a:rPr sz="1450" spc="-10" dirty="0">
                <a:solidFill>
                  <a:srgbClr val="231F20"/>
                </a:solidFill>
                <a:latin typeface="Century"/>
                <a:cs typeface="Century"/>
              </a:rPr>
              <a:t> </a:t>
            </a:r>
            <a:r>
              <a:rPr sz="1450" spc="-20" dirty="0">
                <a:solidFill>
                  <a:srgbClr val="231F20"/>
                </a:solidFill>
                <a:latin typeface="Century"/>
                <a:cs typeface="Century"/>
              </a:rPr>
              <a:t>“Club</a:t>
            </a:r>
            <a:r>
              <a:rPr sz="1450" spc="-10" dirty="0">
                <a:solidFill>
                  <a:srgbClr val="231F20"/>
                </a:solidFill>
                <a:latin typeface="Century"/>
                <a:cs typeface="Century"/>
              </a:rPr>
              <a:t> </a:t>
            </a:r>
            <a:r>
              <a:rPr sz="1450" spc="-20" dirty="0">
                <a:solidFill>
                  <a:srgbClr val="231F20"/>
                </a:solidFill>
                <a:latin typeface="Century"/>
                <a:cs typeface="Century"/>
              </a:rPr>
              <a:t>de</a:t>
            </a:r>
            <a:endParaRPr sz="1450">
              <a:latin typeface="Century"/>
              <a:cs typeface="Century"/>
            </a:endParaRPr>
          </a:p>
          <a:p>
            <a:pPr marL="12700">
              <a:lnSpc>
                <a:spcPts val="1725"/>
              </a:lnSpc>
            </a:pPr>
            <a:r>
              <a:rPr sz="1450" spc="-20" dirty="0">
                <a:solidFill>
                  <a:srgbClr val="231F20"/>
                </a:solidFill>
                <a:latin typeface="Century"/>
                <a:cs typeface="Century"/>
              </a:rPr>
              <a:t>Conductores”</a:t>
            </a:r>
            <a:r>
              <a:rPr sz="1450" spc="-10" dirty="0">
                <a:solidFill>
                  <a:srgbClr val="231F20"/>
                </a:solidFill>
                <a:latin typeface="Century"/>
                <a:cs typeface="Century"/>
              </a:rPr>
              <a:t> </a:t>
            </a:r>
            <a:r>
              <a:rPr sz="1450" spc="-20" dirty="0">
                <a:solidFill>
                  <a:srgbClr val="231F20"/>
                </a:solidFill>
                <a:latin typeface="Century"/>
                <a:cs typeface="Century"/>
              </a:rPr>
              <a:t>with</a:t>
            </a:r>
            <a:r>
              <a:rPr sz="1450" spc="-10" dirty="0">
                <a:solidFill>
                  <a:srgbClr val="231F20"/>
                </a:solidFill>
                <a:latin typeface="Century"/>
                <a:cs typeface="Century"/>
              </a:rPr>
              <a:t> </a:t>
            </a:r>
            <a:r>
              <a:rPr sz="1450" spc="-20" dirty="0">
                <a:solidFill>
                  <a:srgbClr val="231F20"/>
                </a:solidFill>
                <a:latin typeface="Century"/>
                <a:cs typeface="Century"/>
              </a:rPr>
              <a:t>seats</a:t>
            </a:r>
            <a:r>
              <a:rPr sz="1450" spc="-10" dirty="0">
                <a:solidFill>
                  <a:srgbClr val="231F20"/>
                </a:solidFill>
                <a:latin typeface="Century"/>
                <a:cs typeface="Century"/>
              </a:rPr>
              <a:t> </a:t>
            </a:r>
            <a:r>
              <a:rPr sz="1450" spc="-15" dirty="0">
                <a:solidFill>
                  <a:srgbClr val="231F20"/>
                </a:solidFill>
                <a:latin typeface="Century"/>
                <a:cs typeface="Century"/>
              </a:rPr>
              <a:t>for</a:t>
            </a:r>
            <a:r>
              <a:rPr sz="1450" spc="-10" dirty="0">
                <a:solidFill>
                  <a:srgbClr val="231F20"/>
                </a:solidFill>
                <a:latin typeface="Century"/>
                <a:cs typeface="Century"/>
              </a:rPr>
              <a:t> </a:t>
            </a:r>
            <a:r>
              <a:rPr sz="1450" spc="-20" dirty="0">
                <a:solidFill>
                  <a:srgbClr val="231F20"/>
                </a:solidFill>
                <a:latin typeface="Century"/>
                <a:cs typeface="Century"/>
              </a:rPr>
              <a:t>108</a:t>
            </a:r>
            <a:endParaRPr sz="1450">
              <a:latin typeface="Century"/>
              <a:cs typeface="Century"/>
            </a:endParaRPr>
          </a:p>
          <a:p>
            <a:pPr marL="12700">
              <a:lnSpc>
                <a:spcPts val="1505"/>
              </a:lnSpc>
              <a:spcBef>
                <a:spcPts val="80"/>
              </a:spcBef>
            </a:pPr>
            <a:r>
              <a:rPr sz="1450" spc="-20" dirty="0">
                <a:solidFill>
                  <a:srgbClr val="231F20"/>
                </a:solidFill>
                <a:latin typeface="Century"/>
                <a:cs typeface="Century"/>
              </a:rPr>
              <a:t>persons</a:t>
            </a:r>
            <a:r>
              <a:rPr sz="1450" spc="-10" dirty="0">
                <a:solidFill>
                  <a:srgbClr val="231F20"/>
                </a:solidFill>
                <a:latin typeface="Century"/>
                <a:cs typeface="Century"/>
              </a:rPr>
              <a:t> </a:t>
            </a:r>
            <a:r>
              <a:rPr sz="1450" spc="-20" dirty="0">
                <a:solidFill>
                  <a:srgbClr val="231F20"/>
                </a:solidFill>
                <a:latin typeface="Century"/>
                <a:cs typeface="Century"/>
              </a:rPr>
              <a:t>on</a:t>
            </a:r>
            <a:r>
              <a:rPr sz="1450" spc="-10" dirty="0">
                <a:solidFill>
                  <a:srgbClr val="231F20"/>
                </a:solidFill>
                <a:latin typeface="Century"/>
                <a:cs typeface="Century"/>
              </a:rPr>
              <a:t> </a:t>
            </a:r>
            <a:r>
              <a:rPr sz="1450" spc="-25" dirty="0">
                <a:solidFill>
                  <a:srgbClr val="231F20"/>
                </a:solidFill>
                <a:latin typeface="Century"/>
                <a:cs typeface="Century"/>
              </a:rPr>
              <a:t>Deck</a:t>
            </a:r>
            <a:r>
              <a:rPr sz="1450" spc="-10" dirty="0">
                <a:solidFill>
                  <a:srgbClr val="231F20"/>
                </a:solidFill>
                <a:latin typeface="Century"/>
                <a:cs typeface="Century"/>
              </a:rPr>
              <a:t> </a:t>
            </a:r>
            <a:r>
              <a:rPr sz="1450" spc="-20" dirty="0">
                <a:solidFill>
                  <a:srgbClr val="231F20"/>
                </a:solidFill>
                <a:latin typeface="Century"/>
                <a:cs typeface="Century"/>
              </a:rPr>
              <a:t>8</a:t>
            </a:r>
            <a:endParaRPr sz="1450">
              <a:latin typeface="Century"/>
              <a:cs typeface="Century"/>
            </a:endParaRPr>
          </a:p>
          <a:p>
            <a:pPr marL="12700">
              <a:lnSpc>
                <a:spcPts val="2150"/>
              </a:lnSpc>
            </a:pPr>
            <a:r>
              <a:rPr sz="2000" spc="-85" dirty="0">
                <a:solidFill>
                  <a:srgbClr val="25408F"/>
                </a:solidFill>
                <a:latin typeface="Wingdings"/>
                <a:cs typeface="Wingdings"/>
              </a:rPr>
              <a:t></a:t>
            </a:r>
            <a:r>
              <a:rPr sz="1450" spc="-20" dirty="0">
                <a:solidFill>
                  <a:srgbClr val="231F20"/>
                </a:solidFill>
                <a:latin typeface="Century"/>
                <a:cs typeface="Century"/>
              </a:rPr>
              <a:t>Public</a:t>
            </a:r>
            <a:r>
              <a:rPr sz="1450" spc="-10" dirty="0">
                <a:solidFill>
                  <a:srgbClr val="231F20"/>
                </a:solidFill>
                <a:latin typeface="Century"/>
                <a:cs typeface="Century"/>
              </a:rPr>
              <a:t> </a:t>
            </a:r>
            <a:r>
              <a:rPr sz="1450" spc="-20" dirty="0">
                <a:solidFill>
                  <a:srgbClr val="231F20"/>
                </a:solidFill>
                <a:latin typeface="Century"/>
                <a:cs typeface="Century"/>
              </a:rPr>
              <a:t>Toilets</a:t>
            </a:r>
            <a:r>
              <a:rPr sz="1450" spc="-10" dirty="0">
                <a:solidFill>
                  <a:srgbClr val="231F20"/>
                </a:solidFill>
                <a:latin typeface="Century"/>
                <a:cs typeface="Century"/>
              </a:rPr>
              <a:t> </a:t>
            </a:r>
            <a:r>
              <a:rPr sz="1450" spc="-20" dirty="0">
                <a:solidFill>
                  <a:srgbClr val="231F20"/>
                </a:solidFill>
                <a:latin typeface="Century"/>
                <a:cs typeface="Century"/>
              </a:rPr>
              <a:t>(one</a:t>
            </a:r>
            <a:r>
              <a:rPr sz="1450" spc="-10" dirty="0">
                <a:solidFill>
                  <a:srgbClr val="231F20"/>
                </a:solidFill>
                <a:latin typeface="Century"/>
                <a:cs typeface="Century"/>
              </a:rPr>
              <a:t> </a:t>
            </a:r>
            <a:r>
              <a:rPr sz="1450" spc="-20" dirty="0">
                <a:solidFill>
                  <a:srgbClr val="231F20"/>
                </a:solidFill>
                <a:latin typeface="Century"/>
                <a:cs typeface="Century"/>
              </a:rPr>
              <a:t>adapted</a:t>
            </a:r>
            <a:r>
              <a:rPr sz="1450" spc="-10" dirty="0">
                <a:solidFill>
                  <a:srgbClr val="231F20"/>
                </a:solidFill>
                <a:latin typeface="Century"/>
                <a:cs typeface="Century"/>
              </a:rPr>
              <a:t> </a:t>
            </a:r>
            <a:r>
              <a:rPr sz="1450" spc="-15" dirty="0">
                <a:solidFill>
                  <a:srgbClr val="231F20"/>
                </a:solidFill>
                <a:latin typeface="Century"/>
                <a:cs typeface="Century"/>
              </a:rPr>
              <a:t>for</a:t>
            </a:r>
            <a:endParaRPr sz="1450">
              <a:latin typeface="Century"/>
              <a:cs typeface="Century"/>
            </a:endParaRPr>
          </a:p>
          <a:p>
            <a:pPr marL="12700">
              <a:lnSpc>
                <a:spcPts val="1490"/>
              </a:lnSpc>
            </a:pPr>
            <a:r>
              <a:rPr sz="1450" spc="-20" dirty="0">
                <a:solidFill>
                  <a:srgbClr val="231F20"/>
                </a:solidFill>
                <a:latin typeface="Century"/>
                <a:cs typeface="Century"/>
              </a:rPr>
              <a:t>disabled</a:t>
            </a:r>
            <a:r>
              <a:rPr sz="1450" spc="-10" dirty="0">
                <a:solidFill>
                  <a:srgbClr val="231F20"/>
                </a:solidFill>
                <a:latin typeface="Century"/>
                <a:cs typeface="Century"/>
              </a:rPr>
              <a:t> </a:t>
            </a:r>
            <a:r>
              <a:rPr sz="1450" spc="-20" dirty="0">
                <a:solidFill>
                  <a:srgbClr val="231F20"/>
                </a:solidFill>
                <a:latin typeface="Century"/>
                <a:cs typeface="Century"/>
              </a:rPr>
              <a:t>people)</a:t>
            </a:r>
            <a:endParaRPr sz="1450">
              <a:latin typeface="Century"/>
              <a:cs typeface="Century"/>
            </a:endParaRPr>
          </a:p>
          <a:p>
            <a:pPr marL="12700">
              <a:lnSpc>
                <a:spcPts val="1875"/>
              </a:lnSpc>
            </a:pPr>
            <a:r>
              <a:rPr sz="2000" spc="-85" dirty="0">
                <a:solidFill>
                  <a:srgbClr val="25408F"/>
                </a:solidFill>
                <a:latin typeface="Wingdings"/>
                <a:cs typeface="Wingdings"/>
              </a:rPr>
              <a:t></a:t>
            </a:r>
            <a:r>
              <a:rPr sz="1450" spc="-20" dirty="0">
                <a:solidFill>
                  <a:srgbClr val="231F20"/>
                </a:solidFill>
                <a:latin typeface="Century"/>
                <a:cs typeface="Century"/>
              </a:rPr>
              <a:t>Hospital</a:t>
            </a:r>
            <a:r>
              <a:rPr sz="1450" spc="-10" dirty="0">
                <a:solidFill>
                  <a:srgbClr val="231F20"/>
                </a:solidFill>
                <a:latin typeface="Century"/>
                <a:cs typeface="Century"/>
              </a:rPr>
              <a:t> </a:t>
            </a:r>
            <a:r>
              <a:rPr sz="1450" spc="-20" dirty="0">
                <a:solidFill>
                  <a:srgbClr val="231F20"/>
                </a:solidFill>
                <a:latin typeface="Century"/>
                <a:cs typeface="Century"/>
              </a:rPr>
              <a:t>on</a:t>
            </a:r>
            <a:r>
              <a:rPr sz="1450" spc="-10" dirty="0">
                <a:solidFill>
                  <a:srgbClr val="231F20"/>
                </a:solidFill>
                <a:latin typeface="Century"/>
                <a:cs typeface="Century"/>
              </a:rPr>
              <a:t> </a:t>
            </a:r>
            <a:r>
              <a:rPr sz="1450" spc="-25" dirty="0">
                <a:solidFill>
                  <a:srgbClr val="231F20"/>
                </a:solidFill>
                <a:latin typeface="Century"/>
                <a:cs typeface="Century"/>
              </a:rPr>
              <a:t>Deck</a:t>
            </a:r>
            <a:r>
              <a:rPr sz="1450" spc="-10" dirty="0">
                <a:solidFill>
                  <a:srgbClr val="231F20"/>
                </a:solidFill>
                <a:latin typeface="Century"/>
                <a:cs typeface="Century"/>
              </a:rPr>
              <a:t> </a:t>
            </a:r>
            <a:r>
              <a:rPr sz="1450" spc="-20" dirty="0">
                <a:solidFill>
                  <a:srgbClr val="231F20"/>
                </a:solidFill>
                <a:latin typeface="Century"/>
                <a:cs typeface="Century"/>
              </a:rPr>
              <a:t>9</a:t>
            </a:r>
            <a:endParaRPr sz="1450">
              <a:latin typeface="Century"/>
              <a:cs typeface="Century"/>
            </a:endParaRPr>
          </a:p>
          <a:p>
            <a:pPr marL="12700">
              <a:lnSpc>
                <a:spcPts val="2095"/>
              </a:lnSpc>
            </a:pPr>
            <a:r>
              <a:rPr sz="2000" spc="-85" dirty="0">
                <a:solidFill>
                  <a:srgbClr val="25408F"/>
                </a:solidFill>
                <a:latin typeface="Wingdings"/>
                <a:cs typeface="Wingdings"/>
              </a:rPr>
              <a:t></a:t>
            </a:r>
            <a:r>
              <a:rPr sz="1450" spc="-15" dirty="0">
                <a:solidFill>
                  <a:srgbClr val="231F20"/>
                </a:solidFill>
                <a:latin typeface="Century"/>
                <a:cs typeface="Century"/>
              </a:rPr>
              <a:t>Lift</a:t>
            </a:r>
            <a:r>
              <a:rPr sz="1450" spc="-10" dirty="0">
                <a:solidFill>
                  <a:srgbClr val="231F20"/>
                </a:solidFill>
                <a:latin typeface="Century"/>
                <a:cs typeface="Century"/>
              </a:rPr>
              <a:t> </a:t>
            </a:r>
            <a:r>
              <a:rPr sz="1450" spc="-20" dirty="0">
                <a:solidFill>
                  <a:srgbClr val="231F20"/>
                </a:solidFill>
                <a:latin typeface="Century"/>
                <a:cs typeface="Century"/>
              </a:rPr>
              <a:t>passenger</a:t>
            </a:r>
            <a:r>
              <a:rPr sz="1450" spc="-10" dirty="0">
                <a:solidFill>
                  <a:srgbClr val="231F20"/>
                </a:solidFill>
                <a:latin typeface="Century"/>
                <a:cs typeface="Century"/>
              </a:rPr>
              <a:t> </a:t>
            </a:r>
            <a:r>
              <a:rPr sz="1450" spc="-20" dirty="0">
                <a:solidFill>
                  <a:srgbClr val="231F20"/>
                </a:solidFill>
                <a:latin typeface="Century"/>
                <a:cs typeface="Century"/>
              </a:rPr>
              <a:t>–</a:t>
            </a:r>
            <a:r>
              <a:rPr sz="1450" spc="-10" dirty="0">
                <a:solidFill>
                  <a:srgbClr val="231F20"/>
                </a:solidFill>
                <a:latin typeface="Century"/>
                <a:cs typeface="Century"/>
              </a:rPr>
              <a:t> </a:t>
            </a:r>
            <a:r>
              <a:rPr sz="1450" spc="-20" dirty="0">
                <a:solidFill>
                  <a:srgbClr val="231F20"/>
                </a:solidFill>
                <a:latin typeface="Century"/>
                <a:cs typeface="Century"/>
              </a:rPr>
              <a:t>2</a:t>
            </a:r>
            <a:r>
              <a:rPr sz="1450" spc="-10" dirty="0">
                <a:solidFill>
                  <a:srgbClr val="231F20"/>
                </a:solidFill>
                <a:latin typeface="Century"/>
                <a:cs typeface="Century"/>
              </a:rPr>
              <a:t> </a:t>
            </a:r>
            <a:r>
              <a:rPr sz="1450" spc="-20" dirty="0">
                <a:solidFill>
                  <a:srgbClr val="231F20"/>
                </a:solidFill>
                <a:latin typeface="Century"/>
                <a:cs typeface="Century"/>
              </a:rPr>
              <a:t>(capacity</a:t>
            </a:r>
            <a:r>
              <a:rPr sz="1450" spc="-10" dirty="0">
                <a:solidFill>
                  <a:srgbClr val="231F20"/>
                </a:solidFill>
                <a:latin typeface="Century"/>
                <a:cs typeface="Century"/>
              </a:rPr>
              <a:t> </a:t>
            </a:r>
            <a:r>
              <a:rPr sz="1450" spc="-20" dirty="0">
                <a:solidFill>
                  <a:srgbClr val="231F20"/>
                </a:solidFill>
                <a:latin typeface="Century"/>
                <a:cs typeface="Century"/>
              </a:rPr>
              <a:t>10</a:t>
            </a:r>
            <a:endParaRPr sz="1450">
              <a:latin typeface="Century"/>
              <a:cs typeface="Century"/>
            </a:endParaRPr>
          </a:p>
          <a:p>
            <a:pPr marL="12700">
              <a:lnSpc>
                <a:spcPts val="1725"/>
              </a:lnSpc>
            </a:pPr>
            <a:r>
              <a:rPr sz="1450" spc="-20" dirty="0">
                <a:solidFill>
                  <a:srgbClr val="231F20"/>
                </a:solidFill>
                <a:latin typeface="Century"/>
                <a:cs typeface="Century"/>
              </a:rPr>
              <a:t>persons</a:t>
            </a:r>
            <a:r>
              <a:rPr sz="1450" spc="-10" dirty="0">
                <a:solidFill>
                  <a:srgbClr val="231F20"/>
                </a:solidFill>
                <a:latin typeface="Century"/>
                <a:cs typeface="Century"/>
              </a:rPr>
              <a:t> / </a:t>
            </a:r>
            <a:r>
              <a:rPr sz="1450" spc="-20" dirty="0">
                <a:solidFill>
                  <a:srgbClr val="231F20"/>
                </a:solidFill>
                <a:latin typeface="Century"/>
                <a:cs typeface="Century"/>
              </a:rPr>
              <a:t>75</a:t>
            </a:r>
            <a:r>
              <a:rPr sz="1450" spc="-10" dirty="0">
                <a:solidFill>
                  <a:srgbClr val="231F20"/>
                </a:solidFill>
                <a:latin typeface="Century"/>
                <a:cs typeface="Century"/>
              </a:rPr>
              <a:t> </a:t>
            </a:r>
            <a:r>
              <a:rPr sz="1450" spc="-20" dirty="0">
                <a:solidFill>
                  <a:srgbClr val="231F20"/>
                </a:solidFill>
                <a:latin typeface="Century"/>
                <a:cs typeface="Century"/>
              </a:rPr>
              <a:t>kg</a:t>
            </a:r>
            <a:r>
              <a:rPr sz="1450" spc="-10" dirty="0">
                <a:solidFill>
                  <a:srgbClr val="231F20"/>
                </a:solidFill>
                <a:latin typeface="Century"/>
                <a:cs typeface="Century"/>
              </a:rPr>
              <a:t> / </a:t>
            </a:r>
            <a:r>
              <a:rPr sz="1450" spc="-20" dirty="0">
                <a:solidFill>
                  <a:srgbClr val="231F20"/>
                </a:solidFill>
                <a:latin typeface="Century"/>
                <a:cs typeface="Century"/>
              </a:rPr>
              <a:t>750</a:t>
            </a:r>
            <a:r>
              <a:rPr sz="1450" spc="-10" dirty="0">
                <a:solidFill>
                  <a:srgbClr val="231F20"/>
                </a:solidFill>
                <a:latin typeface="Century"/>
                <a:cs typeface="Century"/>
              </a:rPr>
              <a:t> </a:t>
            </a:r>
            <a:r>
              <a:rPr sz="1450" spc="-20" dirty="0">
                <a:solidFill>
                  <a:srgbClr val="231F20"/>
                </a:solidFill>
                <a:latin typeface="Century"/>
                <a:cs typeface="Century"/>
              </a:rPr>
              <a:t>kg)</a:t>
            </a:r>
            <a:endParaRPr sz="1450">
              <a:latin typeface="Century"/>
              <a:cs typeface="Century"/>
            </a:endParaRPr>
          </a:p>
        </p:txBody>
      </p:sp>
      <p:sp>
        <p:nvSpPr>
          <p:cNvPr id="28" name="object 28"/>
          <p:cNvSpPr/>
          <p:nvPr/>
        </p:nvSpPr>
        <p:spPr>
          <a:xfrm>
            <a:off x="7575625" y="1639506"/>
            <a:ext cx="2576156" cy="1951850"/>
          </a:xfrm>
          <a:prstGeom prst="rect">
            <a:avLst/>
          </a:prstGeom>
          <a:blipFill>
            <a:blip r:embed="rId6" cstate="print"/>
            <a:stretch>
              <a:fillRect/>
            </a:stretch>
          </a:blipFill>
        </p:spPr>
        <p:txBody>
          <a:bodyPr wrap="square" lIns="0" tIns="0" rIns="0" bIns="0" rtlCol="0"/>
          <a:lstStyle/>
          <a:p>
            <a:endParaRPr/>
          </a:p>
        </p:txBody>
      </p:sp>
      <p:sp>
        <p:nvSpPr>
          <p:cNvPr id="29" name="object 29"/>
          <p:cNvSpPr/>
          <p:nvPr/>
        </p:nvSpPr>
        <p:spPr>
          <a:xfrm>
            <a:off x="215900" y="174625"/>
            <a:ext cx="809929" cy="348615"/>
          </a:xfrm>
          <a:prstGeom prst="rect">
            <a:avLst/>
          </a:prstGeom>
          <a:blipFill>
            <a:blip r:embed="rId7" cstate="print"/>
            <a:stretch>
              <a:fillRect/>
            </a:stretch>
          </a:blipFill>
        </p:spPr>
        <p:txBody>
          <a:bodyPr wrap="square" lIns="0" tIns="0" rIns="0" bIns="0" rtlCol="0"/>
          <a:lstStyle/>
          <a:p>
            <a:endParaRPr/>
          </a:p>
        </p:txBody>
      </p:sp>
      <p:sp>
        <p:nvSpPr>
          <p:cNvPr id="3" name="Контейнер за номер на слайда 2"/>
          <p:cNvSpPr>
            <a:spLocks noGrp="1"/>
          </p:cNvSpPr>
          <p:nvPr>
            <p:ph type="sldNum" sz="quarter" idx="12"/>
          </p:nvPr>
        </p:nvSpPr>
        <p:spPr/>
        <p:txBody>
          <a:bodyPr/>
          <a:lstStyle/>
          <a:p>
            <a:pPr>
              <a:defRPr/>
            </a:pPr>
            <a:fld id="{4F234F55-AC8F-427C-A255-96A3D8425EC6}" type="slidenum">
              <a:rPr lang="bg-BG" smtClean="0">
                <a:solidFill>
                  <a:prstClr val="black">
                    <a:lumMod val="50000"/>
                    <a:lumOff val="50000"/>
                  </a:prstClr>
                </a:solidFill>
              </a:rPr>
              <a:pPr>
                <a:defRPr/>
              </a:pPr>
              <a:t>26</a:t>
            </a:fld>
            <a:endParaRPr lang="bg-BG">
              <a:solidFill>
                <a:prstClr val="black">
                  <a:lumMod val="50000"/>
                  <a:lumOff val="50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16000">
        <p14:ripple/>
      </p:transition>
    </mc:Choice>
    <mc:Fallback xmlns="">
      <p:transition spd="slow" advClick="0" advTm="16000">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лавие 3"/>
          <p:cNvSpPr>
            <a:spLocks noGrp="1"/>
          </p:cNvSpPr>
          <p:nvPr>
            <p:ph type="title"/>
          </p:nvPr>
        </p:nvSpPr>
        <p:spPr>
          <a:xfrm>
            <a:off x="305626" y="403225"/>
            <a:ext cx="10158421" cy="1578882"/>
          </a:xfrm>
        </p:spPr>
        <p:txBody>
          <a:bodyPr/>
          <a:lstStyle/>
          <a:p>
            <a:r>
              <a:rPr lang="en-US" sz="5400" dirty="0" err="1">
                <a:latin typeface="Century" panose="02040604050505020304" pitchFamily="18" charset="0"/>
              </a:rPr>
              <a:t>Burgas</a:t>
            </a:r>
            <a:r>
              <a:rPr lang="en-US" sz="5400" dirty="0">
                <a:latin typeface="Century" panose="02040604050505020304" pitchFamily="18" charset="0"/>
              </a:rPr>
              <a:t> </a:t>
            </a:r>
            <a:r>
              <a:rPr lang="en-US" sz="5400" dirty="0" err="1">
                <a:latin typeface="Century" panose="02040604050505020304" pitchFamily="18" charset="0"/>
              </a:rPr>
              <a:t>RoPax</a:t>
            </a:r>
            <a:r>
              <a:rPr lang="en-US" sz="5400" dirty="0">
                <a:latin typeface="Century" panose="02040604050505020304" pitchFamily="18" charset="0"/>
              </a:rPr>
              <a:t> </a:t>
            </a:r>
            <a:r>
              <a:rPr lang="en-US" sz="5400" dirty="0" smtClean="0">
                <a:latin typeface="Century" panose="02040604050505020304" pitchFamily="18" charset="0"/>
              </a:rPr>
              <a:t>Terminal Plan</a:t>
            </a:r>
            <a:r>
              <a:rPr lang="bg-BG" sz="5240" dirty="0">
                <a:latin typeface="Century" panose="02040604050505020304" pitchFamily="18" charset="0"/>
              </a:rPr>
              <a:t/>
            </a:r>
            <a:br>
              <a:rPr lang="bg-BG" sz="5240" dirty="0">
                <a:latin typeface="Century" panose="02040604050505020304" pitchFamily="18" charset="0"/>
              </a:rPr>
            </a:br>
            <a:endParaRPr lang="bg-BG" sz="5240" dirty="0"/>
          </a:p>
        </p:txBody>
      </p:sp>
      <p:pic>
        <p:nvPicPr>
          <p:cNvPr id="5" name="Картина 4"/>
          <p:cNvPicPr>
            <a:picLocks noChangeAspect="1"/>
          </p:cNvPicPr>
          <p:nvPr/>
        </p:nvPicPr>
        <p:blipFill>
          <a:blip r:embed="rId2"/>
          <a:stretch>
            <a:fillRect/>
          </a:stretch>
        </p:blipFill>
        <p:spPr>
          <a:xfrm>
            <a:off x="139699" y="226425"/>
            <a:ext cx="929623" cy="405400"/>
          </a:xfrm>
          <a:prstGeom prst="rect">
            <a:avLst/>
          </a:prstGeom>
        </p:spPr>
      </p:pic>
      <p:sp>
        <p:nvSpPr>
          <p:cNvPr id="6" name="Контейнер за номер на слайда 5"/>
          <p:cNvSpPr>
            <a:spLocks noGrp="1"/>
          </p:cNvSpPr>
          <p:nvPr>
            <p:ph type="sldNum" sz="quarter" idx="12"/>
          </p:nvPr>
        </p:nvSpPr>
        <p:spPr/>
        <p:txBody>
          <a:bodyPr/>
          <a:lstStyle/>
          <a:p>
            <a:pPr>
              <a:defRPr/>
            </a:pPr>
            <a:fld id="{EB448864-3E90-4F7D-A66C-5CF110E36D74}" type="slidenum">
              <a:rPr lang="bg-BG" smtClean="0">
                <a:solidFill>
                  <a:prstClr val="black">
                    <a:lumMod val="50000"/>
                    <a:lumOff val="50000"/>
                  </a:prstClr>
                </a:solidFill>
              </a:rPr>
              <a:pPr>
                <a:defRPr/>
              </a:pPr>
              <a:t>27</a:t>
            </a:fld>
            <a:endParaRPr lang="bg-BG">
              <a:solidFill>
                <a:prstClr val="black">
                  <a:lumMod val="50000"/>
                  <a:lumOff val="50000"/>
                </a:prstClr>
              </a:solidFill>
            </a:endParaRPr>
          </a:p>
        </p:txBody>
      </p:sp>
      <p:pic>
        <p:nvPicPr>
          <p:cNvPr id="3" name="Картина 2"/>
          <p:cNvPicPr>
            <a:picLocks noChangeAspect="1"/>
          </p:cNvPicPr>
          <p:nvPr/>
        </p:nvPicPr>
        <p:blipFill>
          <a:blip r:embed="rId3"/>
          <a:stretch>
            <a:fillRect/>
          </a:stretch>
        </p:blipFill>
        <p:spPr>
          <a:xfrm>
            <a:off x="556606" y="1622425"/>
            <a:ext cx="9793894" cy="5943599"/>
          </a:xfrm>
          <a:prstGeom prst="rect">
            <a:avLst/>
          </a:prstGeom>
        </p:spPr>
      </p:pic>
    </p:spTree>
    <p:extLst>
      <p:ext uri="{BB962C8B-B14F-4D97-AF65-F5344CB8AC3E}">
        <p14:creationId xmlns:p14="http://schemas.microsoft.com/office/powerpoint/2010/main" val="2749930125"/>
      </p:ext>
    </p:extLst>
  </p:cSld>
  <p:clrMapOvr>
    <a:masterClrMapping/>
  </p:clrMapOvr>
  <mc:AlternateContent xmlns:mc="http://schemas.openxmlformats.org/markup-compatibility/2006" xmlns:p14="http://schemas.microsoft.com/office/powerpoint/2010/main">
    <mc:Choice Requires="p14">
      <p:transition spd="slow" p14:dur="1400" advClick="0" advTm="16000">
        <p14:ripple/>
      </p:transition>
    </mc:Choice>
    <mc:Fallback xmlns="">
      <p:transition spd="slow" advClick="0" advTm="16000">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Картина 2"/>
          <p:cNvPicPr>
            <a:picLocks noChangeAspect="1"/>
          </p:cNvPicPr>
          <p:nvPr/>
        </p:nvPicPr>
        <p:blipFill>
          <a:blip r:embed="rId2"/>
          <a:stretch>
            <a:fillRect/>
          </a:stretch>
        </p:blipFill>
        <p:spPr>
          <a:xfrm>
            <a:off x="5534990" y="2079625"/>
            <a:ext cx="4953000" cy="2771775"/>
          </a:xfrm>
          <a:prstGeom prst="rect">
            <a:avLst/>
          </a:prstGeom>
        </p:spPr>
      </p:pic>
      <p:pic>
        <p:nvPicPr>
          <p:cNvPr id="4" name="Картина 3"/>
          <p:cNvPicPr>
            <a:picLocks noChangeAspect="1"/>
          </p:cNvPicPr>
          <p:nvPr/>
        </p:nvPicPr>
        <p:blipFill>
          <a:blip r:embed="rId3"/>
          <a:stretch>
            <a:fillRect/>
          </a:stretch>
        </p:blipFill>
        <p:spPr>
          <a:xfrm>
            <a:off x="229570" y="1470025"/>
            <a:ext cx="4050912" cy="2199526"/>
          </a:xfrm>
          <a:prstGeom prst="rect">
            <a:avLst/>
          </a:prstGeom>
        </p:spPr>
      </p:pic>
      <p:pic>
        <p:nvPicPr>
          <p:cNvPr id="7" name="Картина 6"/>
          <p:cNvPicPr>
            <a:picLocks noChangeAspect="1"/>
          </p:cNvPicPr>
          <p:nvPr/>
        </p:nvPicPr>
        <p:blipFill>
          <a:blip r:embed="rId4"/>
          <a:stretch>
            <a:fillRect/>
          </a:stretch>
        </p:blipFill>
        <p:spPr>
          <a:xfrm>
            <a:off x="277714" y="5203825"/>
            <a:ext cx="4457055" cy="2209800"/>
          </a:xfrm>
          <a:prstGeom prst="rect">
            <a:avLst/>
          </a:prstGeom>
        </p:spPr>
      </p:pic>
      <p:pic>
        <p:nvPicPr>
          <p:cNvPr id="8" name="Картина 7"/>
          <p:cNvPicPr>
            <a:picLocks noChangeAspect="1"/>
          </p:cNvPicPr>
          <p:nvPr/>
        </p:nvPicPr>
        <p:blipFill>
          <a:blip r:embed="rId5"/>
          <a:stretch>
            <a:fillRect/>
          </a:stretch>
        </p:blipFill>
        <p:spPr>
          <a:xfrm>
            <a:off x="6306064" y="5630182"/>
            <a:ext cx="4515361" cy="2149022"/>
          </a:xfrm>
          <a:prstGeom prst="rect">
            <a:avLst/>
          </a:prstGeom>
        </p:spPr>
      </p:pic>
      <p:pic>
        <p:nvPicPr>
          <p:cNvPr id="9" name="Картина 8"/>
          <p:cNvPicPr>
            <a:picLocks noChangeAspect="1"/>
          </p:cNvPicPr>
          <p:nvPr/>
        </p:nvPicPr>
        <p:blipFill>
          <a:blip r:embed="rId6"/>
          <a:stretch>
            <a:fillRect/>
          </a:stretch>
        </p:blipFill>
        <p:spPr>
          <a:xfrm>
            <a:off x="2173125" y="-227317"/>
            <a:ext cx="8291279" cy="2054530"/>
          </a:xfrm>
          <a:prstGeom prst="rect">
            <a:avLst/>
          </a:prstGeom>
        </p:spPr>
      </p:pic>
      <p:pic>
        <p:nvPicPr>
          <p:cNvPr id="10" name="Картина 9"/>
          <p:cNvPicPr>
            <a:picLocks noChangeAspect="1"/>
          </p:cNvPicPr>
          <p:nvPr/>
        </p:nvPicPr>
        <p:blipFill>
          <a:blip r:embed="rId7"/>
          <a:stretch>
            <a:fillRect/>
          </a:stretch>
        </p:blipFill>
        <p:spPr>
          <a:xfrm>
            <a:off x="211427" y="172490"/>
            <a:ext cx="810838" cy="353599"/>
          </a:xfrm>
          <a:prstGeom prst="rect">
            <a:avLst/>
          </a:prstGeom>
        </p:spPr>
      </p:pic>
      <p:sp>
        <p:nvSpPr>
          <p:cNvPr id="11" name="Контейнер за номер на слайда 10"/>
          <p:cNvSpPr>
            <a:spLocks noGrp="1"/>
          </p:cNvSpPr>
          <p:nvPr>
            <p:ph type="sldNum" sz="quarter" idx="12"/>
          </p:nvPr>
        </p:nvSpPr>
        <p:spPr/>
        <p:txBody>
          <a:bodyPr/>
          <a:lstStyle/>
          <a:p>
            <a:pPr>
              <a:defRPr/>
            </a:pPr>
            <a:fld id="{4F234F55-AC8F-427C-A255-96A3D8425EC6}" type="slidenum">
              <a:rPr lang="bg-BG" smtClean="0">
                <a:solidFill>
                  <a:prstClr val="black">
                    <a:lumMod val="50000"/>
                    <a:lumOff val="50000"/>
                  </a:prstClr>
                </a:solidFill>
              </a:rPr>
              <a:pPr>
                <a:defRPr/>
              </a:pPr>
              <a:t>28</a:t>
            </a:fld>
            <a:endParaRPr lang="bg-BG">
              <a:solidFill>
                <a:prstClr val="black">
                  <a:lumMod val="50000"/>
                  <a:lumOff val="50000"/>
                </a:prstClr>
              </a:solidFill>
            </a:endParaRPr>
          </a:p>
        </p:txBody>
      </p:sp>
    </p:spTree>
    <p:extLst>
      <p:ext uri="{BB962C8B-B14F-4D97-AF65-F5344CB8AC3E}">
        <p14:creationId xmlns:p14="http://schemas.microsoft.com/office/powerpoint/2010/main" val="1612424167"/>
      </p:ext>
    </p:extLst>
  </p:cSld>
  <p:clrMapOvr>
    <a:masterClrMapping/>
  </p:clrMapOvr>
  <mc:AlternateContent xmlns:mc="http://schemas.openxmlformats.org/markup-compatibility/2006" xmlns:p14="http://schemas.microsoft.com/office/powerpoint/2010/main">
    <mc:Choice Requires="p14">
      <p:transition spd="slow" p14:dur="1400" advClick="0" advTm="16000">
        <p14:ripple/>
      </p:transition>
    </mc:Choice>
    <mc:Fallback xmlns="">
      <p:transition spd="slow" advClick="0" advTm="16000">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Картина 1"/>
          <p:cNvPicPr>
            <a:picLocks noChangeAspect="1"/>
          </p:cNvPicPr>
          <p:nvPr/>
        </p:nvPicPr>
        <p:blipFill>
          <a:blip r:embed="rId2"/>
          <a:stretch>
            <a:fillRect/>
          </a:stretch>
        </p:blipFill>
        <p:spPr>
          <a:xfrm>
            <a:off x="4030662" y="3741737"/>
            <a:ext cx="2886075" cy="333375"/>
          </a:xfrm>
          <a:prstGeom prst="rect">
            <a:avLst/>
          </a:prstGeom>
        </p:spPr>
      </p:pic>
      <p:pic>
        <p:nvPicPr>
          <p:cNvPr id="4" name="Картина 3"/>
          <p:cNvPicPr>
            <a:picLocks noChangeAspect="1"/>
          </p:cNvPicPr>
          <p:nvPr/>
        </p:nvPicPr>
        <p:blipFill>
          <a:blip r:embed="rId3"/>
          <a:stretch>
            <a:fillRect/>
          </a:stretch>
        </p:blipFill>
        <p:spPr>
          <a:xfrm>
            <a:off x="335914" y="860424"/>
            <a:ext cx="10275570" cy="6096000"/>
          </a:xfrm>
          <a:prstGeom prst="rect">
            <a:avLst/>
          </a:prstGeom>
        </p:spPr>
      </p:pic>
      <p:sp>
        <p:nvSpPr>
          <p:cNvPr id="5" name="Текстово поле 4"/>
          <p:cNvSpPr txBox="1"/>
          <p:nvPr/>
        </p:nvSpPr>
        <p:spPr>
          <a:xfrm>
            <a:off x="1511300" y="784225"/>
            <a:ext cx="3581400" cy="400110"/>
          </a:xfrm>
          <a:prstGeom prst="rect">
            <a:avLst/>
          </a:prstGeom>
          <a:noFill/>
        </p:spPr>
        <p:txBody>
          <a:bodyPr wrap="square" rtlCol="0">
            <a:spAutoFit/>
          </a:bodyPr>
          <a:lstStyle/>
          <a:p>
            <a:r>
              <a:rPr lang="en-US" sz="2000" b="1" dirty="0" err="1" smtClean="0"/>
              <a:t>Unaccompained</a:t>
            </a:r>
            <a:r>
              <a:rPr lang="en-US" sz="2000" b="1" dirty="0" smtClean="0"/>
              <a:t> Traffic</a:t>
            </a:r>
            <a:endParaRPr lang="bg-BG" sz="2000" b="1" dirty="0"/>
          </a:p>
        </p:txBody>
      </p:sp>
      <p:sp>
        <p:nvSpPr>
          <p:cNvPr id="6" name="Текстово поле 5"/>
          <p:cNvSpPr txBox="1"/>
          <p:nvPr/>
        </p:nvSpPr>
        <p:spPr>
          <a:xfrm>
            <a:off x="1498600" y="3708369"/>
            <a:ext cx="3429000" cy="400110"/>
          </a:xfrm>
          <a:prstGeom prst="rect">
            <a:avLst/>
          </a:prstGeom>
          <a:noFill/>
        </p:spPr>
        <p:txBody>
          <a:bodyPr wrap="square" rtlCol="0">
            <a:spAutoFit/>
          </a:bodyPr>
          <a:lstStyle/>
          <a:p>
            <a:r>
              <a:rPr lang="en-US" sz="2000" b="1" dirty="0" err="1" smtClean="0"/>
              <a:t>Accompained</a:t>
            </a:r>
            <a:r>
              <a:rPr lang="en-US" sz="2000" b="1" dirty="0" smtClean="0"/>
              <a:t> Traffic</a:t>
            </a:r>
            <a:endParaRPr lang="bg-BG" sz="2000" b="1" dirty="0"/>
          </a:p>
        </p:txBody>
      </p:sp>
      <p:pic>
        <p:nvPicPr>
          <p:cNvPr id="7" name="Картина 6"/>
          <p:cNvPicPr>
            <a:picLocks noChangeAspect="1"/>
          </p:cNvPicPr>
          <p:nvPr/>
        </p:nvPicPr>
        <p:blipFill>
          <a:blip r:embed="rId4"/>
          <a:stretch>
            <a:fillRect/>
          </a:stretch>
        </p:blipFill>
        <p:spPr>
          <a:xfrm>
            <a:off x="215900" y="154957"/>
            <a:ext cx="810838" cy="376855"/>
          </a:xfrm>
          <a:prstGeom prst="rect">
            <a:avLst/>
          </a:prstGeom>
        </p:spPr>
      </p:pic>
      <p:sp>
        <p:nvSpPr>
          <p:cNvPr id="8" name="Контейнер за номер на слайда 7"/>
          <p:cNvSpPr>
            <a:spLocks noGrp="1"/>
          </p:cNvSpPr>
          <p:nvPr>
            <p:ph type="sldNum" sz="quarter" idx="12"/>
          </p:nvPr>
        </p:nvSpPr>
        <p:spPr/>
        <p:txBody>
          <a:bodyPr/>
          <a:lstStyle/>
          <a:p>
            <a:pPr>
              <a:defRPr/>
            </a:pPr>
            <a:fld id="{4F234F55-AC8F-427C-A255-96A3D8425EC6}" type="slidenum">
              <a:rPr lang="bg-BG" smtClean="0">
                <a:solidFill>
                  <a:prstClr val="black">
                    <a:lumMod val="50000"/>
                    <a:lumOff val="50000"/>
                  </a:prstClr>
                </a:solidFill>
              </a:rPr>
              <a:pPr>
                <a:defRPr/>
              </a:pPr>
              <a:t>29</a:t>
            </a:fld>
            <a:endParaRPr lang="bg-BG">
              <a:solidFill>
                <a:prstClr val="black">
                  <a:lumMod val="50000"/>
                  <a:lumOff val="50000"/>
                </a:prstClr>
              </a:solidFill>
            </a:endParaRPr>
          </a:p>
        </p:txBody>
      </p:sp>
    </p:spTree>
    <p:extLst>
      <p:ext uri="{BB962C8B-B14F-4D97-AF65-F5344CB8AC3E}">
        <p14:creationId xmlns:p14="http://schemas.microsoft.com/office/powerpoint/2010/main" val="2595789608"/>
      </p:ext>
    </p:extLst>
  </p:cSld>
  <p:clrMapOvr>
    <a:masterClrMapping/>
  </p:clrMapOvr>
  <mc:AlternateContent xmlns:mc="http://schemas.openxmlformats.org/markup-compatibility/2006" xmlns:p14="http://schemas.microsoft.com/office/powerpoint/2010/main">
    <mc:Choice Requires="p14">
      <p:transition spd="slow" p14:dur="1400" advClick="0" advTm="16000">
        <p14:ripple/>
      </p:transition>
    </mc:Choice>
    <mc:Fallback xmlns="">
      <p:transition spd="slow" advClick="0" advTm="16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sz="quarter" idx="13"/>
          </p:nvPr>
        </p:nvSpPr>
        <p:spPr>
          <a:xfrm>
            <a:off x="1739900" y="3070225"/>
            <a:ext cx="7663180" cy="2617427"/>
          </a:xfrm>
        </p:spPr>
        <p:txBody>
          <a:bodyPr/>
          <a:lstStyle/>
          <a:p>
            <a:pPr marL="0" indent="0" algn="ctr">
              <a:buNone/>
              <a:defRPr/>
            </a:pPr>
            <a:r>
              <a:rPr lang="en-US" sz="5400" b="1" dirty="0">
                <a:solidFill>
                  <a:srgbClr val="0070C0"/>
                </a:solidFill>
                <a:latin typeface="Bradley Hand ITC" panose="03070402050302030203" pitchFamily="66" charset="0"/>
              </a:rPr>
              <a:t>Bulgarian Black Sea Transport-Logistics </a:t>
            </a:r>
            <a:r>
              <a:rPr lang="en-US" sz="5400" b="1" dirty="0" smtClean="0">
                <a:solidFill>
                  <a:srgbClr val="0070C0"/>
                </a:solidFill>
                <a:latin typeface="Bradley Hand ITC" panose="03070402050302030203" pitchFamily="66" charset="0"/>
              </a:rPr>
              <a:t>Center</a:t>
            </a:r>
            <a:endParaRPr lang="bg-BG" sz="5400" b="1" dirty="0">
              <a:solidFill>
                <a:srgbClr val="0070C0"/>
              </a:solidFill>
              <a:latin typeface="Bradley Hand ITC" panose="03070402050302030203" pitchFamily="66" charset="0"/>
            </a:endParaRPr>
          </a:p>
        </p:txBody>
      </p:sp>
      <p:pic>
        <p:nvPicPr>
          <p:cNvPr id="4" name="Picture 4"/>
          <p:cNvPicPr>
            <a:picLocks noChangeAspect="1" noChangeArrowheads="1"/>
          </p:cNvPicPr>
          <p:nvPr/>
        </p:nvPicPr>
        <p:blipFill rotWithShape="1">
          <a:blip r:embed="rId2"/>
          <a:srcRect l="19580" t="13588" r="42296" b="64757"/>
          <a:stretch/>
        </p:blipFill>
        <p:spPr bwMode="auto">
          <a:xfrm>
            <a:off x="139701" y="104674"/>
            <a:ext cx="4036918" cy="1289151"/>
          </a:xfrm>
          <a:prstGeom prst="rect">
            <a:avLst/>
          </a:prstGeom>
          <a:ln>
            <a:noFill/>
          </a:ln>
          <a:effectLst>
            <a:outerShdw blurRad="292100" dist="139700" dir="2700000" algn="tl" rotWithShape="0">
              <a:srgbClr val="333333">
                <a:alpha val="65000"/>
              </a:srgbClr>
            </a:outerShdw>
          </a:effectLst>
          <a:extLst/>
        </p:spPr>
      </p:pic>
      <p:pic>
        <p:nvPicPr>
          <p:cNvPr id="5" name="Picture 2"/>
          <p:cNvPicPr>
            <a:picLocks noChangeAspect="1" noChangeArrowheads="1"/>
          </p:cNvPicPr>
          <p:nvPr/>
        </p:nvPicPr>
        <p:blipFill>
          <a:blip r:embed="rId3"/>
          <a:srcRect/>
          <a:stretch>
            <a:fillRect/>
          </a:stretch>
        </p:blipFill>
        <p:spPr bwMode="auto">
          <a:xfrm>
            <a:off x="7485812" y="174571"/>
            <a:ext cx="3262449" cy="2459050"/>
          </a:xfrm>
          <a:prstGeom prst="rect">
            <a:avLst/>
          </a:prstGeom>
          <a:noFill/>
          <a:ln w="9525">
            <a:noFill/>
            <a:miter lim="800000"/>
            <a:headEnd/>
            <a:tailEnd/>
          </a:ln>
        </p:spPr>
      </p:pic>
      <p:sp>
        <p:nvSpPr>
          <p:cNvPr id="6" name="Правоъгълник 5"/>
          <p:cNvSpPr/>
          <p:nvPr/>
        </p:nvSpPr>
        <p:spPr>
          <a:xfrm>
            <a:off x="7974038" y="-10095"/>
            <a:ext cx="2285999" cy="369332"/>
          </a:xfrm>
          <a:prstGeom prst="rect">
            <a:avLst/>
          </a:prstGeom>
        </p:spPr>
        <p:txBody>
          <a:bodyPr wrap="square">
            <a:spAutoFit/>
          </a:bodyPr>
          <a:lstStyle/>
          <a:p>
            <a:pPr>
              <a:defRPr/>
            </a:pPr>
            <a:r>
              <a:rPr lang="en-US" b="1" dirty="0">
                <a:ln w="12700">
                  <a:solidFill>
                    <a:srgbClr val="212745">
                      <a:satMod val="155000"/>
                    </a:srgbClr>
                  </a:solidFill>
                  <a:prstDash val="solid"/>
                </a:ln>
                <a:solidFill>
                  <a:srgbClr val="B4DCFA">
                    <a:tint val="85000"/>
                    <a:satMod val="155000"/>
                  </a:srgbClr>
                </a:solidFill>
                <a:effectLst>
                  <a:outerShdw blurRad="41275" dist="20320" dir="1800000" algn="tl" rotWithShape="0">
                    <a:srgbClr val="000000">
                      <a:alpha val="40000"/>
                    </a:srgbClr>
                  </a:outerShdw>
                </a:effectLst>
              </a:rPr>
              <a:t>RORO </a:t>
            </a:r>
            <a:r>
              <a:rPr lang="en-US" b="1" dirty="0" err="1">
                <a:ln w="12700">
                  <a:solidFill>
                    <a:srgbClr val="212745">
                      <a:satMod val="155000"/>
                    </a:srgbClr>
                  </a:solidFill>
                  <a:prstDash val="solid"/>
                </a:ln>
                <a:solidFill>
                  <a:srgbClr val="B4DCFA">
                    <a:tint val="85000"/>
                    <a:satMod val="155000"/>
                  </a:srgbClr>
                </a:solidFill>
                <a:effectLst>
                  <a:outerShdw blurRad="41275" dist="20320" dir="1800000" algn="tl" rotWithShape="0">
                    <a:srgbClr val="000000">
                      <a:alpha val="40000"/>
                    </a:srgbClr>
                  </a:outerShdw>
                </a:effectLst>
              </a:rPr>
              <a:t>Pax</a:t>
            </a:r>
            <a:r>
              <a:rPr lang="en-US" b="1" dirty="0">
                <a:ln w="12700">
                  <a:solidFill>
                    <a:srgbClr val="212745">
                      <a:satMod val="155000"/>
                    </a:srgbClr>
                  </a:solidFill>
                  <a:prstDash val="solid"/>
                </a:ln>
                <a:solidFill>
                  <a:srgbClr val="B4DCFA">
                    <a:tint val="85000"/>
                    <a:satMod val="155000"/>
                  </a:srgbClr>
                </a:solidFill>
                <a:effectLst>
                  <a:outerShdw blurRad="41275" dist="20320" dir="1800000" algn="tl" rotWithShape="0">
                    <a:srgbClr val="000000">
                      <a:alpha val="40000"/>
                    </a:srgbClr>
                  </a:outerShdw>
                </a:effectLst>
              </a:rPr>
              <a:t> </a:t>
            </a:r>
            <a:r>
              <a:rPr lang="en-US" b="1" dirty="0" err="1">
                <a:ln w="12700">
                  <a:solidFill>
                    <a:srgbClr val="212745">
                      <a:satMod val="155000"/>
                    </a:srgbClr>
                  </a:solidFill>
                  <a:prstDash val="solid"/>
                </a:ln>
                <a:solidFill>
                  <a:srgbClr val="B4DCFA">
                    <a:tint val="85000"/>
                    <a:satMod val="155000"/>
                  </a:srgbClr>
                </a:solidFill>
                <a:effectLst>
                  <a:outerShdw blurRad="41275" dist="20320" dir="1800000" algn="tl" rotWithShape="0">
                    <a:srgbClr val="000000">
                      <a:alpha val="40000"/>
                    </a:srgbClr>
                  </a:outerShdw>
                </a:effectLst>
              </a:rPr>
              <a:t>Drujba</a:t>
            </a:r>
            <a:endParaRPr lang="bg-BG" dirty="0">
              <a:solidFill>
                <a:prstClr val="black"/>
              </a:solidFill>
            </a:endParaRPr>
          </a:p>
        </p:txBody>
      </p:sp>
      <p:pic>
        <p:nvPicPr>
          <p:cNvPr id="7" name="Picture 4"/>
          <p:cNvPicPr>
            <a:picLocks noChangeAspect="1" noChangeArrowheads="1"/>
          </p:cNvPicPr>
          <p:nvPr/>
        </p:nvPicPr>
        <p:blipFill rotWithShape="1">
          <a:blip r:embed="rId4"/>
          <a:srcRect l="15461" t="21422" r="66797" b="71197"/>
          <a:stretch/>
        </p:blipFill>
        <p:spPr bwMode="auto">
          <a:xfrm>
            <a:off x="139701" y="6423025"/>
            <a:ext cx="5178663" cy="1212336"/>
          </a:xfrm>
          <a:prstGeom prst="rect">
            <a:avLst/>
          </a:prstGeom>
          <a:ln>
            <a:noFill/>
          </a:ln>
          <a:effectLst>
            <a:outerShdw blurRad="292100" dist="139700" dir="2700000" algn="tl" rotWithShape="0">
              <a:srgbClr val="333333">
                <a:alpha val="65000"/>
              </a:srgbClr>
            </a:outerShdw>
          </a:effectLst>
          <a:extLst/>
        </p:spPr>
      </p:pic>
      <p:sp>
        <p:nvSpPr>
          <p:cNvPr id="2" name="Контейнер за номер на слайда 1"/>
          <p:cNvSpPr>
            <a:spLocks noGrp="1"/>
          </p:cNvSpPr>
          <p:nvPr>
            <p:ph type="sldNum" sz="quarter" idx="16"/>
          </p:nvPr>
        </p:nvSpPr>
        <p:spPr/>
        <p:txBody>
          <a:bodyPr/>
          <a:lstStyle/>
          <a:p>
            <a:pPr>
              <a:defRPr/>
            </a:pPr>
            <a:fld id="{EDE25DBE-D529-4C71-B2B1-29A5006153FC}" type="slidenum">
              <a:rPr lang="bg-BG" smtClean="0">
                <a:solidFill>
                  <a:prstClr val="black">
                    <a:lumMod val="50000"/>
                    <a:lumOff val="50000"/>
                  </a:prstClr>
                </a:solidFill>
              </a:rPr>
              <a:pPr>
                <a:defRPr/>
              </a:pPr>
              <a:t>3</a:t>
            </a:fld>
            <a:endParaRPr lang="bg-BG" dirty="0">
              <a:solidFill>
                <a:prstClr val="black">
                  <a:lumMod val="50000"/>
                  <a:lumOff val="50000"/>
                </a:prstClr>
              </a:solidFill>
            </a:endParaRPr>
          </a:p>
        </p:txBody>
      </p:sp>
    </p:spTree>
    <p:extLst>
      <p:ext uri="{BB962C8B-B14F-4D97-AF65-F5344CB8AC3E}">
        <p14:creationId xmlns:p14="http://schemas.microsoft.com/office/powerpoint/2010/main" val="4290223219"/>
      </p:ext>
    </p:extLst>
  </p:cSld>
  <p:clrMapOvr>
    <a:masterClrMapping/>
  </p:clrMapOvr>
  <mc:AlternateContent xmlns:mc="http://schemas.openxmlformats.org/markup-compatibility/2006" xmlns:p14="http://schemas.microsoft.com/office/powerpoint/2010/main">
    <mc:Choice Requires="p14">
      <p:transition spd="slow" p14:dur="1400" advClick="0" advTm="16000">
        <p14:ripple/>
      </p:transition>
    </mc:Choice>
    <mc:Fallback xmlns="">
      <p:transition spd="slow" advClick="0" advTm="1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in)">
                                      <p:cBhvr>
                                        <p:cTn id="11" dur="2000"/>
                                        <p:tgtEl>
                                          <p:spTgt spid="5"/>
                                        </p:tgtEl>
                                      </p:cBhvr>
                                    </p:animEffect>
                                  </p:childTnLst>
                                </p:cTn>
                              </p:par>
                            </p:childTnLst>
                          </p:cTn>
                        </p:par>
                        <p:par>
                          <p:cTn id="12" fill="hold">
                            <p:stCondLst>
                              <p:cond delay="4000"/>
                            </p:stCondLst>
                            <p:childTnLst>
                              <p:par>
                                <p:cTn id="13" presetID="5" presetClass="entr" presetSubtype="1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heckerboard(across)">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лавие 2"/>
          <p:cNvSpPr>
            <a:spLocks noGrp="1"/>
          </p:cNvSpPr>
          <p:nvPr>
            <p:ph type="subTitle" idx="1"/>
          </p:nvPr>
        </p:nvSpPr>
        <p:spPr>
          <a:xfrm>
            <a:off x="215900" y="174625"/>
            <a:ext cx="10515600" cy="7162800"/>
          </a:xfrm>
        </p:spPr>
        <p:txBody>
          <a:bodyPr>
            <a:noAutofit/>
          </a:bodyPr>
          <a:lstStyle/>
          <a:p>
            <a:pPr algn="ctr" defTabSz="855663">
              <a:tabLst>
                <a:tab pos="468313" algn="l"/>
                <a:tab pos="925513" algn="l"/>
              </a:tabLst>
              <a:defRPr/>
            </a:pPr>
            <a:r>
              <a:rPr lang="en-GB" sz="3200" b="1" dirty="0">
                <a:solidFill>
                  <a:schemeClr val="tx1"/>
                </a:solidFill>
                <a:latin typeface="Century" panose="02040604050505020304" pitchFamily="18" charset="0"/>
              </a:rPr>
              <a:t>Bulgarian Black Sea </a:t>
            </a:r>
            <a:r>
              <a:rPr lang="en-GB" sz="3200" b="1" dirty="0" smtClean="0">
                <a:solidFill>
                  <a:schemeClr val="tx1"/>
                </a:solidFill>
                <a:latin typeface="Century" panose="02040604050505020304" pitchFamily="18" charset="0"/>
              </a:rPr>
              <a:t>Transport and Logistics </a:t>
            </a:r>
            <a:r>
              <a:rPr lang="en-GB" sz="3200" b="1" dirty="0" err="1" smtClean="0">
                <a:solidFill>
                  <a:schemeClr val="tx1"/>
                </a:solidFill>
                <a:latin typeface="Century" panose="02040604050505020304" pitchFamily="18" charset="0"/>
              </a:rPr>
              <a:t>Center</a:t>
            </a:r>
            <a:endParaRPr lang="en-GB" sz="3200" b="1" dirty="0" smtClean="0">
              <a:solidFill>
                <a:schemeClr val="tx1"/>
              </a:solidFill>
              <a:latin typeface="Century" panose="02040604050505020304" pitchFamily="18" charset="0"/>
            </a:endParaRPr>
          </a:p>
          <a:p>
            <a:pPr algn="ctr" defTabSz="855663">
              <a:tabLst>
                <a:tab pos="468313" algn="l"/>
                <a:tab pos="925513" algn="l"/>
              </a:tabLst>
              <a:defRPr/>
            </a:pPr>
            <a:r>
              <a:rPr lang="en-GB" sz="3200" b="1" dirty="0" smtClean="0">
                <a:solidFill>
                  <a:schemeClr val="tx1"/>
                </a:solidFill>
                <a:latin typeface="Century" panose="02040604050505020304" pitchFamily="18" charset="0"/>
              </a:rPr>
              <a:t>(BBSTLC)</a:t>
            </a:r>
            <a:endParaRPr lang="en-GB" sz="3200" b="1" dirty="0">
              <a:solidFill>
                <a:schemeClr val="tx1"/>
              </a:solidFill>
              <a:latin typeface="Century" panose="02040604050505020304" pitchFamily="18" charset="0"/>
            </a:endParaRPr>
          </a:p>
          <a:p>
            <a:pPr algn="ctr" defTabSz="855663" eaLnBrk="1" hangingPunct="1">
              <a:tabLst>
                <a:tab pos="468313" algn="l"/>
                <a:tab pos="925513" algn="l"/>
              </a:tabLst>
              <a:defRPr/>
            </a:pPr>
            <a:endParaRPr lang="en-GB" sz="1800" b="1" dirty="0" smtClean="0">
              <a:solidFill>
                <a:schemeClr val="tx1"/>
              </a:solidFill>
              <a:latin typeface="Century" panose="02040604050505020304" pitchFamily="18" charset="0"/>
            </a:endParaRPr>
          </a:p>
          <a:p>
            <a:pPr algn="ctr" defTabSz="855663" eaLnBrk="1" hangingPunct="1">
              <a:tabLst>
                <a:tab pos="468313" algn="l"/>
                <a:tab pos="925513" algn="l"/>
              </a:tabLst>
              <a:defRPr/>
            </a:pPr>
            <a:r>
              <a:rPr lang="en-GB" sz="1800" b="1" dirty="0" smtClean="0">
                <a:solidFill>
                  <a:schemeClr val="tx1"/>
                </a:solidFill>
                <a:latin typeface="Century" panose="02040604050505020304" pitchFamily="18" charset="0"/>
              </a:rPr>
              <a:t>The BBSTLC is part of the Freight forwarding and port services of the holding CSIF</a:t>
            </a:r>
          </a:p>
          <a:p>
            <a:pPr algn="ctr" defTabSz="855663" eaLnBrk="1" hangingPunct="1">
              <a:tabLst>
                <a:tab pos="468313" algn="l"/>
                <a:tab pos="925513" algn="l"/>
              </a:tabLst>
              <a:defRPr/>
            </a:pPr>
            <a:endParaRPr lang="en-GB" sz="1800" b="1" dirty="0" smtClean="0">
              <a:solidFill>
                <a:schemeClr val="tx1"/>
              </a:solidFill>
              <a:latin typeface="Century" panose="02040604050505020304" pitchFamily="18" charset="0"/>
            </a:endParaRPr>
          </a:p>
          <a:p>
            <a:pPr algn="ctr" defTabSz="855663" eaLnBrk="1" hangingPunct="1">
              <a:tabLst>
                <a:tab pos="468313" algn="l"/>
                <a:tab pos="925513" algn="l"/>
              </a:tabLst>
              <a:defRPr/>
            </a:pPr>
            <a:r>
              <a:rPr lang="en-GB" sz="1800" dirty="0" smtClean="0">
                <a:solidFill>
                  <a:schemeClr val="tx1"/>
                </a:solidFill>
                <a:latin typeface="Century" panose="02040604050505020304" pitchFamily="18" charset="0"/>
              </a:rPr>
              <a:t>Involves Port Bulgaria West, </a:t>
            </a:r>
            <a:r>
              <a:rPr lang="en-GB" sz="1800" dirty="0" err="1" smtClean="0">
                <a:solidFill>
                  <a:schemeClr val="tx1"/>
                </a:solidFill>
                <a:latin typeface="Century" panose="02040604050505020304" pitchFamily="18" charset="0"/>
              </a:rPr>
              <a:t>RoPax</a:t>
            </a:r>
            <a:r>
              <a:rPr lang="en-GB" sz="1800" dirty="0" smtClean="0">
                <a:solidFill>
                  <a:schemeClr val="tx1"/>
                </a:solidFill>
                <a:latin typeface="Century" panose="02040604050505020304" pitchFamily="18" charset="0"/>
              </a:rPr>
              <a:t> Terminal and all facilities of </a:t>
            </a:r>
            <a:r>
              <a:rPr lang="en-GB" sz="1800" dirty="0" err="1" smtClean="0">
                <a:solidFill>
                  <a:schemeClr val="tx1"/>
                </a:solidFill>
                <a:latin typeface="Century" panose="02040604050505020304" pitchFamily="18" charset="0"/>
              </a:rPr>
              <a:t>Despred</a:t>
            </a:r>
            <a:endParaRPr lang="en-GB" sz="1800" dirty="0" smtClean="0">
              <a:solidFill>
                <a:schemeClr val="tx1"/>
              </a:solidFill>
              <a:latin typeface="Century" panose="02040604050505020304" pitchFamily="18" charset="0"/>
            </a:endParaRPr>
          </a:p>
          <a:p>
            <a:pPr algn="ctr" defTabSz="855663" eaLnBrk="1" hangingPunct="1">
              <a:tabLst>
                <a:tab pos="468313" algn="l"/>
                <a:tab pos="925513" algn="l"/>
              </a:tabLst>
              <a:defRPr/>
            </a:pPr>
            <a:endParaRPr lang="en-GB" sz="2000" dirty="0">
              <a:solidFill>
                <a:schemeClr val="tx1"/>
              </a:solidFill>
              <a:latin typeface="Century" panose="02040604050505020304" pitchFamily="18" charset="0"/>
            </a:endParaRPr>
          </a:p>
          <a:p>
            <a:pPr marL="303213" lvl="1" indent="-149225" algn="l" defTabSz="855663" eaLnBrk="1" hangingPunct="1">
              <a:buFontTx/>
              <a:buChar char="•"/>
              <a:tabLst>
                <a:tab pos="468313" algn="l"/>
                <a:tab pos="925513" algn="l"/>
              </a:tabLst>
              <a:defRPr/>
            </a:pPr>
            <a:r>
              <a:rPr lang="en-GB" sz="1800" b="1" dirty="0" err="1">
                <a:solidFill>
                  <a:schemeClr val="tx1"/>
                </a:solidFill>
                <a:latin typeface="Century" panose="02040604050505020304" pitchFamily="18" charset="0"/>
              </a:rPr>
              <a:t>Despred</a:t>
            </a:r>
            <a:r>
              <a:rPr lang="en-GB" sz="1800" b="1" dirty="0">
                <a:solidFill>
                  <a:schemeClr val="tx1"/>
                </a:solidFill>
                <a:latin typeface="Century" panose="02040604050505020304" pitchFamily="18" charset="0"/>
              </a:rPr>
              <a:t> </a:t>
            </a:r>
            <a:r>
              <a:rPr lang="en-GB" sz="1800" dirty="0">
                <a:solidFill>
                  <a:schemeClr val="tx1"/>
                </a:solidFill>
                <a:latin typeface="Century" panose="02040604050505020304" pitchFamily="18" charset="0"/>
              </a:rPr>
              <a:t>– a leading Bulgarian company, offering all types of handling and transportation of goods as well as </a:t>
            </a:r>
            <a:r>
              <a:rPr lang="en-US" sz="1800" dirty="0">
                <a:solidFill>
                  <a:schemeClr val="tx1"/>
                </a:solidFill>
                <a:latin typeface="Century" panose="02040604050505020304" pitchFamily="18" charset="0"/>
              </a:rPr>
              <a:t>customs clearance </a:t>
            </a:r>
            <a:r>
              <a:rPr lang="en-US" sz="1800" dirty="0" smtClean="0">
                <a:solidFill>
                  <a:schemeClr val="tx1"/>
                </a:solidFill>
                <a:latin typeface="Century" panose="02040604050505020304" pitchFamily="18" charset="0"/>
              </a:rPr>
              <a:t>for import </a:t>
            </a:r>
            <a:r>
              <a:rPr lang="en-US" sz="1800" dirty="0">
                <a:solidFill>
                  <a:schemeClr val="tx1"/>
                </a:solidFill>
                <a:latin typeface="Century" panose="02040604050505020304" pitchFamily="18" charset="0"/>
              </a:rPr>
              <a:t>and </a:t>
            </a:r>
            <a:r>
              <a:rPr lang="en-US" sz="1800" dirty="0" smtClean="0">
                <a:solidFill>
                  <a:schemeClr val="tx1"/>
                </a:solidFill>
                <a:latin typeface="Century" panose="02040604050505020304" pitchFamily="18" charset="0"/>
              </a:rPr>
              <a:t>export </a:t>
            </a:r>
          </a:p>
          <a:p>
            <a:pPr marL="303213" lvl="1" indent="-149225" defTabSz="855663" eaLnBrk="1" hangingPunct="1">
              <a:buFontTx/>
              <a:buChar char="•"/>
              <a:tabLst>
                <a:tab pos="468313" algn="l"/>
                <a:tab pos="925513" algn="l"/>
              </a:tabLst>
              <a:defRPr/>
            </a:pPr>
            <a:endParaRPr lang="en-US" sz="1800" dirty="0">
              <a:solidFill>
                <a:schemeClr val="tx1"/>
              </a:solidFill>
              <a:latin typeface="Century" panose="02040604050505020304" pitchFamily="18" charset="0"/>
            </a:endParaRPr>
          </a:p>
          <a:p>
            <a:pPr marL="303213" lvl="1" indent="-149225" algn="l" defTabSz="855663" eaLnBrk="1" hangingPunct="1">
              <a:buFontTx/>
              <a:buChar char="•"/>
              <a:tabLst>
                <a:tab pos="468313" algn="l"/>
                <a:tab pos="925513" algn="l"/>
              </a:tabLst>
              <a:defRPr/>
            </a:pPr>
            <a:r>
              <a:rPr lang="en-US" sz="1800" b="1" dirty="0">
                <a:solidFill>
                  <a:schemeClr val="tx1"/>
                </a:solidFill>
                <a:latin typeface="Century" panose="02040604050505020304" pitchFamily="18" charset="0"/>
              </a:rPr>
              <a:t>Port Bulgaria West </a:t>
            </a:r>
            <a:r>
              <a:rPr lang="en-US" sz="1800" dirty="0" smtClean="0">
                <a:solidFill>
                  <a:schemeClr val="tx1"/>
                </a:solidFill>
                <a:latin typeface="Century" panose="02040604050505020304" pitchFamily="18" charset="0"/>
              </a:rPr>
              <a:t>- </a:t>
            </a:r>
            <a:r>
              <a:rPr lang="en-US" sz="1800" dirty="0">
                <a:solidFill>
                  <a:schemeClr val="tx1"/>
                </a:solidFill>
                <a:latin typeface="Century" panose="02040604050505020304" pitchFamily="18" charset="0"/>
              </a:rPr>
              <a:t>a public transport port, refrigeration </a:t>
            </a:r>
            <a:r>
              <a:rPr lang="en-US" sz="1800" dirty="0" smtClean="0">
                <a:solidFill>
                  <a:schemeClr val="tx1"/>
                </a:solidFill>
                <a:latin typeface="Century" panose="02040604050505020304" pitchFamily="18" charset="0"/>
              </a:rPr>
              <a:t>warehouses, </a:t>
            </a:r>
            <a:r>
              <a:rPr lang="en-US" sz="1800" dirty="0">
                <a:solidFill>
                  <a:schemeClr val="tx1"/>
                </a:solidFill>
                <a:latin typeface="Century" panose="02040604050505020304" pitchFamily="18" charset="0"/>
              </a:rPr>
              <a:t>fish processing factory, situated in the South-East part of the Bay of </a:t>
            </a:r>
            <a:r>
              <a:rPr lang="en-US" sz="1800" dirty="0" err="1" smtClean="0">
                <a:solidFill>
                  <a:schemeClr val="tx1"/>
                </a:solidFill>
                <a:latin typeface="Century" panose="02040604050505020304" pitchFamily="18" charset="0"/>
              </a:rPr>
              <a:t>Bourgas</a:t>
            </a:r>
            <a:endParaRPr lang="en-US" sz="1800" dirty="0" smtClean="0">
              <a:solidFill>
                <a:schemeClr val="tx1"/>
              </a:solidFill>
              <a:latin typeface="Century" panose="02040604050505020304" pitchFamily="18" charset="0"/>
            </a:endParaRPr>
          </a:p>
          <a:p>
            <a:pPr marL="303213" lvl="1" indent="-149225" defTabSz="855663" eaLnBrk="1" hangingPunct="1">
              <a:buFontTx/>
              <a:buChar char="•"/>
              <a:tabLst>
                <a:tab pos="468313" algn="l"/>
                <a:tab pos="925513" algn="l"/>
              </a:tabLst>
              <a:defRPr/>
            </a:pPr>
            <a:endParaRPr lang="en-US" sz="1800" dirty="0" smtClean="0">
              <a:solidFill>
                <a:schemeClr val="tx1"/>
              </a:solidFill>
              <a:latin typeface="Century" panose="02040604050505020304" pitchFamily="18" charset="0"/>
            </a:endParaRPr>
          </a:p>
          <a:p>
            <a:pPr marL="303213" lvl="1" indent="-149225" algn="l" defTabSz="855663">
              <a:buFontTx/>
              <a:buChar char="•"/>
              <a:tabLst>
                <a:tab pos="468313" algn="l"/>
                <a:tab pos="925513" algn="l"/>
              </a:tabLst>
              <a:defRPr/>
            </a:pPr>
            <a:r>
              <a:rPr lang="en-US" sz="1800" b="1" dirty="0" err="1" smtClean="0">
                <a:solidFill>
                  <a:schemeClr val="tx1"/>
                </a:solidFill>
                <a:latin typeface="Century" panose="02040604050505020304" pitchFamily="18" charset="0"/>
              </a:rPr>
              <a:t>RoPax</a:t>
            </a:r>
            <a:r>
              <a:rPr lang="en-US" sz="1800" b="1" dirty="0" smtClean="0">
                <a:solidFill>
                  <a:schemeClr val="tx1"/>
                </a:solidFill>
                <a:latin typeface="Century" panose="02040604050505020304" pitchFamily="18" charset="0"/>
              </a:rPr>
              <a:t> </a:t>
            </a:r>
            <a:r>
              <a:rPr lang="en-US" sz="1800" b="1" dirty="0" err="1" smtClean="0">
                <a:solidFill>
                  <a:schemeClr val="tx1"/>
                </a:solidFill>
                <a:latin typeface="Century" panose="02040604050505020304" pitchFamily="18" charset="0"/>
              </a:rPr>
              <a:t>Drujba</a:t>
            </a:r>
            <a:r>
              <a:rPr lang="en-US" sz="1800" b="1" dirty="0" smtClean="0">
                <a:solidFill>
                  <a:schemeClr val="tx1"/>
                </a:solidFill>
                <a:latin typeface="Century" panose="02040604050505020304" pitchFamily="18" charset="0"/>
              </a:rPr>
              <a:t> – is 190 meters long. Capacity : </a:t>
            </a:r>
            <a:r>
              <a:rPr lang="en-US" sz="1800" b="1" dirty="0">
                <a:solidFill>
                  <a:schemeClr val="tx1"/>
                </a:solidFill>
                <a:latin typeface="Century" panose="02040604050505020304" pitchFamily="18" charset="0"/>
              </a:rPr>
              <a:t>123 </a:t>
            </a:r>
            <a:r>
              <a:rPr lang="en-US" sz="1800" b="1" dirty="0" smtClean="0">
                <a:solidFill>
                  <a:schemeClr val="tx1"/>
                </a:solidFill>
                <a:latin typeface="Century" panose="02040604050505020304" pitchFamily="18" charset="0"/>
              </a:rPr>
              <a:t>cabins (75x4 beds, 40x2 beds, 8x2 beds VIP)</a:t>
            </a:r>
            <a:endParaRPr lang="en-GB" sz="1800" b="1" dirty="0">
              <a:solidFill>
                <a:schemeClr val="tx1"/>
              </a:solidFill>
              <a:latin typeface="Century" panose="02040604050505020304" pitchFamily="18" charset="0"/>
            </a:endParaRPr>
          </a:p>
          <a:p>
            <a:pPr marL="303213" lvl="1" indent="-149225" algn="l" defTabSz="855663" eaLnBrk="1" hangingPunct="1">
              <a:buFontTx/>
              <a:buChar char="•"/>
              <a:tabLst>
                <a:tab pos="468313" algn="l"/>
                <a:tab pos="925513" algn="l"/>
              </a:tabLst>
              <a:defRPr/>
            </a:pPr>
            <a:r>
              <a:rPr lang="en-US" sz="1800" b="1" dirty="0" smtClean="0">
                <a:solidFill>
                  <a:schemeClr val="tx1"/>
                </a:solidFill>
                <a:latin typeface="Century" panose="02040604050505020304" pitchFamily="18" charset="0"/>
              </a:rPr>
              <a:t>- 550 passengers;</a:t>
            </a:r>
          </a:p>
          <a:p>
            <a:pPr marL="303213" lvl="1" indent="-149225" algn="l" defTabSz="855663" eaLnBrk="1" hangingPunct="1">
              <a:buFontTx/>
              <a:buChar char="•"/>
              <a:tabLst>
                <a:tab pos="468313" algn="l"/>
                <a:tab pos="925513" algn="l"/>
              </a:tabLst>
              <a:defRPr/>
            </a:pPr>
            <a:r>
              <a:rPr lang="en-US" sz="1800" b="1" dirty="0" smtClean="0">
                <a:solidFill>
                  <a:schemeClr val="tx1"/>
                </a:solidFill>
                <a:latin typeface="Century" panose="02040604050505020304" pitchFamily="18" charset="0"/>
              </a:rPr>
              <a:t>- 110 trucks; </a:t>
            </a:r>
          </a:p>
          <a:p>
            <a:pPr marL="303213" lvl="1" indent="-149225" algn="l" defTabSz="855663">
              <a:buFontTx/>
              <a:buChar char="•"/>
              <a:tabLst>
                <a:tab pos="468313" algn="l"/>
                <a:tab pos="925513" algn="l"/>
              </a:tabLst>
              <a:defRPr/>
            </a:pPr>
            <a:r>
              <a:rPr lang="en-US" sz="1800" b="1" dirty="0" smtClean="0">
                <a:solidFill>
                  <a:schemeClr val="tx1"/>
                </a:solidFill>
                <a:latin typeface="Century" panose="02040604050505020304" pitchFamily="18" charset="0"/>
              </a:rPr>
              <a:t>- 90 cars</a:t>
            </a:r>
          </a:p>
          <a:p>
            <a:pPr marL="303213" lvl="1" indent="-149225" algn="l" defTabSz="855663">
              <a:buFontTx/>
              <a:buChar char="•"/>
              <a:tabLst>
                <a:tab pos="468313" algn="l"/>
                <a:tab pos="925513" algn="l"/>
              </a:tabLst>
              <a:defRPr/>
            </a:pPr>
            <a:endParaRPr lang="en-US" sz="1800" b="1" dirty="0">
              <a:solidFill>
                <a:schemeClr val="tx1"/>
              </a:solidFill>
              <a:latin typeface="Century" panose="02040604050505020304" pitchFamily="18" charset="0"/>
            </a:endParaRPr>
          </a:p>
          <a:p>
            <a:pPr marL="303213" lvl="1" indent="-149225" algn="l" defTabSz="855663">
              <a:buFontTx/>
              <a:buChar char="•"/>
              <a:tabLst>
                <a:tab pos="468313" algn="l"/>
                <a:tab pos="925513" algn="l"/>
              </a:tabLst>
              <a:defRPr/>
            </a:pPr>
            <a:r>
              <a:rPr lang="en-US" sz="1800" b="1" dirty="0" err="1" smtClean="0">
                <a:solidFill>
                  <a:schemeClr val="tx1"/>
                </a:solidFill>
                <a:latin typeface="Century" panose="02040604050505020304" pitchFamily="18" charset="0"/>
              </a:rPr>
              <a:t>RoPax</a:t>
            </a:r>
            <a:r>
              <a:rPr lang="en-US" sz="1800" b="1" dirty="0" smtClean="0">
                <a:solidFill>
                  <a:schemeClr val="tx1"/>
                </a:solidFill>
                <a:latin typeface="Century" panose="02040604050505020304" pitchFamily="18" charset="0"/>
              </a:rPr>
              <a:t> </a:t>
            </a:r>
            <a:r>
              <a:rPr lang="en-US" sz="1800" b="1" dirty="0">
                <a:solidFill>
                  <a:schemeClr val="tx1"/>
                </a:solidFill>
                <a:latin typeface="Century" panose="02040604050505020304" pitchFamily="18" charset="0"/>
              </a:rPr>
              <a:t>Terminal </a:t>
            </a:r>
          </a:p>
          <a:p>
            <a:pPr marL="303213" lvl="1" indent="-149225" algn="l" defTabSz="855663" eaLnBrk="1" hangingPunct="1">
              <a:buFontTx/>
              <a:buChar char="•"/>
              <a:tabLst>
                <a:tab pos="468313" algn="l"/>
                <a:tab pos="925513" algn="l"/>
              </a:tabLst>
              <a:defRPr/>
            </a:pPr>
            <a:endParaRPr lang="en-US" sz="1800" b="1" dirty="0" smtClean="0">
              <a:solidFill>
                <a:schemeClr val="tx1"/>
              </a:solidFill>
              <a:latin typeface="Century" panose="02040604050505020304" pitchFamily="18" charset="0"/>
            </a:endParaRPr>
          </a:p>
        </p:txBody>
      </p:sp>
      <p:sp>
        <p:nvSpPr>
          <p:cNvPr id="4" name="Текстово поле 3"/>
          <p:cNvSpPr txBox="1"/>
          <p:nvPr/>
        </p:nvSpPr>
        <p:spPr>
          <a:xfrm>
            <a:off x="5321300" y="7108825"/>
            <a:ext cx="152400" cy="302840"/>
          </a:xfrm>
          <a:prstGeom prst="rect">
            <a:avLst/>
          </a:prstGeom>
          <a:noFill/>
        </p:spPr>
        <p:txBody>
          <a:bodyPr wrap="square" rtlCol="0">
            <a:spAutoFit/>
          </a:bodyPr>
          <a:lstStyle/>
          <a:p>
            <a:pPr algn="ctr">
              <a:defRPr/>
            </a:pPr>
            <a:r>
              <a:rPr lang="en-US" sz="1368" b="1" dirty="0">
                <a:solidFill>
                  <a:prstClr val="black">
                    <a:lumMod val="50000"/>
                    <a:lumOff val="50000"/>
                  </a:prstClr>
                </a:solidFill>
              </a:rPr>
              <a:t>4</a:t>
            </a:r>
            <a:endParaRPr lang="bg-BG" sz="1368" b="1" dirty="0">
              <a:solidFill>
                <a:prstClr val="black">
                  <a:lumMod val="50000"/>
                  <a:lumOff val="50000"/>
                </a:prstClr>
              </a:solidFill>
            </a:endParaRPr>
          </a:p>
        </p:txBody>
      </p:sp>
    </p:spTree>
    <p:extLst>
      <p:ext uri="{BB962C8B-B14F-4D97-AF65-F5344CB8AC3E}">
        <p14:creationId xmlns:p14="http://schemas.microsoft.com/office/powerpoint/2010/main" val="3524793881"/>
      </p:ext>
    </p:extLst>
  </p:cSld>
  <p:clrMapOvr>
    <a:masterClrMapping/>
  </p:clrMapOvr>
  <mc:AlternateContent xmlns:mc="http://schemas.openxmlformats.org/markup-compatibility/2006" xmlns:p14="http://schemas.microsoft.com/office/powerpoint/2010/main">
    <mc:Choice Requires="p14">
      <p:transition spd="slow" p14:dur="1400" advClick="0" advTm="16000">
        <p14:ripple/>
      </p:transition>
    </mc:Choice>
    <mc:Fallback xmlns="">
      <p:transition spd="slow" advClick="0" advTm="16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sz="quarter" idx="13"/>
          </p:nvPr>
        </p:nvSpPr>
        <p:spPr>
          <a:xfrm>
            <a:off x="292100" y="742405"/>
            <a:ext cx="10363200" cy="6476999"/>
          </a:xfrm>
        </p:spPr>
        <p:txBody>
          <a:bodyPr/>
          <a:lstStyle/>
          <a:p>
            <a:pPr marL="52473" indent="0">
              <a:buNone/>
            </a:pPr>
            <a:r>
              <a:rPr lang="en-US" sz="1800" dirty="0" smtClean="0"/>
              <a:t>BBSTLC is aiming to revive the traditional for Bulgaria economic activities in the field of industry, agriculture, transport and tourism. </a:t>
            </a:r>
          </a:p>
          <a:p>
            <a:pPr marL="52473" indent="0">
              <a:buNone/>
            </a:pPr>
            <a:r>
              <a:rPr lang="en-US" sz="1800" dirty="0" smtClean="0"/>
              <a:t>The strategic geographical location of Bulgaria makes it a suitable meeting point on the silk road.</a:t>
            </a:r>
          </a:p>
          <a:p>
            <a:pPr marL="52473" indent="0">
              <a:buNone/>
            </a:pPr>
            <a:r>
              <a:rPr lang="en-US" sz="1800" dirty="0"/>
              <a:t>Five pan-European transport corridors pass through the country, allowing your cargo to reach markets with over 500 million users. </a:t>
            </a:r>
            <a:endParaRPr lang="en-US" sz="1800" dirty="0" smtClean="0"/>
          </a:p>
          <a:p>
            <a:pPr marL="52473" indent="0">
              <a:buNone/>
            </a:pPr>
            <a:r>
              <a:rPr lang="en-US" sz="1800" dirty="0" smtClean="0"/>
              <a:t>TRACECA </a:t>
            </a:r>
            <a:r>
              <a:rPr lang="en-US" sz="1800" dirty="0"/>
              <a:t>(Transport Corridor Europe – Caucasus - Asia) connects Bulgaria with Central Asia.</a:t>
            </a:r>
            <a:endParaRPr lang="en-US" sz="1800" dirty="0" smtClean="0"/>
          </a:p>
          <a:p>
            <a:pPr lvl="1"/>
            <a:endParaRPr lang="en-US" sz="1800" dirty="0" smtClean="0"/>
          </a:p>
          <a:p>
            <a:pPr lvl="1"/>
            <a:r>
              <a:rPr lang="en-US" sz="1800" dirty="0"/>
              <a:t>We </a:t>
            </a:r>
            <a:r>
              <a:rPr lang="en-US" sz="1800" dirty="0" smtClean="0"/>
              <a:t>Offer:</a:t>
            </a:r>
            <a:endParaRPr lang="en-US" sz="1800" dirty="0"/>
          </a:p>
          <a:p>
            <a:pPr marL="416170" lvl="1" indent="0">
              <a:buNone/>
            </a:pPr>
            <a:r>
              <a:rPr lang="bg-BG" sz="1800" dirty="0" smtClean="0"/>
              <a:t>• </a:t>
            </a:r>
            <a:r>
              <a:rPr lang="en-US" sz="1800" dirty="0" smtClean="0"/>
              <a:t>a </a:t>
            </a:r>
            <a:r>
              <a:rPr lang="bg-BG" sz="1800" dirty="0" err="1" smtClean="0"/>
              <a:t>reliable</a:t>
            </a:r>
            <a:r>
              <a:rPr lang="bg-BG" sz="1800" dirty="0" smtClean="0"/>
              <a:t> </a:t>
            </a:r>
            <a:r>
              <a:rPr lang="bg-BG" sz="1800" dirty="0" err="1"/>
              <a:t>partnership</a:t>
            </a:r>
            <a:r>
              <a:rPr lang="bg-BG" sz="1800" dirty="0"/>
              <a:t> </a:t>
            </a:r>
            <a:r>
              <a:rPr lang="bg-BG" sz="1800" dirty="0" err="1"/>
              <a:t>with</a:t>
            </a:r>
            <a:r>
              <a:rPr lang="bg-BG" sz="1800" dirty="0"/>
              <a:t> </a:t>
            </a:r>
            <a:r>
              <a:rPr lang="bg-BG" sz="1800" dirty="0" err="1"/>
              <a:t>the</a:t>
            </a:r>
            <a:r>
              <a:rPr lang="bg-BG" sz="1800" dirty="0"/>
              <a:t> </a:t>
            </a:r>
            <a:r>
              <a:rPr lang="bg-BG" sz="1800" dirty="0" err="1"/>
              <a:t>holding</a:t>
            </a:r>
            <a:r>
              <a:rPr lang="bg-BG" sz="1800" dirty="0"/>
              <a:t> </a:t>
            </a:r>
            <a:r>
              <a:rPr lang="bg-BG" sz="1800" dirty="0" err="1"/>
              <a:t>company</a:t>
            </a:r>
            <a:r>
              <a:rPr lang="bg-BG" sz="1800" dirty="0"/>
              <a:t> /</a:t>
            </a:r>
            <a:r>
              <a:rPr lang="bg-BG" sz="1800" b="1" dirty="0"/>
              <a:t>CSIF</a:t>
            </a:r>
            <a:r>
              <a:rPr lang="bg-BG" sz="1800" dirty="0"/>
              <a:t>/. </a:t>
            </a:r>
            <a:r>
              <a:rPr lang="bg-BG" sz="1800" dirty="0" err="1"/>
              <a:t>As</a:t>
            </a:r>
            <a:r>
              <a:rPr lang="bg-BG" sz="1800" dirty="0"/>
              <a:t> a </a:t>
            </a:r>
            <a:r>
              <a:rPr lang="bg-BG" sz="1800" dirty="0" err="1"/>
              <a:t>result</a:t>
            </a:r>
            <a:r>
              <a:rPr lang="bg-BG" sz="1800" dirty="0"/>
              <a:t> </a:t>
            </a:r>
            <a:r>
              <a:rPr lang="bg-BG" sz="1800" dirty="0" err="1"/>
              <a:t>of</a:t>
            </a:r>
            <a:r>
              <a:rPr lang="bg-BG" sz="1800" dirty="0"/>
              <a:t> </a:t>
            </a:r>
            <a:r>
              <a:rPr lang="bg-BG" sz="1800" dirty="0" err="1"/>
              <a:t>the</a:t>
            </a:r>
            <a:r>
              <a:rPr lang="bg-BG" sz="1800" dirty="0"/>
              <a:t> </a:t>
            </a:r>
            <a:r>
              <a:rPr lang="bg-BG" sz="1800" dirty="0" err="1" smtClean="0"/>
              <a:t>high</a:t>
            </a:r>
            <a:r>
              <a:rPr lang="bg-BG" sz="1800" dirty="0" smtClean="0"/>
              <a:t> </a:t>
            </a:r>
            <a:r>
              <a:rPr lang="bg-BG" sz="1800" dirty="0" err="1"/>
              <a:t>reputation</a:t>
            </a:r>
            <a:r>
              <a:rPr lang="bg-BG" sz="1800" dirty="0"/>
              <a:t> </a:t>
            </a:r>
            <a:r>
              <a:rPr lang="bg-BG" sz="1800" dirty="0" err="1"/>
              <a:t>in</a:t>
            </a:r>
            <a:r>
              <a:rPr lang="bg-BG" sz="1800" dirty="0"/>
              <a:t> </a:t>
            </a:r>
            <a:r>
              <a:rPr lang="bg-BG" sz="1800" dirty="0" err="1"/>
              <a:t>addition</a:t>
            </a:r>
            <a:r>
              <a:rPr lang="bg-BG" sz="1800" dirty="0"/>
              <a:t> </a:t>
            </a:r>
            <a:r>
              <a:rPr lang="bg-BG" sz="1800" dirty="0" err="1"/>
              <a:t>to</a:t>
            </a:r>
            <a:r>
              <a:rPr lang="bg-BG" sz="1800" dirty="0"/>
              <a:t> </a:t>
            </a:r>
            <a:r>
              <a:rPr lang="bg-BG" sz="1800" dirty="0" err="1"/>
              <a:t>the</a:t>
            </a:r>
            <a:r>
              <a:rPr lang="bg-BG" sz="1800" dirty="0"/>
              <a:t> </a:t>
            </a:r>
            <a:r>
              <a:rPr lang="bg-BG" sz="1800" dirty="0" err="1"/>
              <a:t>excellent</a:t>
            </a:r>
            <a:r>
              <a:rPr lang="bg-BG" sz="1800" dirty="0"/>
              <a:t> </a:t>
            </a:r>
            <a:r>
              <a:rPr lang="bg-BG" sz="1800" dirty="0" err="1"/>
              <a:t>relationships</a:t>
            </a:r>
            <a:r>
              <a:rPr lang="bg-BG" sz="1800" dirty="0"/>
              <a:t> </a:t>
            </a:r>
            <a:r>
              <a:rPr lang="bg-BG" sz="1800" dirty="0" err="1"/>
              <a:t>with</a:t>
            </a:r>
            <a:r>
              <a:rPr lang="bg-BG" sz="1800" dirty="0"/>
              <a:t> </a:t>
            </a:r>
            <a:r>
              <a:rPr lang="bg-BG" sz="1800" dirty="0" err="1"/>
              <a:t>both</a:t>
            </a:r>
            <a:r>
              <a:rPr lang="bg-BG" sz="1800" dirty="0"/>
              <a:t> </a:t>
            </a:r>
            <a:r>
              <a:rPr lang="bg-BG" sz="1800" dirty="0" err="1"/>
              <a:t>our</a:t>
            </a:r>
            <a:r>
              <a:rPr lang="bg-BG" sz="1800" dirty="0"/>
              <a:t> </a:t>
            </a:r>
            <a:r>
              <a:rPr lang="bg-BG" sz="1800" dirty="0" err="1"/>
              <a:t>partners</a:t>
            </a:r>
            <a:r>
              <a:rPr lang="bg-BG" sz="1800" dirty="0"/>
              <a:t> and </a:t>
            </a:r>
            <a:r>
              <a:rPr lang="bg-BG" sz="1800" dirty="0" err="1"/>
              <a:t>the</a:t>
            </a:r>
            <a:r>
              <a:rPr lang="bg-BG" sz="1800" dirty="0"/>
              <a:t> </a:t>
            </a:r>
            <a:r>
              <a:rPr lang="bg-BG" sz="1800" dirty="0" err="1"/>
              <a:t>public</a:t>
            </a:r>
            <a:r>
              <a:rPr lang="bg-BG" sz="1800" dirty="0"/>
              <a:t> </a:t>
            </a:r>
            <a:r>
              <a:rPr lang="bg-BG" sz="1800" dirty="0" err="1"/>
              <a:t>administration</a:t>
            </a:r>
            <a:r>
              <a:rPr lang="bg-BG" sz="1800" dirty="0"/>
              <a:t>, CSIF </a:t>
            </a:r>
            <a:r>
              <a:rPr lang="bg-BG" sz="1800" dirty="0" err="1"/>
              <a:t>becomes</a:t>
            </a:r>
            <a:r>
              <a:rPr lang="bg-BG" sz="1800" dirty="0"/>
              <a:t> a </a:t>
            </a:r>
            <a:r>
              <a:rPr lang="bg-BG" sz="1800" dirty="0" err="1"/>
              <a:t>guarantor</a:t>
            </a:r>
            <a:r>
              <a:rPr lang="bg-BG" sz="1800" dirty="0"/>
              <a:t> </a:t>
            </a:r>
            <a:r>
              <a:rPr lang="bg-BG" sz="1800" dirty="0" err="1"/>
              <a:t>for</a:t>
            </a:r>
            <a:r>
              <a:rPr lang="bg-BG" sz="1800" dirty="0"/>
              <a:t> </a:t>
            </a:r>
            <a:r>
              <a:rPr lang="bg-BG" sz="1800" dirty="0" err="1"/>
              <a:t>the</a:t>
            </a:r>
            <a:r>
              <a:rPr lang="bg-BG" sz="1800" dirty="0"/>
              <a:t> </a:t>
            </a:r>
            <a:r>
              <a:rPr lang="bg-BG" sz="1800" dirty="0" err="1"/>
              <a:t>successful</a:t>
            </a:r>
            <a:r>
              <a:rPr lang="bg-BG" sz="1800" dirty="0"/>
              <a:t> </a:t>
            </a:r>
            <a:r>
              <a:rPr lang="bg-BG" sz="1800" dirty="0" err="1"/>
              <a:t>realization</a:t>
            </a:r>
            <a:r>
              <a:rPr lang="bg-BG" sz="1800" dirty="0"/>
              <a:t> </a:t>
            </a:r>
            <a:r>
              <a:rPr lang="bg-BG" sz="1800" dirty="0" err="1"/>
              <a:t>of</a:t>
            </a:r>
            <a:r>
              <a:rPr lang="bg-BG" sz="1800" dirty="0"/>
              <a:t> </a:t>
            </a:r>
            <a:r>
              <a:rPr lang="bg-BG" sz="1800" dirty="0" err="1"/>
              <a:t>your</a:t>
            </a:r>
            <a:r>
              <a:rPr lang="bg-BG" sz="1800" dirty="0"/>
              <a:t> </a:t>
            </a:r>
            <a:r>
              <a:rPr lang="bg-BG" sz="1800" dirty="0" err="1" smtClean="0"/>
              <a:t>projects</a:t>
            </a:r>
            <a:r>
              <a:rPr lang="en-US" sz="1800" dirty="0" smtClean="0"/>
              <a:t>.</a:t>
            </a:r>
          </a:p>
          <a:p>
            <a:pPr marL="416170" lvl="1" indent="0">
              <a:buNone/>
            </a:pPr>
            <a:endParaRPr lang="en-US" sz="1800" dirty="0" smtClean="0"/>
          </a:p>
          <a:p>
            <a:pPr marL="416170" lvl="1" indent="0">
              <a:buNone/>
            </a:pPr>
            <a:r>
              <a:rPr lang="bg-BG" sz="1800" dirty="0" smtClean="0"/>
              <a:t>• </a:t>
            </a:r>
            <a:r>
              <a:rPr lang="bg-BG" sz="1800" dirty="0" err="1"/>
              <a:t>the</a:t>
            </a:r>
            <a:r>
              <a:rPr lang="bg-BG" sz="1800" dirty="0"/>
              <a:t> </a:t>
            </a:r>
            <a:r>
              <a:rPr lang="bg-BG" sz="1800" dirty="0" err="1"/>
              <a:t>developed</a:t>
            </a:r>
            <a:r>
              <a:rPr lang="bg-BG" sz="1800" dirty="0"/>
              <a:t> and </a:t>
            </a:r>
            <a:r>
              <a:rPr lang="bg-BG" sz="1800" dirty="0" err="1"/>
              <a:t>functioning</a:t>
            </a:r>
            <a:r>
              <a:rPr lang="bg-BG" sz="1800" dirty="0"/>
              <a:t> </a:t>
            </a:r>
            <a:r>
              <a:rPr lang="bg-BG" sz="1800" dirty="0" err="1"/>
              <a:t>structure</a:t>
            </a:r>
            <a:r>
              <a:rPr lang="bg-BG" sz="1800" dirty="0"/>
              <a:t> </a:t>
            </a:r>
            <a:r>
              <a:rPr lang="bg-BG" sz="1800" dirty="0" err="1"/>
              <a:t>entirely</a:t>
            </a:r>
            <a:r>
              <a:rPr lang="bg-BG" sz="1800" dirty="0"/>
              <a:t> </a:t>
            </a:r>
            <a:r>
              <a:rPr lang="bg-BG" sz="1800" dirty="0" err="1"/>
              <a:t>privately</a:t>
            </a:r>
            <a:r>
              <a:rPr lang="bg-BG" sz="1800" dirty="0"/>
              <a:t> </a:t>
            </a:r>
            <a:r>
              <a:rPr lang="bg-BG" sz="1800" dirty="0" err="1"/>
              <a:t>owned</a:t>
            </a:r>
            <a:r>
              <a:rPr lang="bg-BG" sz="1800" dirty="0"/>
              <a:t> and </a:t>
            </a:r>
            <a:r>
              <a:rPr lang="bg-BG" sz="1800" dirty="0" err="1"/>
              <a:t>maintained</a:t>
            </a:r>
            <a:r>
              <a:rPr lang="bg-BG" sz="1800" dirty="0"/>
              <a:t> </a:t>
            </a:r>
            <a:r>
              <a:rPr lang="bg-BG" sz="1800" dirty="0" err="1"/>
              <a:t>via</a:t>
            </a:r>
            <a:r>
              <a:rPr lang="bg-BG" sz="1800" dirty="0"/>
              <a:t> </a:t>
            </a:r>
            <a:r>
              <a:rPr lang="bg-BG" sz="1800" dirty="0" err="1"/>
              <a:t>Bulgarian</a:t>
            </a:r>
            <a:r>
              <a:rPr lang="bg-BG" sz="1800" dirty="0"/>
              <a:t> </a:t>
            </a:r>
            <a:r>
              <a:rPr lang="bg-BG" sz="1800" dirty="0" err="1"/>
              <a:t>capitals</a:t>
            </a:r>
            <a:r>
              <a:rPr lang="bg-BG" sz="1800" dirty="0"/>
              <a:t> </a:t>
            </a:r>
            <a:r>
              <a:rPr lang="bg-BG" sz="1800" dirty="0" err="1"/>
              <a:t>enables</a:t>
            </a:r>
            <a:r>
              <a:rPr lang="bg-BG" sz="1800" dirty="0"/>
              <a:t> </a:t>
            </a:r>
            <a:r>
              <a:rPr lang="bg-BG" sz="1800" dirty="0" err="1"/>
              <a:t>flexible</a:t>
            </a:r>
            <a:r>
              <a:rPr lang="bg-BG" sz="1800" dirty="0"/>
              <a:t> </a:t>
            </a:r>
            <a:r>
              <a:rPr lang="bg-BG" sz="1800" dirty="0" err="1"/>
              <a:t>management</a:t>
            </a:r>
            <a:r>
              <a:rPr lang="bg-BG" sz="1800" dirty="0"/>
              <a:t> </a:t>
            </a:r>
            <a:r>
              <a:rPr lang="bg-BG" sz="1800" dirty="0" err="1"/>
              <a:t>solutions</a:t>
            </a:r>
            <a:r>
              <a:rPr lang="bg-BG" sz="1800" dirty="0"/>
              <a:t> </a:t>
            </a:r>
            <a:r>
              <a:rPr lang="bg-BG" sz="1800" dirty="0" err="1"/>
              <a:t>tailored</a:t>
            </a:r>
            <a:r>
              <a:rPr lang="bg-BG" sz="1800" dirty="0"/>
              <a:t> </a:t>
            </a:r>
            <a:r>
              <a:rPr lang="bg-BG" sz="1800" dirty="0" err="1"/>
              <a:t>to</a:t>
            </a:r>
            <a:r>
              <a:rPr lang="bg-BG" sz="1800" dirty="0"/>
              <a:t> </a:t>
            </a:r>
            <a:r>
              <a:rPr lang="bg-BG" sz="1800" dirty="0" err="1"/>
              <a:t>your</a:t>
            </a:r>
            <a:r>
              <a:rPr lang="bg-BG" sz="1800" dirty="0"/>
              <a:t> </a:t>
            </a:r>
            <a:r>
              <a:rPr lang="bg-BG" sz="1800" dirty="0" err="1"/>
              <a:t>needs</a:t>
            </a:r>
            <a:r>
              <a:rPr lang="bg-BG" sz="1800" dirty="0"/>
              <a:t> and </a:t>
            </a:r>
            <a:r>
              <a:rPr lang="bg-BG" sz="1800" dirty="0" err="1"/>
              <a:t>priorities</a:t>
            </a:r>
            <a:r>
              <a:rPr lang="bg-BG" sz="1800" dirty="0" smtClean="0"/>
              <a:t>.</a:t>
            </a:r>
            <a:endParaRPr lang="en-US" sz="1800" dirty="0" smtClean="0"/>
          </a:p>
          <a:p>
            <a:pPr marL="416170" lvl="1" indent="0">
              <a:buNone/>
            </a:pPr>
            <a:r>
              <a:rPr lang="bg-BG" sz="1800" dirty="0"/>
              <a:t/>
            </a:r>
            <a:br>
              <a:rPr lang="bg-BG" sz="1800" dirty="0"/>
            </a:br>
            <a:r>
              <a:rPr lang="bg-BG" sz="1800" dirty="0"/>
              <a:t>• </a:t>
            </a:r>
            <a:r>
              <a:rPr lang="bg-BG" sz="1800" dirty="0" err="1"/>
              <a:t>proficiency</a:t>
            </a:r>
            <a:r>
              <a:rPr lang="bg-BG" sz="1800" dirty="0"/>
              <a:t> and </a:t>
            </a:r>
            <a:r>
              <a:rPr lang="bg-BG" sz="1800" dirty="0" err="1"/>
              <a:t>quality</a:t>
            </a:r>
            <a:r>
              <a:rPr lang="bg-BG" sz="1800" dirty="0"/>
              <a:t> </a:t>
            </a:r>
            <a:r>
              <a:rPr lang="bg-BG" sz="1800" dirty="0" err="1"/>
              <a:t>in</a:t>
            </a:r>
            <a:r>
              <a:rPr lang="bg-BG" sz="1800" dirty="0"/>
              <a:t> </a:t>
            </a:r>
            <a:r>
              <a:rPr lang="bg-BG" sz="1800" dirty="0" err="1"/>
              <a:t>the</a:t>
            </a:r>
            <a:r>
              <a:rPr lang="bg-BG" sz="1800" dirty="0"/>
              <a:t> </a:t>
            </a:r>
            <a:r>
              <a:rPr lang="bg-BG" sz="1800" dirty="0" err="1"/>
              <a:t>handling</a:t>
            </a:r>
            <a:r>
              <a:rPr lang="bg-BG" sz="1800" dirty="0"/>
              <a:t> and </a:t>
            </a:r>
            <a:r>
              <a:rPr lang="bg-BG" sz="1800" dirty="0" err="1"/>
              <a:t>delivery</a:t>
            </a:r>
            <a:r>
              <a:rPr lang="bg-BG" sz="1800" dirty="0"/>
              <a:t> </a:t>
            </a:r>
            <a:r>
              <a:rPr lang="bg-BG" sz="1800" dirty="0" err="1"/>
              <a:t>of</a:t>
            </a:r>
            <a:r>
              <a:rPr lang="bg-BG" sz="1800" dirty="0"/>
              <a:t> </a:t>
            </a:r>
            <a:r>
              <a:rPr lang="bg-BG" sz="1800" dirty="0" err="1"/>
              <a:t>goods</a:t>
            </a:r>
            <a:r>
              <a:rPr lang="bg-BG" sz="1800" dirty="0"/>
              <a:t> , </a:t>
            </a:r>
            <a:r>
              <a:rPr lang="bg-BG" sz="1800" dirty="0" err="1"/>
              <a:t>fostered</a:t>
            </a:r>
            <a:r>
              <a:rPr lang="bg-BG" sz="1800" dirty="0"/>
              <a:t> </a:t>
            </a:r>
            <a:r>
              <a:rPr lang="bg-BG" sz="1800" dirty="0" err="1"/>
              <a:t>for</a:t>
            </a:r>
            <a:r>
              <a:rPr lang="bg-BG" sz="1800" dirty="0"/>
              <a:t> </a:t>
            </a:r>
            <a:r>
              <a:rPr lang="bg-BG" sz="1800" dirty="0" err="1"/>
              <a:t>more</a:t>
            </a:r>
            <a:r>
              <a:rPr lang="bg-BG" sz="1800" dirty="0"/>
              <a:t> </a:t>
            </a:r>
            <a:r>
              <a:rPr lang="bg-BG" sz="1800" dirty="0" err="1"/>
              <a:t>than</a:t>
            </a:r>
            <a:r>
              <a:rPr lang="bg-BG" sz="1800" dirty="0"/>
              <a:t> 65 </a:t>
            </a:r>
            <a:r>
              <a:rPr lang="bg-BG" sz="1800" dirty="0" err="1"/>
              <a:t>years</a:t>
            </a:r>
            <a:endParaRPr lang="bg-BG" sz="1800" dirty="0"/>
          </a:p>
          <a:p>
            <a:pPr marL="416170" lvl="1" indent="0">
              <a:buNone/>
            </a:pPr>
            <a:endParaRPr lang="en-US" sz="1772" dirty="0"/>
          </a:p>
          <a:p>
            <a:endParaRPr lang="bg-BG" sz="2000" dirty="0"/>
          </a:p>
        </p:txBody>
      </p:sp>
      <p:sp>
        <p:nvSpPr>
          <p:cNvPr id="4" name="Контейнер за номер на слайда 3"/>
          <p:cNvSpPr>
            <a:spLocks noGrp="1"/>
          </p:cNvSpPr>
          <p:nvPr>
            <p:ph type="sldNum" sz="quarter" idx="16"/>
          </p:nvPr>
        </p:nvSpPr>
        <p:spPr/>
        <p:txBody>
          <a:bodyPr/>
          <a:lstStyle/>
          <a:p>
            <a:pPr>
              <a:defRPr/>
            </a:pPr>
            <a:fld id="{EDE25DBE-D529-4C71-B2B1-29A5006153FC}" type="slidenum">
              <a:rPr lang="bg-BG" smtClean="0">
                <a:solidFill>
                  <a:prstClr val="black">
                    <a:lumMod val="50000"/>
                    <a:lumOff val="50000"/>
                  </a:prstClr>
                </a:solidFill>
              </a:rPr>
              <a:pPr>
                <a:defRPr/>
              </a:pPr>
              <a:t>5</a:t>
            </a:fld>
            <a:endParaRPr lang="bg-BG">
              <a:solidFill>
                <a:prstClr val="black">
                  <a:lumMod val="50000"/>
                  <a:lumOff val="50000"/>
                </a:prstClr>
              </a:solidFill>
            </a:endParaRPr>
          </a:p>
        </p:txBody>
      </p:sp>
    </p:spTree>
    <p:extLst>
      <p:ext uri="{BB962C8B-B14F-4D97-AF65-F5344CB8AC3E}">
        <p14:creationId xmlns:p14="http://schemas.microsoft.com/office/powerpoint/2010/main" val="3620096453"/>
      </p:ext>
    </p:extLst>
  </p:cSld>
  <p:clrMapOvr>
    <a:masterClrMapping/>
  </p:clrMapOvr>
  <mc:AlternateContent xmlns:mc="http://schemas.openxmlformats.org/markup-compatibility/2006" xmlns:p14="http://schemas.microsoft.com/office/powerpoint/2010/main">
    <mc:Choice Requires="p14">
      <p:transition spd="slow" p14:dur="1400" advClick="0" advTm="16000">
        <p14:ripple/>
      </p:transition>
    </mc:Choice>
    <mc:Fallback xmlns="">
      <p:transition spd="slow" advClick="0" advTm="16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sz="quarter" idx="13"/>
          </p:nvPr>
        </p:nvSpPr>
        <p:spPr>
          <a:xfrm>
            <a:off x="596900" y="327025"/>
            <a:ext cx="10134600" cy="6858000"/>
          </a:xfrm>
        </p:spPr>
        <p:txBody>
          <a:bodyPr/>
          <a:lstStyle/>
          <a:p>
            <a:pPr marL="52473" indent="0">
              <a:buNone/>
            </a:pPr>
            <a:r>
              <a:rPr lang="en-US" sz="1800" dirty="0" smtClean="0"/>
              <a:t>	</a:t>
            </a:r>
          </a:p>
          <a:p>
            <a:pPr marL="52473" indent="0">
              <a:buNone/>
            </a:pPr>
            <a:endParaRPr lang="en-US" sz="1800" dirty="0"/>
          </a:p>
          <a:p>
            <a:pPr marL="52473" indent="0">
              <a:buNone/>
            </a:pPr>
            <a:r>
              <a:rPr lang="en-US" sz="1800" dirty="0" smtClean="0"/>
              <a:t>	</a:t>
            </a:r>
            <a:r>
              <a:rPr lang="en-US" sz="1800" b="1" dirty="0" err="1" smtClean="0"/>
              <a:t>Despred</a:t>
            </a:r>
            <a:r>
              <a:rPr lang="en-US" sz="1800" b="1" dirty="0" smtClean="0"/>
              <a:t> </a:t>
            </a:r>
            <a:r>
              <a:rPr lang="en-US" sz="1800" b="1" dirty="0"/>
              <a:t>Plc </a:t>
            </a:r>
            <a:r>
              <a:rPr lang="en-US" sz="1800" dirty="0"/>
              <a:t>is</a:t>
            </a:r>
            <a:r>
              <a:rPr lang="bg-BG" sz="1800" dirty="0"/>
              <a:t> </a:t>
            </a:r>
            <a:r>
              <a:rPr lang="en-US" sz="1800" dirty="0" smtClean="0"/>
              <a:t>a </a:t>
            </a:r>
            <a:r>
              <a:rPr lang="bg-BG" sz="1800" dirty="0" err="1" smtClean="0"/>
              <a:t>leading</a:t>
            </a:r>
            <a:r>
              <a:rPr lang="bg-BG" sz="1800" dirty="0" smtClean="0"/>
              <a:t> </a:t>
            </a:r>
            <a:r>
              <a:rPr lang="bg-BG" sz="1800" dirty="0" err="1"/>
              <a:t>Bulgarian</a:t>
            </a:r>
            <a:r>
              <a:rPr lang="bg-BG" sz="1800" dirty="0"/>
              <a:t> </a:t>
            </a:r>
            <a:r>
              <a:rPr lang="bg-BG" sz="1800" dirty="0" err="1"/>
              <a:t>forwarding</a:t>
            </a:r>
            <a:r>
              <a:rPr lang="bg-BG" sz="1800" dirty="0"/>
              <a:t> </a:t>
            </a:r>
            <a:r>
              <a:rPr lang="bg-BG" sz="1800" dirty="0" err="1"/>
              <a:t>company</a:t>
            </a:r>
            <a:r>
              <a:rPr lang="bg-BG" sz="1800" dirty="0"/>
              <a:t> </a:t>
            </a:r>
            <a:r>
              <a:rPr lang="en-US" sz="1800" dirty="0"/>
              <a:t>established in</a:t>
            </a:r>
            <a:r>
              <a:rPr lang="bg-BG" sz="1800" dirty="0"/>
              <a:t> 1947. </a:t>
            </a:r>
            <a:r>
              <a:rPr lang="en-US" sz="1800" dirty="0"/>
              <a:t>Our long standing experience in </a:t>
            </a:r>
            <a:r>
              <a:rPr lang="en-US" sz="1800" dirty="0" smtClean="0"/>
              <a:t>the logistic services </a:t>
            </a:r>
            <a:r>
              <a:rPr lang="en-US" sz="1800" dirty="0"/>
              <a:t>gives </a:t>
            </a:r>
            <a:r>
              <a:rPr lang="en-US" sz="1800" dirty="0" smtClean="0"/>
              <a:t>the </a:t>
            </a:r>
            <a:r>
              <a:rPr lang="en-US" sz="1800" dirty="0"/>
              <a:t>confidence to meet every new challenge and project</a:t>
            </a:r>
            <a:r>
              <a:rPr lang="bg-BG" sz="1800" dirty="0"/>
              <a:t>.</a:t>
            </a:r>
          </a:p>
          <a:p>
            <a:endParaRPr lang="en-US" sz="1800" dirty="0" smtClean="0"/>
          </a:p>
          <a:p>
            <a:endParaRPr lang="bg-BG" sz="1800" dirty="0"/>
          </a:p>
          <a:p>
            <a:pPr marL="52473" indent="0">
              <a:buNone/>
            </a:pPr>
            <a:r>
              <a:rPr lang="en-US" sz="1800" dirty="0"/>
              <a:t>Our unique structure gives </a:t>
            </a:r>
            <a:r>
              <a:rPr lang="en-US" sz="1800" dirty="0" smtClean="0"/>
              <a:t>allows to </a:t>
            </a:r>
            <a:r>
              <a:rPr lang="en-US" sz="1800" dirty="0"/>
              <a:t>provide high </a:t>
            </a:r>
            <a:r>
              <a:rPr lang="en-US" sz="1800" dirty="0" smtClean="0"/>
              <a:t>level </a:t>
            </a:r>
            <a:r>
              <a:rPr lang="en-US" sz="1800" dirty="0"/>
              <a:t>services with all kind of transport</a:t>
            </a:r>
            <a:r>
              <a:rPr lang="bg-BG" sz="1800" dirty="0"/>
              <a:t>. </a:t>
            </a:r>
            <a:r>
              <a:rPr lang="en-US" sz="1800" dirty="0" err="1"/>
              <a:t>Despred</a:t>
            </a:r>
            <a:r>
              <a:rPr lang="en-US" sz="1800" dirty="0"/>
              <a:t> is presented </a:t>
            </a:r>
            <a:r>
              <a:rPr lang="en-US" sz="1800" dirty="0" smtClean="0"/>
              <a:t>with its own </a:t>
            </a:r>
            <a:r>
              <a:rPr lang="en-US" sz="1800" dirty="0"/>
              <a:t>offices at the main </a:t>
            </a:r>
            <a:r>
              <a:rPr lang="en-US" sz="1800" dirty="0" smtClean="0"/>
              <a:t>sea, </a:t>
            </a:r>
            <a:r>
              <a:rPr lang="en-US" sz="1800" dirty="0"/>
              <a:t>river </a:t>
            </a:r>
            <a:r>
              <a:rPr lang="en-US" sz="1800" dirty="0" smtClean="0"/>
              <a:t>and air ports of Bulgaria, border points </a:t>
            </a:r>
            <a:r>
              <a:rPr lang="en-US" sz="1800" dirty="0"/>
              <a:t>with Republic of Serbia and Republic of Turkey, as well </a:t>
            </a:r>
            <a:r>
              <a:rPr lang="en-US" sz="1800" dirty="0" smtClean="0"/>
              <a:t>as in </a:t>
            </a:r>
            <a:r>
              <a:rPr lang="en-US" sz="1800" dirty="0"/>
              <a:t>the biggest Bulgarian cities – Sofia and Plovdiv</a:t>
            </a:r>
            <a:r>
              <a:rPr lang="en-US" sz="1800" dirty="0" smtClean="0"/>
              <a:t>.</a:t>
            </a:r>
          </a:p>
          <a:p>
            <a:pPr marL="52473" indent="0">
              <a:buNone/>
            </a:pPr>
            <a:endParaRPr lang="bg-BG" sz="1800" dirty="0"/>
          </a:p>
          <a:p>
            <a:pPr marL="52473" indent="0">
              <a:buNone/>
            </a:pPr>
            <a:r>
              <a:rPr lang="en-US" sz="1800" dirty="0"/>
              <a:t> </a:t>
            </a:r>
            <a:endParaRPr lang="bg-BG" sz="1800" dirty="0"/>
          </a:p>
          <a:p>
            <a:pPr marL="52473" indent="0">
              <a:buNone/>
            </a:pPr>
            <a:r>
              <a:rPr lang="en-US" sz="1800" dirty="0" err="1"/>
              <a:t>Despred</a:t>
            </a:r>
            <a:r>
              <a:rPr lang="en-US" sz="1800" dirty="0"/>
              <a:t> Plc owns and operates three main </a:t>
            </a:r>
            <a:r>
              <a:rPr lang="en-US" sz="1800" dirty="0" smtClean="0"/>
              <a:t>terminals- Sofia, </a:t>
            </a:r>
            <a:r>
              <a:rPr lang="en-US" sz="1800" dirty="0" err="1" smtClean="0"/>
              <a:t>Bourgas</a:t>
            </a:r>
            <a:r>
              <a:rPr lang="en-US" sz="1800" dirty="0" smtClean="0"/>
              <a:t> and </a:t>
            </a:r>
            <a:r>
              <a:rPr lang="en-US" sz="1800" dirty="0" err="1" smtClean="0"/>
              <a:t>Dimitrovgrad</a:t>
            </a:r>
            <a:r>
              <a:rPr lang="en-US" sz="1800" dirty="0" smtClean="0"/>
              <a:t> and possesses with another……own terminals throughout Bulgaria.</a:t>
            </a:r>
            <a:endParaRPr lang="bg-BG" sz="1800" dirty="0"/>
          </a:p>
          <a:p>
            <a:pPr marL="52473" indent="0">
              <a:buNone/>
            </a:pPr>
            <a:endParaRPr lang="en-US" sz="1800" dirty="0" smtClean="0"/>
          </a:p>
          <a:p>
            <a:endParaRPr lang="bg-BG" sz="1800" dirty="0"/>
          </a:p>
          <a:p>
            <a:endParaRPr lang="bg-BG" dirty="0"/>
          </a:p>
        </p:txBody>
      </p:sp>
      <p:sp>
        <p:nvSpPr>
          <p:cNvPr id="4" name="Контейнер за номер на слайда 3"/>
          <p:cNvSpPr>
            <a:spLocks noGrp="1"/>
          </p:cNvSpPr>
          <p:nvPr>
            <p:ph type="sldNum" sz="quarter" idx="16"/>
          </p:nvPr>
        </p:nvSpPr>
        <p:spPr/>
        <p:txBody>
          <a:bodyPr/>
          <a:lstStyle/>
          <a:p>
            <a:pPr>
              <a:defRPr/>
            </a:pPr>
            <a:fld id="{EDE25DBE-D529-4C71-B2B1-29A5006153FC}" type="slidenum">
              <a:rPr lang="bg-BG" smtClean="0">
                <a:solidFill>
                  <a:prstClr val="black">
                    <a:lumMod val="50000"/>
                    <a:lumOff val="50000"/>
                  </a:prstClr>
                </a:solidFill>
              </a:rPr>
              <a:pPr>
                <a:defRPr/>
              </a:pPr>
              <a:t>6</a:t>
            </a:fld>
            <a:endParaRPr lang="bg-BG">
              <a:solidFill>
                <a:prstClr val="black">
                  <a:lumMod val="50000"/>
                  <a:lumOff val="50000"/>
                </a:prstClr>
              </a:solidFill>
            </a:endParaRPr>
          </a:p>
        </p:txBody>
      </p:sp>
    </p:spTree>
    <p:extLst>
      <p:ext uri="{BB962C8B-B14F-4D97-AF65-F5344CB8AC3E}">
        <p14:creationId xmlns:p14="http://schemas.microsoft.com/office/powerpoint/2010/main" val="1638220783"/>
      </p:ext>
    </p:extLst>
  </p:cSld>
  <p:clrMapOvr>
    <a:masterClrMapping/>
  </p:clrMapOvr>
  <mc:AlternateContent xmlns:mc="http://schemas.openxmlformats.org/markup-compatibility/2006" xmlns:p14="http://schemas.microsoft.com/office/powerpoint/2010/main">
    <mc:Choice Requires="p14">
      <p:transition spd="slow" p14:dur="1400" advClick="0" advTm="16000">
        <p14:ripple/>
      </p:transition>
    </mc:Choice>
    <mc:Fallback xmlns="">
      <p:transition spd="slow" advClick="0" advTm="16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sz="quarter" idx="13"/>
          </p:nvPr>
        </p:nvSpPr>
        <p:spPr>
          <a:xfrm>
            <a:off x="1368424" y="833798"/>
            <a:ext cx="8982075" cy="6201368"/>
          </a:xfrm>
        </p:spPr>
        <p:txBody>
          <a:bodyPr/>
          <a:lstStyle/>
          <a:p>
            <a:pPr marL="52473" indent="0">
              <a:buNone/>
            </a:pPr>
            <a:r>
              <a:rPr lang="en-US" dirty="0" smtClean="0"/>
              <a:t>	Investing </a:t>
            </a:r>
            <a:r>
              <a:rPr lang="en-US" dirty="0"/>
              <a:t>in functional technology and modern facilities for container operation as loads shacking/scanning, we </a:t>
            </a:r>
            <a:r>
              <a:rPr lang="en-US" dirty="0" smtClean="0"/>
              <a:t>provide all </a:t>
            </a:r>
            <a:r>
              <a:rPr lang="en-US" dirty="0"/>
              <a:t>the procedures for container treatment from the biggest container lines, working with Port Bulgaria West Plc.  We are providing also additional services as containerization</a:t>
            </a:r>
            <a:r>
              <a:rPr lang="bg-BG" dirty="0"/>
              <a:t>/ </a:t>
            </a:r>
            <a:r>
              <a:rPr lang="en-US" dirty="0"/>
              <a:t>de containerization, not only at the port but in the container depot of </a:t>
            </a:r>
            <a:r>
              <a:rPr lang="en-US" dirty="0" err="1"/>
              <a:t>Despred</a:t>
            </a:r>
            <a:r>
              <a:rPr lang="en-US" dirty="0"/>
              <a:t> Plc in </a:t>
            </a:r>
            <a:r>
              <a:rPr lang="en-US" dirty="0" smtClean="0"/>
              <a:t>the </a:t>
            </a:r>
            <a:r>
              <a:rPr lang="en-US" dirty="0"/>
              <a:t>terminal in </a:t>
            </a:r>
            <a:r>
              <a:rPr lang="en-US" dirty="0" err="1"/>
              <a:t>Dolno</a:t>
            </a:r>
            <a:r>
              <a:rPr lang="en-US" dirty="0"/>
              <a:t> </a:t>
            </a:r>
            <a:r>
              <a:rPr lang="en-US" dirty="0" err="1"/>
              <a:t>Ezerovo</a:t>
            </a:r>
            <a:r>
              <a:rPr lang="en-US" dirty="0"/>
              <a:t>.</a:t>
            </a:r>
            <a:endParaRPr lang="bg-BG" dirty="0"/>
          </a:p>
          <a:p>
            <a:endParaRPr lang="bg-BG" dirty="0"/>
          </a:p>
          <a:p>
            <a:pPr marL="52473" indent="0">
              <a:buNone/>
            </a:pPr>
            <a:r>
              <a:rPr lang="en-US" dirty="0" smtClean="0"/>
              <a:t>	Using one information </a:t>
            </a:r>
            <a:r>
              <a:rPr lang="en-US" dirty="0"/>
              <a:t>platform, we offer you complete, entire solution with optimum price rates and transit time.</a:t>
            </a:r>
            <a:endParaRPr lang="bg-BG" dirty="0"/>
          </a:p>
          <a:p>
            <a:endParaRPr lang="bg-BG" dirty="0"/>
          </a:p>
        </p:txBody>
      </p:sp>
      <p:sp>
        <p:nvSpPr>
          <p:cNvPr id="4" name="Контейнер за номер на слайда 3"/>
          <p:cNvSpPr>
            <a:spLocks noGrp="1"/>
          </p:cNvSpPr>
          <p:nvPr>
            <p:ph type="sldNum" sz="quarter" idx="16"/>
          </p:nvPr>
        </p:nvSpPr>
        <p:spPr/>
        <p:txBody>
          <a:bodyPr/>
          <a:lstStyle/>
          <a:p>
            <a:pPr>
              <a:defRPr/>
            </a:pPr>
            <a:fld id="{EDE25DBE-D529-4C71-B2B1-29A5006153FC}" type="slidenum">
              <a:rPr lang="bg-BG" smtClean="0">
                <a:solidFill>
                  <a:prstClr val="black">
                    <a:lumMod val="50000"/>
                    <a:lumOff val="50000"/>
                  </a:prstClr>
                </a:solidFill>
              </a:rPr>
              <a:pPr>
                <a:defRPr/>
              </a:pPr>
              <a:t>7</a:t>
            </a:fld>
            <a:endParaRPr lang="bg-BG">
              <a:solidFill>
                <a:prstClr val="black">
                  <a:lumMod val="50000"/>
                  <a:lumOff val="50000"/>
                </a:prstClr>
              </a:solidFill>
            </a:endParaRPr>
          </a:p>
        </p:txBody>
      </p:sp>
    </p:spTree>
    <p:extLst>
      <p:ext uri="{BB962C8B-B14F-4D97-AF65-F5344CB8AC3E}">
        <p14:creationId xmlns:p14="http://schemas.microsoft.com/office/powerpoint/2010/main" val="1756201143"/>
      </p:ext>
    </p:extLst>
  </p:cSld>
  <p:clrMapOvr>
    <a:masterClrMapping/>
  </p:clrMapOvr>
  <mc:AlternateContent xmlns:mc="http://schemas.openxmlformats.org/markup-compatibility/2006" xmlns:p14="http://schemas.microsoft.com/office/powerpoint/2010/main">
    <mc:Choice Requires="p14">
      <p:transition spd="slow" p14:dur="1400" advClick="0" advTm="16000">
        <p14:ripple/>
      </p:transition>
    </mc:Choice>
    <mc:Fallback xmlns="">
      <p:transition spd="slow" advClick="0" advTm="16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p:nvPr/>
        </p:nvSpPr>
        <p:spPr>
          <a:xfrm>
            <a:off x="9115156" y="2555519"/>
            <a:ext cx="464390" cy="2760510"/>
          </a:xfrm>
          <a:prstGeom prst="rect">
            <a:avLst/>
          </a:prstGeom>
          <a:blipFill>
            <a:blip r:embed="rId2" cstate="print"/>
            <a:stretch>
              <a:fillRect/>
            </a:stretch>
          </a:blipFill>
        </p:spPr>
        <p:txBody>
          <a:bodyPr wrap="square" lIns="0" tIns="0" rIns="0" bIns="0" rtlCol="0"/>
          <a:lstStyle/>
          <a:p>
            <a:endParaRPr/>
          </a:p>
        </p:txBody>
      </p:sp>
      <p:sp>
        <p:nvSpPr>
          <p:cNvPr id="17" name="object 17"/>
          <p:cNvSpPr/>
          <p:nvPr/>
        </p:nvSpPr>
        <p:spPr>
          <a:xfrm>
            <a:off x="0" y="1714207"/>
            <a:ext cx="6354051" cy="358901"/>
          </a:xfrm>
          <a:prstGeom prst="rect">
            <a:avLst/>
          </a:prstGeom>
          <a:blipFill>
            <a:blip r:embed="rId3" cstate="print"/>
            <a:stretch>
              <a:fillRect/>
            </a:stretch>
          </a:blipFill>
        </p:spPr>
        <p:txBody>
          <a:bodyPr wrap="square" lIns="0" tIns="0" rIns="0" bIns="0" rtlCol="0"/>
          <a:lstStyle/>
          <a:p>
            <a:endParaRPr/>
          </a:p>
        </p:txBody>
      </p:sp>
      <p:sp>
        <p:nvSpPr>
          <p:cNvPr id="18" name="object 18"/>
          <p:cNvSpPr/>
          <p:nvPr/>
        </p:nvSpPr>
        <p:spPr>
          <a:xfrm>
            <a:off x="2607182" y="3642448"/>
            <a:ext cx="4896040" cy="358901"/>
          </a:xfrm>
          <a:prstGeom prst="rect">
            <a:avLst/>
          </a:prstGeom>
          <a:blipFill>
            <a:blip r:embed="rId4" cstate="print"/>
            <a:stretch>
              <a:fillRect/>
            </a:stretch>
          </a:blipFill>
        </p:spPr>
        <p:txBody>
          <a:bodyPr wrap="square" lIns="0" tIns="0" rIns="0" bIns="0" rtlCol="0"/>
          <a:lstStyle/>
          <a:p>
            <a:endParaRPr/>
          </a:p>
        </p:txBody>
      </p:sp>
      <p:sp>
        <p:nvSpPr>
          <p:cNvPr id="19" name="object 19"/>
          <p:cNvSpPr/>
          <p:nvPr/>
        </p:nvSpPr>
        <p:spPr>
          <a:xfrm>
            <a:off x="4511992" y="5316029"/>
            <a:ext cx="5514060" cy="358901"/>
          </a:xfrm>
          <a:prstGeom prst="rect">
            <a:avLst/>
          </a:prstGeom>
          <a:blipFill>
            <a:blip r:embed="rId5" cstate="print"/>
            <a:stretch>
              <a:fillRect/>
            </a:stretch>
          </a:blipFill>
        </p:spPr>
        <p:txBody>
          <a:bodyPr wrap="square" lIns="0" tIns="0" rIns="0" bIns="0" rtlCol="0"/>
          <a:lstStyle/>
          <a:p>
            <a:endParaRPr/>
          </a:p>
        </p:txBody>
      </p:sp>
      <p:sp>
        <p:nvSpPr>
          <p:cNvPr id="20" name="object 20"/>
          <p:cNvSpPr txBox="1"/>
          <p:nvPr/>
        </p:nvSpPr>
        <p:spPr>
          <a:xfrm>
            <a:off x="1435100" y="1761959"/>
            <a:ext cx="8964184" cy="5412251"/>
          </a:xfrm>
          <a:prstGeom prst="rect">
            <a:avLst/>
          </a:prstGeom>
        </p:spPr>
        <p:txBody>
          <a:bodyPr vert="horz" wrap="square" lIns="0" tIns="0" rIns="0" bIns="0" rtlCol="0">
            <a:spAutoFit/>
          </a:bodyPr>
          <a:lstStyle/>
          <a:p>
            <a:pPr marL="12700">
              <a:lnSpc>
                <a:spcPct val="100000"/>
              </a:lnSpc>
            </a:pPr>
            <a:r>
              <a:rPr sz="1950" b="1" spc="90" dirty="0">
                <a:solidFill>
                  <a:srgbClr val="FFFFFF"/>
                </a:solidFill>
                <a:latin typeface="Cambria"/>
                <a:cs typeface="Cambria"/>
              </a:rPr>
              <a:t>Sofia</a:t>
            </a:r>
            <a:r>
              <a:rPr sz="1950" b="1" spc="75" dirty="0">
                <a:solidFill>
                  <a:srgbClr val="FFFFFF"/>
                </a:solidFill>
                <a:latin typeface="Cambria"/>
                <a:cs typeface="Cambria"/>
              </a:rPr>
              <a:t> </a:t>
            </a:r>
            <a:r>
              <a:rPr sz="1950" b="1" spc="105" dirty="0">
                <a:solidFill>
                  <a:srgbClr val="FFFFFF"/>
                </a:solidFill>
                <a:latin typeface="Cambria"/>
                <a:cs typeface="Cambria"/>
              </a:rPr>
              <a:t>city</a:t>
            </a:r>
            <a:r>
              <a:rPr sz="1950" b="1" spc="75" dirty="0">
                <a:solidFill>
                  <a:srgbClr val="FFFFFF"/>
                </a:solidFill>
                <a:latin typeface="Cambria"/>
                <a:cs typeface="Cambria"/>
              </a:rPr>
              <a:t> </a:t>
            </a:r>
            <a:r>
              <a:rPr sz="1950" b="1" spc="-15" dirty="0">
                <a:solidFill>
                  <a:srgbClr val="FFFFFF"/>
                </a:solidFill>
                <a:latin typeface="Cambria"/>
                <a:cs typeface="Cambria"/>
              </a:rPr>
              <a:t>/head</a:t>
            </a:r>
            <a:r>
              <a:rPr sz="1950" b="1" spc="75" dirty="0">
                <a:solidFill>
                  <a:srgbClr val="FFFFFF"/>
                </a:solidFill>
                <a:latin typeface="Cambria"/>
                <a:cs typeface="Cambria"/>
              </a:rPr>
              <a:t> </a:t>
            </a:r>
            <a:r>
              <a:rPr sz="1950" b="1" spc="-15" dirty="0">
                <a:solidFill>
                  <a:srgbClr val="FFFFFF"/>
                </a:solidFill>
                <a:latin typeface="Cambria"/>
                <a:cs typeface="Cambria"/>
              </a:rPr>
              <a:t>office/</a:t>
            </a:r>
            <a:r>
              <a:rPr sz="1950" b="1" spc="75" dirty="0">
                <a:solidFill>
                  <a:srgbClr val="FFFFFF"/>
                </a:solidFill>
                <a:latin typeface="Cambria"/>
                <a:cs typeface="Cambria"/>
              </a:rPr>
              <a:t> </a:t>
            </a:r>
            <a:r>
              <a:rPr sz="1950" b="1" spc="-30" dirty="0">
                <a:solidFill>
                  <a:srgbClr val="FFFFFF"/>
                </a:solidFill>
                <a:latin typeface="Cambria"/>
                <a:cs typeface="Cambria"/>
              </a:rPr>
              <a:t>-</a:t>
            </a:r>
            <a:r>
              <a:rPr sz="1950" b="1" spc="75" dirty="0">
                <a:solidFill>
                  <a:srgbClr val="FFFFFF"/>
                </a:solidFill>
                <a:latin typeface="Cambria"/>
                <a:cs typeface="Cambria"/>
              </a:rPr>
              <a:t> </a:t>
            </a:r>
            <a:r>
              <a:rPr sz="1950" b="1" spc="-70" dirty="0">
                <a:solidFill>
                  <a:srgbClr val="FFFFFF"/>
                </a:solidFill>
                <a:latin typeface="Cambria"/>
                <a:cs typeface="Cambria"/>
              </a:rPr>
              <a:t>36</a:t>
            </a:r>
            <a:r>
              <a:rPr sz="1950" b="1" spc="75" dirty="0">
                <a:solidFill>
                  <a:srgbClr val="FFFFFF"/>
                </a:solidFill>
                <a:latin typeface="Cambria"/>
                <a:cs typeface="Cambria"/>
              </a:rPr>
              <a:t> </a:t>
            </a:r>
            <a:r>
              <a:rPr sz="1950" b="1" spc="-70" dirty="0">
                <a:solidFill>
                  <a:srgbClr val="FFFFFF"/>
                </a:solidFill>
                <a:latin typeface="Cambria"/>
                <a:cs typeface="Cambria"/>
              </a:rPr>
              <a:t>000</a:t>
            </a:r>
            <a:r>
              <a:rPr sz="1950" b="1" spc="75" dirty="0">
                <a:solidFill>
                  <a:srgbClr val="FFFFFF"/>
                </a:solidFill>
                <a:latin typeface="Cambria"/>
                <a:cs typeface="Cambria"/>
              </a:rPr>
              <a:t> </a:t>
            </a:r>
            <a:r>
              <a:rPr sz="1950" b="1" spc="60" dirty="0">
                <a:solidFill>
                  <a:srgbClr val="FFFFFF"/>
                </a:solidFill>
                <a:latin typeface="Cambria"/>
                <a:cs typeface="Cambria"/>
              </a:rPr>
              <a:t>sq.</a:t>
            </a:r>
            <a:r>
              <a:rPr sz="1950" b="1" spc="75" dirty="0">
                <a:solidFill>
                  <a:srgbClr val="FFFFFF"/>
                </a:solidFill>
                <a:latin typeface="Cambria"/>
                <a:cs typeface="Cambria"/>
              </a:rPr>
              <a:t> m.</a:t>
            </a:r>
            <a:endParaRPr sz="1950" dirty="0">
              <a:latin typeface="Cambria"/>
              <a:cs typeface="Cambria"/>
            </a:endParaRPr>
          </a:p>
          <a:p>
            <a:pPr marL="12700">
              <a:lnSpc>
                <a:spcPts val="2100"/>
              </a:lnSpc>
              <a:spcBef>
                <a:spcPts val="1380"/>
              </a:spcBef>
            </a:pPr>
            <a:r>
              <a:rPr sz="2000" spc="-85" dirty="0">
                <a:solidFill>
                  <a:srgbClr val="25408F"/>
                </a:solidFill>
                <a:latin typeface="Wingdings"/>
                <a:cs typeface="Wingdings"/>
              </a:rPr>
              <a:t></a:t>
            </a:r>
            <a:r>
              <a:rPr sz="1500" spc="-45" dirty="0">
                <a:solidFill>
                  <a:srgbClr val="262223"/>
                </a:solidFill>
                <a:latin typeface="Century"/>
                <a:cs typeface="Century"/>
              </a:rPr>
              <a:t>Warehouse</a:t>
            </a:r>
            <a:r>
              <a:rPr sz="1500" spc="-25" dirty="0">
                <a:solidFill>
                  <a:srgbClr val="262223"/>
                </a:solidFill>
                <a:latin typeface="Century"/>
                <a:cs typeface="Century"/>
              </a:rPr>
              <a:t> </a:t>
            </a:r>
            <a:r>
              <a:rPr sz="1500" spc="-40" dirty="0">
                <a:solidFill>
                  <a:srgbClr val="262223"/>
                </a:solidFill>
                <a:latin typeface="Century"/>
                <a:cs typeface="Century"/>
              </a:rPr>
              <a:t>situated</a:t>
            </a:r>
            <a:r>
              <a:rPr sz="1500" spc="-25" dirty="0">
                <a:solidFill>
                  <a:srgbClr val="262223"/>
                </a:solidFill>
                <a:latin typeface="Century"/>
                <a:cs typeface="Century"/>
              </a:rPr>
              <a:t> </a:t>
            </a:r>
            <a:r>
              <a:rPr sz="1500" spc="-35" dirty="0">
                <a:solidFill>
                  <a:srgbClr val="262223"/>
                </a:solidFill>
                <a:latin typeface="Century"/>
                <a:cs typeface="Century"/>
              </a:rPr>
              <a:t>in</a:t>
            </a:r>
            <a:r>
              <a:rPr sz="1500" spc="-25" dirty="0">
                <a:solidFill>
                  <a:srgbClr val="262223"/>
                </a:solidFill>
                <a:latin typeface="Century"/>
                <a:cs typeface="Century"/>
              </a:rPr>
              <a:t> </a:t>
            </a:r>
            <a:r>
              <a:rPr sz="1500" spc="-50" dirty="0">
                <a:solidFill>
                  <a:srgbClr val="262223"/>
                </a:solidFill>
                <a:latin typeface="Century"/>
                <a:cs typeface="Century"/>
              </a:rPr>
              <a:t>Sofia</a:t>
            </a:r>
            <a:r>
              <a:rPr sz="1500" spc="-25" dirty="0">
                <a:solidFill>
                  <a:srgbClr val="262223"/>
                </a:solidFill>
                <a:latin typeface="Century"/>
                <a:cs typeface="Century"/>
              </a:rPr>
              <a:t> </a:t>
            </a:r>
            <a:r>
              <a:rPr sz="1500" spc="-30" dirty="0">
                <a:solidFill>
                  <a:srgbClr val="262223"/>
                </a:solidFill>
                <a:latin typeface="Century"/>
                <a:cs typeface="Century"/>
              </a:rPr>
              <a:t>city,</a:t>
            </a:r>
            <a:r>
              <a:rPr sz="1500" spc="-25" dirty="0">
                <a:solidFill>
                  <a:srgbClr val="262223"/>
                </a:solidFill>
                <a:latin typeface="Century"/>
                <a:cs typeface="Century"/>
              </a:rPr>
              <a:t> </a:t>
            </a:r>
            <a:r>
              <a:rPr sz="1500" spc="-40" dirty="0">
                <a:solidFill>
                  <a:srgbClr val="262223"/>
                </a:solidFill>
                <a:latin typeface="Century"/>
                <a:cs typeface="Century"/>
              </a:rPr>
              <a:t>near</a:t>
            </a:r>
            <a:r>
              <a:rPr sz="1500" spc="-25" dirty="0">
                <a:solidFill>
                  <a:srgbClr val="262223"/>
                </a:solidFill>
                <a:latin typeface="Century"/>
                <a:cs typeface="Century"/>
              </a:rPr>
              <a:t> </a:t>
            </a:r>
            <a:r>
              <a:rPr sz="1500" spc="-45" dirty="0">
                <a:solidFill>
                  <a:srgbClr val="262223"/>
                </a:solidFill>
                <a:latin typeface="Century"/>
                <a:cs typeface="Century"/>
              </a:rPr>
              <a:t>by</a:t>
            </a:r>
            <a:r>
              <a:rPr sz="1500" spc="-25" dirty="0">
                <a:solidFill>
                  <a:srgbClr val="262223"/>
                </a:solidFill>
                <a:latin typeface="Century"/>
                <a:cs typeface="Century"/>
              </a:rPr>
              <a:t> </a:t>
            </a:r>
            <a:r>
              <a:rPr sz="1500" spc="-40" dirty="0">
                <a:solidFill>
                  <a:srgbClr val="262223"/>
                </a:solidFill>
                <a:latin typeface="Century"/>
                <a:cs typeface="Century"/>
              </a:rPr>
              <a:t>customs,</a:t>
            </a:r>
            <a:r>
              <a:rPr sz="1500" spc="-25" dirty="0">
                <a:solidFill>
                  <a:srgbClr val="262223"/>
                </a:solidFill>
                <a:latin typeface="Century"/>
                <a:cs typeface="Century"/>
              </a:rPr>
              <a:t> </a:t>
            </a:r>
            <a:r>
              <a:rPr sz="1500" spc="-45" dirty="0">
                <a:solidFill>
                  <a:srgbClr val="262223"/>
                </a:solidFill>
                <a:latin typeface="Century"/>
                <a:cs typeface="Century"/>
              </a:rPr>
              <a:t>main</a:t>
            </a:r>
            <a:r>
              <a:rPr sz="1500" spc="-25" dirty="0">
                <a:solidFill>
                  <a:srgbClr val="262223"/>
                </a:solidFill>
                <a:latin typeface="Century"/>
                <a:cs typeface="Century"/>
              </a:rPr>
              <a:t> </a:t>
            </a:r>
            <a:r>
              <a:rPr sz="1500" spc="-45" dirty="0">
                <a:solidFill>
                  <a:srgbClr val="262223"/>
                </a:solidFill>
                <a:latin typeface="Century"/>
                <a:cs typeface="Century"/>
              </a:rPr>
              <a:t>bus</a:t>
            </a:r>
            <a:r>
              <a:rPr sz="1500" spc="-25" dirty="0">
                <a:solidFill>
                  <a:srgbClr val="262223"/>
                </a:solidFill>
                <a:latin typeface="Century"/>
                <a:cs typeface="Century"/>
              </a:rPr>
              <a:t> </a:t>
            </a:r>
            <a:r>
              <a:rPr sz="1500" spc="-35" dirty="0">
                <a:solidFill>
                  <a:srgbClr val="262223"/>
                </a:solidFill>
                <a:latin typeface="Century"/>
                <a:cs typeface="Century"/>
              </a:rPr>
              <a:t>station</a:t>
            </a:r>
            <a:r>
              <a:rPr sz="1500" spc="-25" dirty="0">
                <a:solidFill>
                  <a:srgbClr val="262223"/>
                </a:solidFill>
                <a:latin typeface="Century"/>
                <a:cs typeface="Century"/>
              </a:rPr>
              <a:t> </a:t>
            </a:r>
            <a:r>
              <a:rPr sz="1500" spc="-45" dirty="0">
                <a:solidFill>
                  <a:srgbClr val="262223"/>
                </a:solidFill>
                <a:latin typeface="Century"/>
                <a:cs typeface="Century"/>
              </a:rPr>
              <a:t>and</a:t>
            </a:r>
            <a:r>
              <a:rPr sz="1500" spc="-25" dirty="0">
                <a:solidFill>
                  <a:srgbClr val="262223"/>
                </a:solidFill>
                <a:latin typeface="Century"/>
                <a:cs typeface="Century"/>
              </a:rPr>
              <a:t> </a:t>
            </a:r>
            <a:r>
              <a:rPr sz="1500" spc="-35" dirty="0">
                <a:solidFill>
                  <a:srgbClr val="262223"/>
                </a:solidFill>
                <a:latin typeface="Century"/>
                <a:cs typeface="Century"/>
              </a:rPr>
              <a:t>rail</a:t>
            </a:r>
            <a:r>
              <a:rPr sz="1500" spc="-25" dirty="0">
                <a:solidFill>
                  <a:srgbClr val="262223"/>
                </a:solidFill>
                <a:latin typeface="Century"/>
                <a:cs typeface="Century"/>
              </a:rPr>
              <a:t> </a:t>
            </a:r>
            <a:r>
              <a:rPr sz="1500" spc="-35" dirty="0">
                <a:solidFill>
                  <a:srgbClr val="262223"/>
                </a:solidFill>
                <a:latin typeface="Century"/>
                <a:cs typeface="Century"/>
              </a:rPr>
              <a:t>station</a:t>
            </a:r>
            <a:endParaRPr sz="1500" dirty="0">
              <a:latin typeface="Century"/>
              <a:cs typeface="Century"/>
            </a:endParaRPr>
          </a:p>
          <a:p>
            <a:pPr marL="12700">
              <a:lnSpc>
                <a:spcPts val="1800"/>
              </a:lnSpc>
            </a:pPr>
            <a:r>
              <a:rPr sz="2000" spc="-85" dirty="0">
                <a:solidFill>
                  <a:srgbClr val="25408F"/>
                </a:solidFill>
                <a:latin typeface="Wingdings"/>
                <a:cs typeface="Wingdings"/>
              </a:rPr>
              <a:t></a:t>
            </a:r>
            <a:r>
              <a:rPr sz="1500" spc="-45" dirty="0">
                <a:solidFill>
                  <a:srgbClr val="262223"/>
                </a:solidFill>
                <a:latin typeface="Century"/>
                <a:cs typeface="Century"/>
              </a:rPr>
              <a:t>Covered</a:t>
            </a:r>
            <a:r>
              <a:rPr sz="1500" spc="-25" dirty="0">
                <a:solidFill>
                  <a:srgbClr val="262223"/>
                </a:solidFill>
                <a:latin typeface="Century"/>
                <a:cs typeface="Century"/>
              </a:rPr>
              <a:t> </a:t>
            </a:r>
            <a:r>
              <a:rPr sz="1500" spc="-40" dirty="0">
                <a:solidFill>
                  <a:srgbClr val="262223"/>
                </a:solidFill>
                <a:latin typeface="Century"/>
                <a:cs typeface="Century"/>
              </a:rPr>
              <a:t>area</a:t>
            </a:r>
            <a:r>
              <a:rPr sz="1500" spc="-25" dirty="0">
                <a:solidFill>
                  <a:srgbClr val="262223"/>
                </a:solidFill>
                <a:latin typeface="Century"/>
                <a:cs typeface="Century"/>
              </a:rPr>
              <a:t> </a:t>
            </a:r>
            <a:r>
              <a:rPr sz="1500" spc="-45" dirty="0">
                <a:solidFill>
                  <a:srgbClr val="262223"/>
                </a:solidFill>
                <a:latin typeface="Century"/>
                <a:cs typeface="Century"/>
              </a:rPr>
              <a:t>–</a:t>
            </a:r>
            <a:r>
              <a:rPr sz="1500" spc="-25" dirty="0">
                <a:solidFill>
                  <a:srgbClr val="262223"/>
                </a:solidFill>
                <a:latin typeface="Century"/>
                <a:cs typeface="Century"/>
              </a:rPr>
              <a:t> </a:t>
            </a:r>
            <a:r>
              <a:rPr sz="1500" spc="-45" dirty="0">
                <a:solidFill>
                  <a:srgbClr val="262223"/>
                </a:solidFill>
                <a:latin typeface="Century"/>
                <a:cs typeface="Century"/>
              </a:rPr>
              <a:t>6</a:t>
            </a:r>
            <a:r>
              <a:rPr sz="1500" spc="-25" dirty="0">
                <a:solidFill>
                  <a:srgbClr val="262223"/>
                </a:solidFill>
                <a:latin typeface="Century"/>
                <a:cs typeface="Century"/>
              </a:rPr>
              <a:t> </a:t>
            </a:r>
            <a:r>
              <a:rPr sz="1500" spc="-45" dirty="0">
                <a:solidFill>
                  <a:srgbClr val="262223"/>
                </a:solidFill>
                <a:latin typeface="Century"/>
                <a:cs typeface="Century"/>
              </a:rPr>
              <a:t>000</a:t>
            </a:r>
            <a:r>
              <a:rPr sz="1500" spc="-25" dirty="0">
                <a:solidFill>
                  <a:srgbClr val="262223"/>
                </a:solidFill>
                <a:latin typeface="Century"/>
                <a:cs typeface="Century"/>
              </a:rPr>
              <a:t> </a:t>
            </a:r>
            <a:r>
              <a:rPr sz="1500" spc="-35" dirty="0">
                <a:solidFill>
                  <a:srgbClr val="262223"/>
                </a:solidFill>
                <a:latin typeface="Century"/>
                <a:cs typeface="Century"/>
              </a:rPr>
              <a:t>sq.</a:t>
            </a:r>
            <a:r>
              <a:rPr sz="1500" spc="-25" dirty="0">
                <a:solidFill>
                  <a:srgbClr val="262223"/>
                </a:solidFill>
                <a:latin typeface="Century"/>
                <a:cs typeface="Century"/>
              </a:rPr>
              <a:t> </a:t>
            </a:r>
            <a:r>
              <a:rPr sz="1500" spc="-45" dirty="0">
                <a:solidFill>
                  <a:srgbClr val="262223"/>
                </a:solidFill>
                <a:latin typeface="Century"/>
                <a:cs typeface="Century"/>
              </a:rPr>
              <a:t>m.</a:t>
            </a:r>
            <a:r>
              <a:rPr sz="1500" spc="-25" dirty="0">
                <a:solidFill>
                  <a:srgbClr val="262223"/>
                </a:solidFill>
                <a:latin typeface="Century"/>
                <a:cs typeface="Century"/>
              </a:rPr>
              <a:t> </a:t>
            </a:r>
            <a:r>
              <a:rPr sz="1500" spc="-40" dirty="0">
                <a:solidFill>
                  <a:srgbClr val="262223"/>
                </a:solidFill>
                <a:latin typeface="Century"/>
                <a:cs typeface="Century"/>
              </a:rPr>
              <a:t>/bonded,</a:t>
            </a:r>
            <a:r>
              <a:rPr sz="1500" spc="-25" dirty="0">
                <a:solidFill>
                  <a:srgbClr val="262223"/>
                </a:solidFill>
                <a:latin typeface="Century"/>
                <a:cs typeface="Century"/>
              </a:rPr>
              <a:t> </a:t>
            </a:r>
            <a:r>
              <a:rPr sz="1500" spc="-40" dirty="0">
                <a:solidFill>
                  <a:srgbClr val="262223"/>
                </a:solidFill>
                <a:latin typeface="Century"/>
                <a:cs typeface="Century"/>
              </a:rPr>
              <a:t>temporary,</a:t>
            </a:r>
            <a:r>
              <a:rPr sz="1500" spc="-25" dirty="0">
                <a:solidFill>
                  <a:srgbClr val="262223"/>
                </a:solidFill>
                <a:latin typeface="Century"/>
                <a:cs typeface="Century"/>
              </a:rPr>
              <a:t> </a:t>
            </a:r>
            <a:r>
              <a:rPr sz="1500" spc="-35" dirty="0">
                <a:solidFill>
                  <a:srgbClr val="262223"/>
                </a:solidFill>
                <a:latin typeface="Century"/>
                <a:cs typeface="Century"/>
              </a:rPr>
              <a:t>free</a:t>
            </a:r>
            <a:r>
              <a:rPr sz="1500" spc="-25" dirty="0">
                <a:solidFill>
                  <a:srgbClr val="262223"/>
                </a:solidFill>
                <a:latin typeface="Century"/>
                <a:cs typeface="Century"/>
              </a:rPr>
              <a:t> </a:t>
            </a:r>
            <a:r>
              <a:rPr sz="1500" spc="-35" dirty="0">
                <a:solidFill>
                  <a:srgbClr val="262223"/>
                </a:solidFill>
                <a:latin typeface="Century"/>
                <a:cs typeface="Century"/>
              </a:rPr>
              <a:t>storage/</a:t>
            </a:r>
            <a:endParaRPr sz="1500" dirty="0">
              <a:latin typeface="Century"/>
              <a:cs typeface="Century"/>
            </a:endParaRPr>
          </a:p>
          <a:p>
            <a:pPr marL="12700">
              <a:lnSpc>
                <a:spcPts val="1800"/>
              </a:lnSpc>
            </a:pPr>
            <a:r>
              <a:rPr sz="2000" spc="-85" dirty="0">
                <a:solidFill>
                  <a:srgbClr val="25408F"/>
                </a:solidFill>
                <a:latin typeface="Wingdings"/>
                <a:cs typeface="Wingdings"/>
              </a:rPr>
              <a:t></a:t>
            </a:r>
            <a:r>
              <a:rPr sz="1500" spc="-50" dirty="0">
                <a:solidFill>
                  <a:srgbClr val="262223"/>
                </a:solidFill>
                <a:latin typeface="Century"/>
                <a:cs typeface="Century"/>
              </a:rPr>
              <a:t>Open</a:t>
            </a:r>
            <a:r>
              <a:rPr sz="1500" spc="-25" dirty="0">
                <a:solidFill>
                  <a:srgbClr val="262223"/>
                </a:solidFill>
                <a:latin typeface="Century"/>
                <a:cs typeface="Century"/>
              </a:rPr>
              <a:t> </a:t>
            </a:r>
            <a:r>
              <a:rPr sz="1500" spc="-40" dirty="0">
                <a:solidFill>
                  <a:srgbClr val="262223"/>
                </a:solidFill>
                <a:latin typeface="Century"/>
                <a:cs typeface="Century"/>
              </a:rPr>
              <a:t>area</a:t>
            </a:r>
            <a:r>
              <a:rPr sz="1500" spc="-25" dirty="0">
                <a:solidFill>
                  <a:srgbClr val="262223"/>
                </a:solidFill>
                <a:latin typeface="Century"/>
                <a:cs typeface="Century"/>
              </a:rPr>
              <a:t> </a:t>
            </a:r>
            <a:r>
              <a:rPr sz="1500" spc="-40" dirty="0">
                <a:solidFill>
                  <a:srgbClr val="262223"/>
                </a:solidFill>
                <a:latin typeface="Century"/>
                <a:cs typeface="Century"/>
              </a:rPr>
              <a:t>/TIR</a:t>
            </a:r>
            <a:r>
              <a:rPr sz="1500" spc="-25" dirty="0">
                <a:solidFill>
                  <a:srgbClr val="262223"/>
                </a:solidFill>
                <a:latin typeface="Century"/>
                <a:cs typeface="Century"/>
              </a:rPr>
              <a:t> </a:t>
            </a:r>
            <a:r>
              <a:rPr sz="1500" spc="-40" dirty="0">
                <a:solidFill>
                  <a:srgbClr val="262223"/>
                </a:solidFill>
                <a:latin typeface="Century"/>
                <a:cs typeface="Century"/>
              </a:rPr>
              <a:t>parking,</a:t>
            </a:r>
            <a:r>
              <a:rPr sz="1500" spc="-25" dirty="0">
                <a:solidFill>
                  <a:srgbClr val="262223"/>
                </a:solidFill>
                <a:latin typeface="Century"/>
                <a:cs typeface="Century"/>
              </a:rPr>
              <a:t> </a:t>
            </a:r>
            <a:r>
              <a:rPr sz="1500" spc="-40" dirty="0">
                <a:solidFill>
                  <a:srgbClr val="262223"/>
                </a:solidFill>
                <a:latin typeface="Century"/>
                <a:cs typeface="Century"/>
              </a:rPr>
              <a:t>depot/</a:t>
            </a:r>
            <a:endParaRPr sz="1500" dirty="0">
              <a:latin typeface="Century"/>
              <a:cs typeface="Century"/>
            </a:endParaRPr>
          </a:p>
          <a:p>
            <a:pPr marL="12700">
              <a:lnSpc>
                <a:spcPts val="1800"/>
              </a:lnSpc>
            </a:pPr>
            <a:r>
              <a:rPr sz="2000" spc="-85" dirty="0">
                <a:solidFill>
                  <a:srgbClr val="25408F"/>
                </a:solidFill>
                <a:latin typeface="Wingdings"/>
                <a:cs typeface="Wingdings"/>
              </a:rPr>
              <a:t></a:t>
            </a:r>
            <a:r>
              <a:rPr sz="1500" spc="-45" dirty="0">
                <a:solidFill>
                  <a:srgbClr val="262223"/>
                </a:solidFill>
                <a:latin typeface="Century"/>
                <a:cs typeface="Century"/>
              </a:rPr>
              <a:t>Transshipment</a:t>
            </a:r>
            <a:r>
              <a:rPr sz="1500" spc="-25" dirty="0">
                <a:solidFill>
                  <a:srgbClr val="262223"/>
                </a:solidFill>
                <a:latin typeface="Century"/>
                <a:cs typeface="Century"/>
              </a:rPr>
              <a:t> </a:t>
            </a:r>
            <a:r>
              <a:rPr sz="1500" spc="-40" dirty="0">
                <a:solidFill>
                  <a:srgbClr val="262223"/>
                </a:solidFill>
                <a:latin typeface="Century"/>
                <a:cs typeface="Century"/>
              </a:rPr>
              <a:t>truck/container</a:t>
            </a:r>
            <a:r>
              <a:rPr sz="1500" spc="-25" dirty="0">
                <a:solidFill>
                  <a:srgbClr val="262223"/>
                </a:solidFill>
                <a:latin typeface="Century"/>
                <a:cs typeface="Century"/>
              </a:rPr>
              <a:t> </a:t>
            </a:r>
            <a:r>
              <a:rPr sz="1500" spc="-30" dirty="0">
                <a:solidFill>
                  <a:srgbClr val="262223"/>
                </a:solidFill>
                <a:latin typeface="Century"/>
                <a:cs typeface="Century"/>
              </a:rPr>
              <a:t>(lcl</a:t>
            </a:r>
            <a:r>
              <a:rPr sz="1500" spc="-25" dirty="0">
                <a:solidFill>
                  <a:srgbClr val="262223"/>
                </a:solidFill>
                <a:latin typeface="Century"/>
                <a:cs typeface="Century"/>
              </a:rPr>
              <a:t> </a:t>
            </a:r>
            <a:r>
              <a:rPr sz="1500" spc="-45" dirty="0">
                <a:solidFill>
                  <a:srgbClr val="262223"/>
                </a:solidFill>
                <a:latin typeface="Century"/>
                <a:cs typeface="Century"/>
              </a:rPr>
              <a:t>and</a:t>
            </a:r>
            <a:r>
              <a:rPr sz="1500" spc="-25" dirty="0">
                <a:solidFill>
                  <a:srgbClr val="262223"/>
                </a:solidFill>
                <a:latin typeface="Century"/>
                <a:cs typeface="Century"/>
              </a:rPr>
              <a:t> </a:t>
            </a:r>
            <a:r>
              <a:rPr sz="1500" spc="-30" dirty="0">
                <a:solidFill>
                  <a:srgbClr val="262223"/>
                </a:solidFill>
                <a:latin typeface="Century"/>
                <a:cs typeface="Century"/>
              </a:rPr>
              <a:t>fcl)</a:t>
            </a:r>
            <a:endParaRPr sz="1500" dirty="0">
              <a:latin typeface="Century"/>
              <a:cs typeface="Century"/>
            </a:endParaRPr>
          </a:p>
          <a:p>
            <a:pPr marL="12700">
              <a:lnSpc>
                <a:spcPts val="2100"/>
              </a:lnSpc>
            </a:pPr>
            <a:r>
              <a:rPr sz="2000" spc="-85" dirty="0">
                <a:solidFill>
                  <a:srgbClr val="25408F"/>
                </a:solidFill>
                <a:latin typeface="Wingdings"/>
                <a:cs typeface="Wingdings"/>
              </a:rPr>
              <a:t></a:t>
            </a:r>
            <a:r>
              <a:rPr sz="1500" spc="-45" dirty="0">
                <a:solidFill>
                  <a:srgbClr val="262223"/>
                </a:solidFill>
                <a:latin typeface="Century"/>
                <a:cs typeface="Century"/>
              </a:rPr>
              <a:t>Weekly</a:t>
            </a:r>
            <a:r>
              <a:rPr sz="1500" spc="-25" dirty="0">
                <a:solidFill>
                  <a:srgbClr val="262223"/>
                </a:solidFill>
                <a:latin typeface="Century"/>
                <a:cs typeface="Century"/>
              </a:rPr>
              <a:t> </a:t>
            </a:r>
            <a:r>
              <a:rPr sz="1500" spc="-40" dirty="0">
                <a:solidFill>
                  <a:srgbClr val="262223"/>
                </a:solidFill>
                <a:latin typeface="Century"/>
                <a:cs typeface="Century"/>
              </a:rPr>
              <a:t>groupage</a:t>
            </a:r>
            <a:r>
              <a:rPr sz="1500" spc="-25" dirty="0">
                <a:solidFill>
                  <a:srgbClr val="262223"/>
                </a:solidFill>
                <a:latin typeface="Century"/>
                <a:cs typeface="Century"/>
              </a:rPr>
              <a:t> </a:t>
            </a:r>
            <a:r>
              <a:rPr sz="1500" spc="-35" dirty="0">
                <a:solidFill>
                  <a:srgbClr val="262223"/>
                </a:solidFill>
                <a:latin typeface="Century"/>
                <a:cs typeface="Century"/>
              </a:rPr>
              <a:t>lines</a:t>
            </a:r>
            <a:r>
              <a:rPr sz="1500" spc="-25" dirty="0">
                <a:solidFill>
                  <a:srgbClr val="262223"/>
                </a:solidFill>
                <a:latin typeface="Century"/>
                <a:cs typeface="Century"/>
              </a:rPr>
              <a:t> </a:t>
            </a:r>
            <a:r>
              <a:rPr sz="1500" spc="-45" dirty="0">
                <a:solidFill>
                  <a:srgbClr val="262223"/>
                </a:solidFill>
                <a:latin typeface="Century"/>
                <a:cs typeface="Century"/>
              </a:rPr>
              <a:t>from</a:t>
            </a:r>
            <a:r>
              <a:rPr sz="1500" spc="-25" dirty="0">
                <a:solidFill>
                  <a:srgbClr val="262223"/>
                </a:solidFill>
                <a:latin typeface="Century"/>
                <a:cs typeface="Century"/>
              </a:rPr>
              <a:t> </a:t>
            </a:r>
            <a:r>
              <a:rPr sz="1500" spc="-50" dirty="0">
                <a:solidFill>
                  <a:srgbClr val="262223"/>
                </a:solidFill>
                <a:latin typeface="Century"/>
                <a:cs typeface="Century"/>
              </a:rPr>
              <a:t>EU,</a:t>
            </a:r>
            <a:r>
              <a:rPr sz="1500" spc="-25" dirty="0">
                <a:solidFill>
                  <a:srgbClr val="262223"/>
                </a:solidFill>
                <a:latin typeface="Century"/>
                <a:cs typeface="Century"/>
              </a:rPr>
              <a:t> </a:t>
            </a:r>
            <a:r>
              <a:rPr sz="1500" spc="-40" dirty="0">
                <a:solidFill>
                  <a:srgbClr val="262223"/>
                </a:solidFill>
                <a:latin typeface="Century"/>
                <a:cs typeface="Century"/>
              </a:rPr>
              <a:t>door</a:t>
            </a:r>
            <a:r>
              <a:rPr sz="1500" spc="-25" dirty="0">
                <a:solidFill>
                  <a:srgbClr val="262223"/>
                </a:solidFill>
                <a:latin typeface="Century"/>
                <a:cs typeface="Century"/>
              </a:rPr>
              <a:t> </a:t>
            </a:r>
            <a:r>
              <a:rPr sz="1500" spc="-35" dirty="0">
                <a:solidFill>
                  <a:srgbClr val="262223"/>
                </a:solidFill>
                <a:latin typeface="Century"/>
                <a:cs typeface="Century"/>
              </a:rPr>
              <a:t>to</a:t>
            </a:r>
            <a:r>
              <a:rPr sz="1500" spc="-25" dirty="0">
                <a:solidFill>
                  <a:srgbClr val="262223"/>
                </a:solidFill>
                <a:latin typeface="Century"/>
                <a:cs typeface="Century"/>
              </a:rPr>
              <a:t> </a:t>
            </a:r>
            <a:r>
              <a:rPr sz="1500" spc="-40" dirty="0">
                <a:solidFill>
                  <a:srgbClr val="262223"/>
                </a:solidFill>
                <a:latin typeface="Century"/>
                <a:cs typeface="Century"/>
              </a:rPr>
              <a:t>door</a:t>
            </a:r>
            <a:r>
              <a:rPr sz="1500" spc="-25" dirty="0">
                <a:solidFill>
                  <a:srgbClr val="262223"/>
                </a:solidFill>
                <a:latin typeface="Century"/>
                <a:cs typeface="Century"/>
              </a:rPr>
              <a:t> </a:t>
            </a:r>
            <a:r>
              <a:rPr sz="1500" spc="-35" dirty="0">
                <a:solidFill>
                  <a:srgbClr val="262223"/>
                </a:solidFill>
                <a:latin typeface="Century"/>
                <a:cs typeface="Century"/>
              </a:rPr>
              <a:t>deliveries</a:t>
            </a:r>
            <a:endParaRPr sz="1500" dirty="0">
              <a:latin typeface="Century"/>
              <a:cs typeface="Century"/>
            </a:endParaRPr>
          </a:p>
          <a:p>
            <a:pPr marL="1513840">
              <a:lnSpc>
                <a:spcPct val="100000"/>
              </a:lnSpc>
              <a:spcBef>
                <a:spcPts val="1660"/>
              </a:spcBef>
            </a:pPr>
            <a:r>
              <a:rPr sz="1950" b="1" spc="125" dirty="0">
                <a:solidFill>
                  <a:srgbClr val="FFFFFF"/>
                </a:solidFill>
                <a:latin typeface="Cambria"/>
                <a:cs typeface="Cambria"/>
              </a:rPr>
              <a:t>Branch</a:t>
            </a:r>
            <a:r>
              <a:rPr sz="1950" b="1" spc="110" dirty="0">
                <a:solidFill>
                  <a:srgbClr val="FFFFFF"/>
                </a:solidFill>
                <a:latin typeface="Cambria"/>
                <a:cs typeface="Cambria"/>
              </a:rPr>
              <a:t> </a:t>
            </a:r>
            <a:r>
              <a:rPr sz="1950" b="1" spc="105" dirty="0">
                <a:solidFill>
                  <a:srgbClr val="FFFFFF"/>
                </a:solidFill>
                <a:latin typeface="Cambria"/>
                <a:cs typeface="Cambria"/>
              </a:rPr>
              <a:t>Bourgas</a:t>
            </a:r>
            <a:r>
              <a:rPr sz="1950" b="1" spc="110" dirty="0">
                <a:solidFill>
                  <a:srgbClr val="FFFFFF"/>
                </a:solidFill>
                <a:latin typeface="Cambria"/>
                <a:cs typeface="Cambria"/>
              </a:rPr>
              <a:t> </a:t>
            </a:r>
            <a:r>
              <a:rPr sz="1950" b="1" spc="-35" dirty="0">
                <a:solidFill>
                  <a:srgbClr val="FFFFFF"/>
                </a:solidFill>
                <a:latin typeface="Cambria"/>
                <a:cs typeface="Cambria"/>
              </a:rPr>
              <a:t>–</a:t>
            </a:r>
            <a:r>
              <a:rPr sz="1950" b="1" spc="110" dirty="0">
                <a:solidFill>
                  <a:srgbClr val="FFFFFF"/>
                </a:solidFill>
                <a:latin typeface="Cambria"/>
                <a:cs typeface="Cambria"/>
              </a:rPr>
              <a:t> </a:t>
            </a:r>
            <a:r>
              <a:rPr sz="1950" b="1" spc="-70" dirty="0">
                <a:solidFill>
                  <a:srgbClr val="FFFFFF"/>
                </a:solidFill>
                <a:latin typeface="Cambria"/>
                <a:cs typeface="Cambria"/>
              </a:rPr>
              <a:t>101</a:t>
            </a:r>
            <a:r>
              <a:rPr sz="1950" b="1" spc="110" dirty="0">
                <a:solidFill>
                  <a:srgbClr val="FFFFFF"/>
                </a:solidFill>
                <a:latin typeface="Cambria"/>
                <a:cs typeface="Cambria"/>
              </a:rPr>
              <a:t> </a:t>
            </a:r>
            <a:r>
              <a:rPr sz="1950" b="1" spc="-70" dirty="0">
                <a:solidFill>
                  <a:srgbClr val="FFFFFF"/>
                </a:solidFill>
                <a:latin typeface="Cambria"/>
                <a:cs typeface="Cambria"/>
              </a:rPr>
              <a:t>000</a:t>
            </a:r>
            <a:r>
              <a:rPr sz="1950" b="1" spc="110" dirty="0">
                <a:solidFill>
                  <a:srgbClr val="FFFFFF"/>
                </a:solidFill>
                <a:latin typeface="Cambria"/>
                <a:cs typeface="Cambria"/>
              </a:rPr>
              <a:t> </a:t>
            </a:r>
            <a:r>
              <a:rPr sz="1950" b="1" spc="60" dirty="0">
                <a:solidFill>
                  <a:srgbClr val="FFFFFF"/>
                </a:solidFill>
                <a:latin typeface="Cambria"/>
                <a:cs typeface="Cambria"/>
              </a:rPr>
              <a:t>sq.</a:t>
            </a:r>
            <a:r>
              <a:rPr sz="1950" b="1" spc="110" dirty="0">
                <a:solidFill>
                  <a:srgbClr val="FFFFFF"/>
                </a:solidFill>
                <a:latin typeface="Cambria"/>
                <a:cs typeface="Cambria"/>
              </a:rPr>
              <a:t> </a:t>
            </a:r>
            <a:r>
              <a:rPr sz="1950" b="1" spc="75" dirty="0">
                <a:solidFill>
                  <a:srgbClr val="FFFFFF"/>
                </a:solidFill>
                <a:latin typeface="Cambria"/>
                <a:cs typeface="Cambria"/>
              </a:rPr>
              <a:t>m.</a:t>
            </a:r>
            <a:endParaRPr sz="1950" dirty="0">
              <a:latin typeface="Cambria"/>
              <a:cs typeface="Cambria"/>
            </a:endParaRPr>
          </a:p>
          <a:p>
            <a:pPr marL="1976120" marR="209550" indent="-216535">
              <a:lnSpc>
                <a:spcPct val="95800"/>
              </a:lnSpc>
              <a:spcBef>
                <a:spcPts val="1120"/>
              </a:spcBef>
            </a:pPr>
            <a:r>
              <a:rPr sz="2000" spc="-85" dirty="0">
                <a:solidFill>
                  <a:srgbClr val="25408F"/>
                </a:solidFill>
                <a:latin typeface="Wingdings"/>
                <a:cs typeface="Wingdings"/>
              </a:rPr>
              <a:t></a:t>
            </a:r>
            <a:r>
              <a:rPr sz="1500" spc="-45" dirty="0">
                <a:solidFill>
                  <a:srgbClr val="262223"/>
                </a:solidFill>
                <a:latin typeface="Century"/>
                <a:cs typeface="Century"/>
              </a:rPr>
              <a:t>Warehouse</a:t>
            </a:r>
            <a:r>
              <a:rPr sz="1500" spc="10" dirty="0">
                <a:solidFill>
                  <a:srgbClr val="262223"/>
                </a:solidFill>
                <a:latin typeface="Century"/>
                <a:cs typeface="Century"/>
              </a:rPr>
              <a:t> </a:t>
            </a:r>
            <a:r>
              <a:rPr sz="1500" spc="-40" dirty="0">
                <a:solidFill>
                  <a:srgbClr val="262223"/>
                </a:solidFill>
                <a:latin typeface="Century"/>
                <a:cs typeface="Century"/>
              </a:rPr>
              <a:t>situated</a:t>
            </a:r>
            <a:r>
              <a:rPr sz="1500" spc="10" dirty="0">
                <a:solidFill>
                  <a:srgbClr val="262223"/>
                </a:solidFill>
                <a:latin typeface="Century"/>
                <a:cs typeface="Century"/>
              </a:rPr>
              <a:t> </a:t>
            </a:r>
            <a:r>
              <a:rPr sz="1500" spc="-35" dirty="0">
                <a:solidFill>
                  <a:srgbClr val="262223"/>
                </a:solidFill>
                <a:latin typeface="Century"/>
                <a:cs typeface="Century"/>
              </a:rPr>
              <a:t>in</a:t>
            </a:r>
            <a:r>
              <a:rPr sz="1500" spc="10" dirty="0">
                <a:solidFill>
                  <a:srgbClr val="262223"/>
                </a:solidFill>
                <a:latin typeface="Century"/>
                <a:cs typeface="Century"/>
              </a:rPr>
              <a:t> </a:t>
            </a:r>
            <a:r>
              <a:rPr sz="1500" spc="-45" dirty="0">
                <a:solidFill>
                  <a:srgbClr val="262223"/>
                </a:solidFill>
                <a:latin typeface="Century"/>
                <a:cs typeface="Century"/>
              </a:rPr>
              <a:t>Bourgas</a:t>
            </a:r>
            <a:r>
              <a:rPr sz="1500" spc="10" dirty="0">
                <a:solidFill>
                  <a:srgbClr val="262223"/>
                </a:solidFill>
                <a:latin typeface="Century"/>
                <a:cs typeface="Century"/>
              </a:rPr>
              <a:t> </a:t>
            </a:r>
            <a:r>
              <a:rPr sz="1500" spc="-30" dirty="0">
                <a:solidFill>
                  <a:srgbClr val="262223"/>
                </a:solidFill>
                <a:latin typeface="Century"/>
                <a:cs typeface="Century"/>
              </a:rPr>
              <a:t>city,</a:t>
            </a:r>
            <a:r>
              <a:rPr sz="1500" spc="10" dirty="0">
                <a:solidFill>
                  <a:srgbClr val="262223"/>
                </a:solidFill>
                <a:latin typeface="Century"/>
                <a:cs typeface="Century"/>
              </a:rPr>
              <a:t> </a:t>
            </a:r>
            <a:r>
              <a:rPr sz="1500" spc="-45" dirty="0">
                <a:solidFill>
                  <a:srgbClr val="262223"/>
                </a:solidFill>
                <a:latin typeface="Century"/>
                <a:cs typeface="Century"/>
              </a:rPr>
              <a:t>Dolno</a:t>
            </a:r>
            <a:r>
              <a:rPr sz="1500" spc="10" dirty="0">
                <a:solidFill>
                  <a:srgbClr val="262223"/>
                </a:solidFill>
                <a:latin typeface="Century"/>
                <a:cs typeface="Century"/>
              </a:rPr>
              <a:t> </a:t>
            </a:r>
            <a:r>
              <a:rPr sz="1500" spc="-40" dirty="0">
                <a:solidFill>
                  <a:srgbClr val="262223"/>
                </a:solidFill>
                <a:latin typeface="Century"/>
                <a:cs typeface="Century"/>
              </a:rPr>
              <a:t>Ezerovo,</a:t>
            </a:r>
            <a:r>
              <a:rPr sz="1500" spc="10" dirty="0">
                <a:solidFill>
                  <a:srgbClr val="262223"/>
                </a:solidFill>
                <a:latin typeface="Century"/>
                <a:cs typeface="Century"/>
              </a:rPr>
              <a:t> </a:t>
            </a:r>
            <a:r>
              <a:rPr sz="1500" spc="-50" dirty="0">
                <a:solidFill>
                  <a:srgbClr val="262223"/>
                </a:solidFill>
                <a:latin typeface="Century"/>
                <a:cs typeface="Century"/>
              </a:rPr>
              <a:t>15km</a:t>
            </a:r>
            <a:r>
              <a:rPr sz="1500" spc="10" dirty="0">
                <a:solidFill>
                  <a:srgbClr val="262223"/>
                </a:solidFill>
                <a:latin typeface="Century"/>
                <a:cs typeface="Century"/>
              </a:rPr>
              <a:t> </a:t>
            </a:r>
            <a:r>
              <a:rPr sz="1500" spc="-45" dirty="0">
                <a:solidFill>
                  <a:srgbClr val="262223"/>
                </a:solidFill>
                <a:latin typeface="Century"/>
                <a:cs typeface="Century"/>
              </a:rPr>
              <a:t>from</a:t>
            </a:r>
            <a:r>
              <a:rPr sz="1500" spc="10" dirty="0">
                <a:solidFill>
                  <a:srgbClr val="262223"/>
                </a:solidFill>
                <a:latin typeface="Century"/>
                <a:cs typeface="Century"/>
              </a:rPr>
              <a:t> </a:t>
            </a:r>
            <a:r>
              <a:rPr sz="1500" spc="-40" dirty="0">
                <a:solidFill>
                  <a:srgbClr val="262223"/>
                </a:solidFill>
                <a:latin typeface="Century"/>
                <a:cs typeface="Century"/>
              </a:rPr>
              <a:t>port</a:t>
            </a:r>
            <a:r>
              <a:rPr sz="1500" spc="10" dirty="0">
                <a:solidFill>
                  <a:srgbClr val="262223"/>
                </a:solidFill>
                <a:latin typeface="Century"/>
                <a:cs typeface="Century"/>
              </a:rPr>
              <a:t> </a:t>
            </a:r>
            <a:r>
              <a:rPr sz="1500" spc="-40" dirty="0">
                <a:solidFill>
                  <a:srgbClr val="262223"/>
                </a:solidFill>
                <a:latin typeface="Century"/>
                <a:cs typeface="Century"/>
              </a:rPr>
              <a:t>Bourgas,</a:t>
            </a:r>
            <a:r>
              <a:rPr sz="1500" spc="-45" dirty="0">
                <a:solidFill>
                  <a:srgbClr val="262223"/>
                </a:solidFill>
                <a:latin typeface="Century"/>
                <a:cs typeface="Century"/>
              </a:rPr>
              <a:t> 12km</a:t>
            </a:r>
            <a:r>
              <a:rPr sz="1500" spc="-25" dirty="0">
                <a:solidFill>
                  <a:srgbClr val="262223"/>
                </a:solidFill>
                <a:latin typeface="Century"/>
                <a:cs typeface="Century"/>
              </a:rPr>
              <a:t> </a:t>
            </a:r>
            <a:r>
              <a:rPr sz="1500" spc="-45" dirty="0">
                <a:solidFill>
                  <a:srgbClr val="262223"/>
                </a:solidFill>
                <a:latin typeface="Century"/>
                <a:cs typeface="Century"/>
              </a:rPr>
              <a:t>from</a:t>
            </a:r>
            <a:r>
              <a:rPr sz="1500" spc="-25" dirty="0">
                <a:solidFill>
                  <a:srgbClr val="262223"/>
                </a:solidFill>
                <a:latin typeface="Century"/>
                <a:cs typeface="Century"/>
              </a:rPr>
              <a:t> </a:t>
            </a:r>
            <a:r>
              <a:rPr sz="1500" spc="-45" dirty="0" smtClean="0">
                <a:solidFill>
                  <a:srgbClr val="262223"/>
                </a:solidFill>
                <a:latin typeface="Century"/>
                <a:cs typeface="Century"/>
              </a:rPr>
              <a:t>highway</a:t>
            </a:r>
            <a:endParaRPr sz="1500" dirty="0" smtClean="0">
              <a:latin typeface="Century"/>
              <a:cs typeface="Century"/>
            </a:endParaRPr>
          </a:p>
          <a:p>
            <a:pPr marL="1759585">
              <a:lnSpc>
                <a:spcPts val="1600"/>
              </a:lnSpc>
            </a:pPr>
            <a:r>
              <a:rPr sz="2000" spc="-85" dirty="0" smtClean="0">
                <a:solidFill>
                  <a:srgbClr val="25408F"/>
                </a:solidFill>
                <a:latin typeface="Wingdings"/>
                <a:cs typeface="Wingdings"/>
              </a:rPr>
              <a:t></a:t>
            </a:r>
            <a:r>
              <a:rPr sz="1500" spc="-45" dirty="0" smtClean="0">
                <a:solidFill>
                  <a:srgbClr val="262223"/>
                </a:solidFill>
                <a:latin typeface="Century"/>
                <a:cs typeface="Century"/>
              </a:rPr>
              <a:t>Covered</a:t>
            </a:r>
            <a:r>
              <a:rPr sz="1500" spc="-25" dirty="0" smtClean="0">
                <a:solidFill>
                  <a:srgbClr val="262223"/>
                </a:solidFill>
                <a:latin typeface="Century"/>
                <a:cs typeface="Century"/>
              </a:rPr>
              <a:t> </a:t>
            </a:r>
            <a:r>
              <a:rPr sz="1500" spc="-40" dirty="0" smtClean="0">
                <a:solidFill>
                  <a:srgbClr val="262223"/>
                </a:solidFill>
                <a:latin typeface="Century"/>
                <a:cs typeface="Century"/>
              </a:rPr>
              <a:t>area</a:t>
            </a:r>
            <a:r>
              <a:rPr sz="1500" spc="-25" dirty="0" smtClean="0">
                <a:solidFill>
                  <a:srgbClr val="262223"/>
                </a:solidFill>
                <a:latin typeface="Century"/>
                <a:cs typeface="Century"/>
              </a:rPr>
              <a:t> </a:t>
            </a:r>
            <a:r>
              <a:rPr sz="1500" spc="-45" dirty="0" smtClean="0">
                <a:solidFill>
                  <a:srgbClr val="262223"/>
                </a:solidFill>
                <a:latin typeface="Century"/>
                <a:cs typeface="Century"/>
              </a:rPr>
              <a:t>–</a:t>
            </a:r>
            <a:r>
              <a:rPr sz="1500" spc="-25" dirty="0" smtClean="0">
                <a:solidFill>
                  <a:srgbClr val="262223"/>
                </a:solidFill>
                <a:latin typeface="Century"/>
                <a:cs typeface="Century"/>
              </a:rPr>
              <a:t> </a:t>
            </a:r>
            <a:r>
              <a:rPr sz="1500" spc="-45" dirty="0" smtClean="0">
                <a:solidFill>
                  <a:srgbClr val="262223"/>
                </a:solidFill>
                <a:latin typeface="Century"/>
                <a:cs typeface="Century"/>
              </a:rPr>
              <a:t>6</a:t>
            </a:r>
            <a:r>
              <a:rPr sz="1500" spc="-25" dirty="0" smtClean="0">
                <a:solidFill>
                  <a:srgbClr val="262223"/>
                </a:solidFill>
                <a:latin typeface="Century"/>
                <a:cs typeface="Century"/>
              </a:rPr>
              <a:t> </a:t>
            </a:r>
            <a:r>
              <a:rPr sz="1500" spc="-45" dirty="0" smtClean="0">
                <a:solidFill>
                  <a:srgbClr val="262223"/>
                </a:solidFill>
                <a:latin typeface="Century"/>
                <a:cs typeface="Century"/>
              </a:rPr>
              <a:t>000</a:t>
            </a:r>
            <a:r>
              <a:rPr sz="1500" spc="-25" dirty="0" smtClean="0">
                <a:solidFill>
                  <a:srgbClr val="262223"/>
                </a:solidFill>
                <a:latin typeface="Century"/>
                <a:cs typeface="Century"/>
              </a:rPr>
              <a:t> </a:t>
            </a:r>
            <a:r>
              <a:rPr sz="1500" spc="-35" dirty="0" smtClean="0">
                <a:solidFill>
                  <a:srgbClr val="262223"/>
                </a:solidFill>
                <a:latin typeface="Century"/>
                <a:cs typeface="Century"/>
              </a:rPr>
              <a:t>sq.</a:t>
            </a:r>
            <a:r>
              <a:rPr sz="1500" spc="-25" dirty="0" smtClean="0">
                <a:solidFill>
                  <a:srgbClr val="262223"/>
                </a:solidFill>
                <a:latin typeface="Century"/>
                <a:cs typeface="Century"/>
              </a:rPr>
              <a:t> </a:t>
            </a:r>
            <a:r>
              <a:rPr sz="1500" spc="-45" dirty="0" smtClean="0">
                <a:solidFill>
                  <a:srgbClr val="262223"/>
                </a:solidFill>
                <a:latin typeface="Century"/>
                <a:cs typeface="Century"/>
              </a:rPr>
              <a:t>m.</a:t>
            </a:r>
            <a:r>
              <a:rPr sz="1500" spc="-25" dirty="0" smtClean="0">
                <a:solidFill>
                  <a:srgbClr val="262223"/>
                </a:solidFill>
                <a:latin typeface="Century"/>
                <a:cs typeface="Century"/>
              </a:rPr>
              <a:t> </a:t>
            </a:r>
            <a:r>
              <a:rPr sz="1500" spc="-40" dirty="0" smtClean="0">
                <a:solidFill>
                  <a:srgbClr val="262223"/>
                </a:solidFill>
                <a:latin typeface="Century"/>
                <a:cs typeface="Century"/>
              </a:rPr>
              <a:t>/bonded,</a:t>
            </a:r>
            <a:r>
              <a:rPr sz="1500" spc="-25" dirty="0" smtClean="0">
                <a:solidFill>
                  <a:srgbClr val="262223"/>
                </a:solidFill>
                <a:latin typeface="Century"/>
                <a:cs typeface="Century"/>
              </a:rPr>
              <a:t> </a:t>
            </a:r>
            <a:r>
              <a:rPr sz="1500" spc="-40" dirty="0" smtClean="0">
                <a:solidFill>
                  <a:srgbClr val="262223"/>
                </a:solidFill>
                <a:latin typeface="Century"/>
                <a:cs typeface="Century"/>
              </a:rPr>
              <a:t>temporary,</a:t>
            </a:r>
            <a:r>
              <a:rPr sz="1500" spc="-25" dirty="0" smtClean="0">
                <a:solidFill>
                  <a:srgbClr val="262223"/>
                </a:solidFill>
                <a:latin typeface="Century"/>
                <a:cs typeface="Century"/>
              </a:rPr>
              <a:t> </a:t>
            </a:r>
            <a:r>
              <a:rPr sz="1500" spc="-35" dirty="0" smtClean="0">
                <a:solidFill>
                  <a:srgbClr val="262223"/>
                </a:solidFill>
                <a:latin typeface="Century"/>
                <a:cs typeface="Century"/>
              </a:rPr>
              <a:t>free</a:t>
            </a:r>
            <a:r>
              <a:rPr sz="1500" spc="-25" dirty="0" smtClean="0">
                <a:solidFill>
                  <a:srgbClr val="262223"/>
                </a:solidFill>
                <a:latin typeface="Century"/>
                <a:cs typeface="Century"/>
              </a:rPr>
              <a:t> </a:t>
            </a:r>
            <a:r>
              <a:rPr sz="1500" spc="-35" dirty="0" smtClean="0">
                <a:solidFill>
                  <a:srgbClr val="262223"/>
                </a:solidFill>
                <a:latin typeface="Century"/>
                <a:cs typeface="Century"/>
              </a:rPr>
              <a:t>storage/</a:t>
            </a:r>
            <a:endParaRPr sz="1500" dirty="0" smtClean="0">
              <a:latin typeface="Century"/>
              <a:cs typeface="Century"/>
            </a:endParaRPr>
          </a:p>
          <a:p>
            <a:pPr marL="1976120" indent="-216535">
              <a:lnSpc>
                <a:spcPts val="2050"/>
              </a:lnSpc>
            </a:pPr>
            <a:r>
              <a:rPr sz="2000" spc="-85" dirty="0" smtClean="0">
                <a:solidFill>
                  <a:srgbClr val="25408F"/>
                </a:solidFill>
                <a:latin typeface="Wingdings"/>
                <a:cs typeface="Wingdings"/>
              </a:rPr>
              <a:t></a:t>
            </a:r>
            <a:r>
              <a:rPr sz="1500" spc="-50" dirty="0">
                <a:solidFill>
                  <a:srgbClr val="262223"/>
                </a:solidFill>
                <a:latin typeface="Century"/>
                <a:cs typeface="Century"/>
              </a:rPr>
              <a:t>Open</a:t>
            </a:r>
            <a:r>
              <a:rPr sz="1500" dirty="0">
                <a:solidFill>
                  <a:srgbClr val="262223"/>
                </a:solidFill>
                <a:latin typeface="Century"/>
                <a:cs typeface="Century"/>
              </a:rPr>
              <a:t> </a:t>
            </a:r>
            <a:r>
              <a:rPr sz="1500" spc="-130" dirty="0">
                <a:solidFill>
                  <a:srgbClr val="262223"/>
                </a:solidFill>
                <a:latin typeface="Century"/>
                <a:cs typeface="Century"/>
              </a:rPr>
              <a:t> </a:t>
            </a:r>
            <a:r>
              <a:rPr sz="1500" spc="-40" dirty="0">
                <a:solidFill>
                  <a:srgbClr val="262223"/>
                </a:solidFill>
                <a:latin typeface="Century"/>
                <a:cs typeface="Century"/>
              </a:rPr>
              <a:t>area</a:t>
            </a:r>
            <a:r>
              <a:rPr sz="1500" dirty="0">
                <a:solidFill>
                  <a:srgbClr val="262223"/>
                </a:solidFill>
                <a:latin typeface="Century"/>
                <a:cs typeface="Century"/>
              </a:rPr>
              <a:t> </a:t>
            </a:r>
            <a:r>
              <a:rPr sz="1500" spc="-125" dirty="0">
                <a:solidFill>
                  <a:srgbClr val="262223"/>
                </a:solidFill>
                <a:latin typeface="Century"/>
                <a:cs typeface="Century"/>
              </a:rPr>
              <a:t> </a:t>
            </a:r>
            <a:r>
              <a:rPr sz="1500" spc="-40" dirty="0">
                <a:solidFill>
                  <a:srgbClr val="262223"/>
                </a:solidFill>
                <a:latin typeface="Century"/>
                <a:cs typeface="Century"/>
              </a:rPr>
              <a:t>/TIR</a:t>
            </a:r>
            <a:r>
              <a:rPr sz="1500" dirty="0">
                <a:solidFill>
                  <a:srgbClr val="262223"/>
                </a:solidFill>
                <a:latin typeface="Century"/>
                <a:cs typeface="Century"/>
              </a:rPr>
              <a:t> </a:t>
            </a:r>
            <a:r>
              <a:rPr sz="1500" spc="-125" dirty="0">
                <a:solidFill>
                  <a:srgbClr val="262223"/>
                </a:solidFill>
                <a:latin typeface="Century"/>
                <a:cs typeface="Century"/>
              </a:rPr>
              <a:t> </a:t>
            </a:r>
            <a:r>
              <a:rPr sz="1500" spc="-40" dirty="0">
                <a:solidFill>
                  <a:srgbClr val="262223"/>
                </a:solidFill>
                <a:latin typeface="Century"/>
                <a:cs typeface="Century"/>
              </a:rPr>
              <a:t>parking,</a:t>
            </a:r>
            <a:r>
              <a:rPr sz="1500" dirty="0">
                <a:solidFill>
                  <a:srgbClr val="262223"/>
                </a:solidFill>
                <a:latin typeface="Century"/>
                <a:cs typeface="Century"/>
              </a:rPr>
              <a:t> </a:t>
            </a:r>
            <a:r>
              <a:rPr sz="1500" spc="-130" dirty="0">
                <a:solidFill>
                  <a:srgbClr val="262223"/>
                </a:solidFill>
                <a:latin typeface="Century"/>
                <a:cs typeface="Century"/>
              </a:rPr>
              <a:t> </a:t>
            </a:r>
            <a:r>
              <a:rPr sz="1500" spc="-40" dirty="0">
                <a:solidFill>
                  <a:srgbClr val="262223"/>
                </a:solidFill>
                <a:latin typeface="Century"/>
                <a:cs typeface="Century"/>
              </a:rPr>
              <a:t>container</a:t>
            </a:r>
            <a:r>
              <a:rPr sz="1500" dirty="0">
                <a:solidFill>
                  <a:srgbClr val="262223"/>
                </a:solidFill>
                <a:latin typeface="Century"/>
                <a:cs typeface="Century"/>
              </a:rPr>
              <a:t> </a:t>
            </a:r>
            <a:r>
              <a:rPr sz="1500" spc="-130" dirty="0">
                <a:solidFill>
                  <a:srgbClr val="262223"/>
                </a:solidFill>
                <a:latin typeface="Century"/>
                <a:cs typeface="Century"/>
              </a:rPr>
              <a:t> </a:t>
            </a:r>
            <a:r>
              <a:rPr sz="1500" spc="-35" dirty="0">
                <a:solidFill>
                  <a:srgbClr val="262223"/>
                </a:solidFill>
                <a:latin typeface="Century"/>
                <a:cs typeface="Century"/>
              </a:rPr>
              <a:t>depot/,</a:t>
            </a:r>
            <a:r>
              <a:rPr sz="1500" dirty="0">
                <a:solidFill>
                  <a:srgbClr val="262223"/>
                </a:solidFill>
                <a:latin typeface="Century"/>
                <a:cs typeface="Century"/>
              </a:rPr>
              <a:t> </a:t>
            </a:r>
            <a:r>
              <a:rPr sz="1500" spc="-125" dirty="0">
                <a:solidFill>
                  <a:srgbClr val="262223"/>
                </a:solidFill>
                <a:latin typeface="Century"/>
                <a:cs typeface="Century"/>
              </a:rPr>
              <a:t> </a:t>
            </a:r>
            <a:r>
              <a:rPr sz="1500" spc="-40" dirty="0">
                <a:solidFill>
                  <a:srgbClr val="262223"/>
                </a:solidFill>
                <a:latin typeface="Century"/>
                <a:cs typeface="Century"/>
              </a:rPr>
              <a:t>transshsipment</a:t>
            </a:r>
            <a:r>
              <a:rPr sz="1500" dirty="0">
                <a:solidFill>
                  <a:srgbClr val="262223"/>
                </a:solidFill>
                <a:latin typeface="Century"/>
                <a:cs typeface="Century"/>
              </a:rPr>
              <a:t> </a:t>
            </a:r>
            <a:r>
              <a:rPr sz="1500" spc="-130" dirty="0">
                <a:solidFill>
                  <a:srgbClr val="262223"/>
                </a:solidFill>
                <a:latin typeface="Century"/>
                <a:cs typeface="Century"/>
              </a:rPr>
              <a:t> </a:t>
            </a:r>
            <a:r>
              <a:rPr sz="1500" spc="-35" dirty="0">
                <a:solidFill>
                  <a:srgbClr val="262223"/>
                </a:solidFill>
                <a:latin typeface="Century"/>
                <a:cs typeface="Century"/>
              </a:rPr>
              <a:t>truck/contai</a:t>
            </a:r>
            <a:r>
              <a:rPr sz="1500" spc="-55" dirty="0">
                <a:solidFill>
                  <a:srgbClr val="262223"/>
                </a:solidFill>
                <a:latin typeface="Century"/>
                <a:cs typeface="Century"/>
              </a:rPr>
              <a:t>n</a:t>
            </a:r>
            <a:r>
              <a:rPr sz="1500" spc="-35" dirty="0">
                <a:solidFill>
                  <a:srgbClr val="262223"/>
                </a:solidFill>
                <a:latin typeface="Century"/>
                <a:cs typeface="Century"/>
              </a:rPr>
              <a:t>er/</a:t>
            </a:r>
            <a:endParaRPr sz="1500" dirty="0">
              <a:latin typeface="Century"/>
              <a:cs typeface="Century"/>
            </a:endParaRPr>
          </a:p>
          <a:p>
            <a:pPr marR="4206240" algn="ctr">
              <a:lnSpc>
                <a:spcPts val="1750"/>
              </a:lnSpc>
            </a:pPr>
            <a:r>
              <a:rPr sz="1500" spc="-45" dirty="0">
                <a:solidFill>
                  <a:srgbClr val="262223"/>
                </a:solidFill>
                <a:latin typeface="Century"/>
                <a:cs typeface="Century"/>
              </a:rPr>
              <a:t>wagon</a:t>
            </a:r>
            <a:endParaRPr sz="1500" dirty="0">
              <a:latin typeface="Century"/>
              <a:cs typeface="Century"/>
            </a:endParaRPr>
          </a:p>
          <a:p>
            <a:pPr marL="3418840">
              <a:lnSpc>
                <a:spcPct val="100000"/>
              </a:lnSpc>
              <a:spcBef>
                <a:spcPts val="409"/>
              </a:spcBef>
            </a:pPr>
            <a:r>
              <a:rPr sz="1950" b="1" spc="125" dirty="0">
                <a:solidFill>
                  <a:srgbClr val="FFFFFF"/>
                </a:solidFill>
                <a:latin typeface="Cambria"/>
                <a:cs typeface="Cambria"/>
              </a:rPr>
              <a:t>Branch</a:t>
            </a:r>
            <a:r>
              <a:rPr sz="1950" b="1" spc="110" dirty="0">
                <a:solidFill>
                  <a:srgbClr val="FFFFFF"/>
                </a:solidFill>
                <a:latin typeface="Cambria"/>
                <a:cs typeface="Cambria"/>
              </a:rPr>
              <a:t> </a:t>
            </a:r>
            <a:r>
              <a:rPr sz="1950" b="1" spc="100" dirty="0">
                <a:solidFill>
                  <a:srgbClr val="FFFFFF"/>
                </a:solidFill>
                <a:latin typeface="Cambria"/>
                <a:cs typeface="Cambria"/>
              </a:rPr>
              <a:t>Dimitrovgrad</a:t>
            </a:r>
            <a:r>
              <a:rPr sz="1950" b="1" spc="110" dirty="0">
                <a:solidFill>
                  <a:srgbClr val="FFFFFF"/>
                </a:solidFill>
                <a:latin typeface="Cambria"/>
                <a:cs typeface="Cambria"/>
              </a:rPr>
              <a:t> </a:t>
            </a:r>
            <a:r>
              <a:rPr sz="1950" b="1" spc="-35" dirty="0">
                <a:solidFill>
                  <a:srgbClr val="FFFFFF"/>
                </a:solidFill>
                <a:latin typeface="Cambria"/>
                <a:cs typeface="Cambria"/>
              </a:rPr>
              <a:t>–</a:t>
            </a:r>
            <a:r>
              <a:rPr sz="1950" b="1" spc="110" dirty="0">
                <a:solidFill>
                  <a:srgbClr val="FFFFFF"/>
                </a:solidFill>
                <a:latin typeface="Cambria"/>
                <a:cs typeface="Cambria"/>
              </a:rPr>
              <a:t> </a:t>
            </a:r>
            <a:r>
              <a:rPr sz="1950" b="1" spc="-70" dirty="0">
                <a:solidFill>
                  <a:srgbClr val="FFFFFF"/>
                </a:solidFill>
                <a:latin typeface="Cambria"/>
                <a:cs typeface="Cambria"/>
              </a:rPr>
              <a:t>22</a:t>
            </a:r>
            <a:r>
              <a:rPr sz="1950" b="1" spc="110" dirty="0">
                <a:solidFill>
                  <a:srgbClr val="FFFFFF"/>
                </a:solidFill>
                <a:latin typeface="Cambria"/>
                <a:cs typeface="Cambria"/>
              </a:rPr>
              <a:t> </a:t>
            </a:r>
            <a:r>
              <a:rPr sz="1950" b="1" spc="-70" dirty="0">
                <a:solidFill>
                  <a:srgbClr val="FFFFFF"/>
                </a:solidFill>
                <a:latin typeface="Cambria"/>
                <a:cs typeface="Cambria"/>
              </a:rPr>
              <a:t>000</a:t>
            </a:r>
            <a:r>
              <a:rPr sz="1950" b="1" spc="110" dirty="0">
                <a:solidFill>
                  <a:srgbClr val="FFFFFF"/>
                </a:solidFill>
                <a:latin typeface="Cambria"/>
                <a:cs typeface="Cambria"/>
              </a:rPr>
              <a:t> </a:t>
            </a:r>
            <a:r>
              <a:rPr sz="1950" b="1" spc="60" dirty="0">
                <a:solidFill>
                  <a:srgbClr val="FFFFFF"/>
                </a:solidFill>
                <a:latin typeface="Cambria"/>
                <a:cs typeface="Cambria"/>
              </a:rPr>
              <a:t>sq.</a:t>
            </a:r>
            <a:r>
              <a:rPr sz="1950" b="1" spc="110" dirty="0">
                <a:solidFill>
                  <a:srgbClr val="FFFFFF"/>
                </a:solidFill>
                <a:latin typeface="Cambria"/>
                <a:cs typeface="Cambria"/>
              </a:rPr>
              <a:t> </a:t>
            </a:r>
            <a:r>
              <a:rPr sz="1950" b="1" spc="75" dirty="0">
                <a:solidFill>
                  <a:srgbClr val="FFFFFF"/>
                </a:solidFill>
                <a:latin typeface="Cambria"/>
                <a:cs typeface="Cambria"/>
              </a:rPr>
              <a:t>m.</a:t>
            </a:r>
            <a:endParaRPr sz="1950" dirty="0">
              <a:latin typeface="Cambria"/>
              <a:cs typeface="Cambria"/>
            </a:endParaRPr>
          </a:p>
          <a:p>
            <a:pPr>
              <a:lnSpc>
                <a:spcPct val="100000"/>
              </a:lnSpc>
              <a:spcBef>
                <a:spcPts val="30"/>
              </a:spcBef>
            </a:pPr>
            <a:endParaRPr sz="1600" dirty="0">
              <a:latin typeface="Times New Roman"/>
              <a:cs typeface="Times New Roman"/>
            </a:endParaRPr>
          </a:p>
          <a:p>
            <a:pPr marL="3034665" marR="5080" indent="-216535">
              <a:lnSpc>
                <a:spcPct val="95800"/>
              </a:lnSpc>
            </a:pPr>
            <a:r>
              <a:rPr sz="2000" spc="-85" dirty="0">
                <a:solidFill>
                  <a:srgbClr val="25408F"/>
                </a:solidFill>
                <a:latin typeface="Wingdings"/>
                <a:cs typeface="Wingdings"/>
              </a:rPr>
              <a:t></a:t>
            </a:r>
            <a:r>
              <a:rPr sz="1500" spc="-45" dirty="0">
                <a:solidFill>
                  <a:srgbClr val="262223"/>
                </a:solidFill>
                <a:latin typeface="Century"/>
                <a:cs typeface="Century"/>
              </a:rPr>
              <a:t>Warehouse</a:t>
            </a:r>
            <a:r>
              <a:rPr sz="1500" spc="40" dirty="0">
                <a:solidFill>
                  <a:srgbClr val="262223"/>
                </a:solidFill>
                <a:latin typeface="Century"/>
                <a:cs typeface="Century"/>
              </a:rPr>
              <a:t> </a:t>
            </a:r>
            <a:r>
              <a:rPr sz="1500" spc="-40" dirty="0">
                <a:solidFill>
                  <a:srgbClr val="262223"/>
                </a:solidFill>
                <a:latin typeface="Century"/>
                <a:cs typeface="Century"/>
              </a:rPr>
              <a:t>situated</a:t>
            </a:r>
            <a:r>
              <a:rPr sz="1500" spc="40" dirty="0">
                <a:solidFill>
                  <a:srgbClr val="262223"/>
                </a:solidFill>
                <a:latin typeface="Century"/>
                <a:cs typeface="Century"/>
              </a:rPr>
              <a:t> </a:t>
            </a:r>
            <a:r>
              <a:rPr sz="1500" spc="-35" dirty="0">
                <a:solidFill>
                  <a:srgbClr val="262223"/>
                </a:solidFill>
                <a:latin typeface="Century"/>
                <a:cs typeface="Century"/>
              </a:rPr>
              <a:t>in</a:t>
            </a:r>
            <a:r>
              <a:rPr sz="1500" spc="40" dirty="0">
                <a:solidFill>
                  <a:srgbClr val="262223"/>
                </a:solidFill>
                <a:latin typeface="Century"/>
                <a:cs typeface="Century"/>
              </a:rPr>
              <a:t> </a:t>
            </a:r>
            <a:r>
              <a:rPr sz="1500" spc="-40" dirty="0">
                <a:solidFill>
                  <a:srgbClr val="262223"/>
                </a:solidFill>
                <a:latin typeface="Century"/>
                <a:cs typeface="Century"/>
              </a:rPr>
              <a:t>Dimitrovgrad,</a:t>
            </a:r>
            <a:r>
              <a:rPr sz="1500" spc="40" dirty="0">
                <a:solidFill>
                  <a:srgbClr val="262223"/>
                </a:solidFill>
                <a:latin typeface="Century"/>
                <a:cs typeface="Century"/>
              </a:rPr>
              <a:t> </a:t>
            </a:r>
            <a:r>
              <a:rPr sz="1500" spc="-50" dirty="0">
                <a:solidFill>
                  <a:srgbClr val="262223"/>
                </a:solidFill>
                <a:latin typeface="Century"/>
                <a:cs typeface="Century"/>
              </a:rPr>
              <a:t>200m</a:t>
            </a:r>
            <a:r>
              <a:rPr sz="1500" spc="40" dirty="0">
                <a:solidFill>
                  <a:srgbClr val="262223"/>
                </a:solidFill>
                <a:latin typeface="Century"/>
                <a:cs typeface="Century"/>
              </a:rPr>
              <a:t> </a:t>
            </a:r>
            <a:r>
              <a:rPr sz="1500" spc="-45" dirty="0">
                <a:solidFill>
                  <a:srgbClr val="262223"/>
                </a:solidFill>
                <a:latin typeface="Century"/>
                <a:cs typeface="Century"/>
              </a:rPr>
              <a:t>from</a:t>
            </a:r>
            <a:r>
              <a:rPr sz="1500" spc="40" dirty="0">
                <a:solidFill>
                  <a:srgbClr val="262223"/>
                </a:solidFill>
                <a:latin typeface="Century"/>
                <a:cs typeface="Century"/>
              </a:rPr>
              <a:t> </a:t>
            </a:r>
            <a:r>
              <a:rPr sz="1500" spc="-40" dirty="0">
                <a:solidFill>
                  <a:srgbClr val="262223"/>
                </a:solidFill>
                <a:latin typeface="Century"/>
                <a:cs typeface="Century"/>
              </a:rPr>
              <a:t>cargo</a:t>
            </a:r>
            <a:r>
              <a:rPr sz="1500" spc="40" dirty="0">
                <a:solidFill>
                  <a:srgbClr val="262223"/>
                </a:solidFill>
                <a:latin typeface="Century"/>
                <a:cs typeface="Century"/>
              </a:rPr>
              <a:t> </a:t>
            </a:r>
            <a:r>
              <a:rPr sz="1500" spc="-35" dirty="0">
                <a:solidFill>
                  <a:srgbClr val="262223"/>
                </a:solidFill>
                <a:latin typeface="Century"/>
                <a:cs typeface="Century"/>
              </a:rPr>
              <a:t>rail</a:t>
            </a:r>
            <a:r>
              <a:rPr sz="1500" spc="40" dirty="0">
                <a:solidFill>
                  <a:srgbClr val="262223"/>
                </a:solidFill>
                <a:latin typeface="Century"/>
                <a:cs typeface="Century"/>
              </a:rPr>
              <a:t> </a:t>
            </a:r>
            <a:r>
              <a:rPr sz="1500" spc="-35" dirty="0">
                <a:solidFill>
                  <a:srgbClr val="262223"/>
                </a:solidFill>
                <a:latin typeface="Century"/>
                <a:cs typeface="Century"/>
              </a:rPr>
              <a:t>station- dispenser,</a:t>
            </a:r>
            <a:r>
              <a:rPr sz="1500" spc="-25" dirty="0">
                <a:solidFill>
                  <a:srgbClr val="262223"/>
                </a:solidFill>
                <a:latin typeface="Century"/>
                <a:cs typeface="Century"/>
              </a:rPr>
              <a:t> </a:t>
            </a:r>
            <a:r>
              <a:rPr sz="1500" spc="-50" dirty="0">
                <a:solidFill>
                  <a:srgbClr val="262223"/>
                </a:solidFill>
                <a:latin typeface="Century"/>
                <a:cs typeface="Century"/>
              </a:rPr>
              <a:t>30km</a:t>
            </a:r>
            <a:r>
              <a:rPr sz="1500" spc="-25" dirty="0">
                <a:solidFill>
                  <a:srgbClr val="262223"/>
                </a:solidFill>
                <a:latin typeface="Century"/>
                <a:cs typeface="Century"/>
              </a:rPr>
              <a:t> </a:t>
            </a:r>
            <a:r>
              <a:rPr sz="1500" spc="-45" dirty="0">
                <a:solidFill>
                  <a:srgbClr val="262223"/>
                </a:solidFill>
                <a:latin typeface="Century"/>
                <a:cs typeface="Century"/>
              </a:rPr>
              <a:t>from</a:t>
            </a:r>
            <a:r>
              <a:rPr sz="1500" spc="-25" dirty="0">
                <a:solidFill>
                  <a:srgbClr val="262223"/>
                </a:solidFill>
                <a:latin typeface="Century"/>
                <a:cs typeface="Century"/>
              </a:rPr>
              <a:t> </a:t>
            </a:r>
            <a:r>
              <a:rPr sz="1500" spc="-45" dirty="0">
                <a:solidFill>
                  <a:srgbClr val="262223"/>
                </a:solidFill>
                <a:latin typeface="Century"/>
                <a:cs typeface="Century"/>
              </a:rPr>
              <a:t>highway</a:t>
            </a:r>
            <a:endParaRPr sz="1500" dirty="0">
              <a:latin typeface="Century"/>
              <a:cs typeface="Century"/>
            </a:endParaRPr>
          </a:p>
          <a:p>
            <a:pPr marL="2818765">
              <a:lnSpc>
                <a:spcPts val="1600"/>
              </a:lnSpc>
            </a:pPr>
            <a:r>
              <a:rPr sz="2000" spc="-85" dirty="0">
                <a:solidFill>
                  <a:srgbClr val="25408F"/>
                </a:solidFill>
                <a:latin typeface="Wingdings"/>
                <a:cs typeface="Wingdings"/>
              </a:rPr>
              <a:t></a:t>
            </a:r>
            <a:r>
              <a:rPr sz="1500" spc="-45" dirty="0">
                <a:solidFill>
                  <a:srgbClr val="262223"/>
                </a:solidFill>
                <a:latin typeface="Century"/>
                <a:cs typeface="Century"/>
              </a:rPr>
              <a:t>Covered</a:t>
            </a:r>
            <a:r>
              <a:rPr sz="1500" spc="-25" dirty="0">
                <a:solidFill>
                  <a:srgbClr val="262223"/>
                </a:solidFill>
                <a:latin typeface="Century"/>
                <a:cs typeface="Century"/>
              </a:rPr>
              <a:t> </a:t>
            </a:r>
            <a:r>
              <a:rPr sz="1500" spc="-40" dirty="0">
                <a:solidFill>
                  <a:srgbClr val="262223"/>
                </a:solidFill>
                <a:latin typeface="Century"/>
                <a:cs typeface="Century"/>
              </a:rPr>
              <a:t>area</a:t>
            </a:r>
            <a:r>
              <a:rPr sz="1500" spc="-25" dirty="0">
                <a:solidFill>
                  <a:srgbClr val="262223"/>
                </a:solidFill>
                <a:latin typeface="Century"/>
                <a:cs typeface="Century"/>
              </a:rPr>
              <a:t> </a:t>
            </a:r>
            <a:r>
              <a:rPr sz="1500" spc="-45" dirty="0">
                <a:solidFill>
                  <a:srgbClr val="262223"/>
                </a:solidFill>
                <a:latin typeface="Century"/>
                <a:cs typeface="Century"/>
              </a:rPr>
              <a:t>–</a:t>
            </a:r>
            <a:r>
              <a:rPr sz="1500" spc="-25" dirty="0">
                <a:solidFill>
                  <a:srgbClr val="262223"/>
                </a:solidFill>
                <a:latin typeface="Century"/>
                <a:cs typeface="Century"/>
              </a:rPr>
              <a:t> </a:t>
            </a:r>
            <a:r>
              <a:rPr sz="1500" spc="-45" dirty="0">
                <a:solidFill>
                  <a:srgbClr val="262223"/>
                </a:solidFill>
                <a:latin typeface="Century"/>
                <a:cs typeface="Century"/>
              </a:rPr>
              <a:t>3</a:t>
            </a:r>
            <a:r>
              <a:rPr sz="1500" spc="-25" dirty="0">
                <a:solidFill>
                  <a:srgbClr val="262223"/>
                </a:solidFill>
                <a:latin typeface="Century"/>
                <a:cs typeface="Century"/>
              </a:rPr>
              <a:t> </a:t>
            </a:r>
            <a:r>
              <a:rPr sz="1500" spc="-45" dirty="0">
                <a:solidFill>
                  <a:srgbClr val="262223"/>
                </a:solidFill>
                <a:latin typeface="Century"/>
                <a:cs typeface="Century"/>
              </a:rPr>
              <a:t>000</a:t>
            </a:r>
            <a:r>
              <a:rPr sz="1500" spc="-25" dirty="0">
                <a:solidFill>
                  <a:srgbClr val="262223"/>
                </a:solidFill>
                <a:latin typeface="Century"/>
                <a:cs typeface="Century"/>
              </a:rPr>
              <a:t> </a:t>
            </a:r>
            <a:r>
              <a:rPr sz="1500" spc="-35" dirty="0">
                <a:solidFill>
                  <a:srgbClr val="262223"/>
                </a:solidFill>
                <a:latin typeface="Century"/>
                <a:cs typeface="Century"/>
              </a:rPr>
              <a:t>sq.</a:t>
            </a:r>
            <a:r>
              <a:rPr sz="1500" spc="-25" dirty="0">
                <a:solidFill>
                  <a:srgbClr val="262223"/>
                </a:solidFill>
                <a:latin typeface="Century"/>
                <a:cs typeface="Century"/>
              </a:rPr>
              <a:t> </a:t>
            </a:r>
            <a:r>
              <a:rPr sz="1500" spc="-45" dirty="0">
                <a:solidFill>
                  <a:srgbClr val="262223"/>
                </a:solidFill>
                <a:latin typeface="Century"/>
                <a:cs typeface="Century"/>
              </a:rPr>
              <a:t>m.</a:t>
            </a:r>
            <a:endParaRPr sz="1500" dirty="0">
              <a:latin typeface="Century"/>
              <a:cs typeface="Century"/>
            </a:endParaRPr>
          </a:p>
          <a:p>
            <a:pPr marL="3034665" indent="-216535">
              <a:lnSpc>
                <a:spcPts val="2050"/>
              </a:lnSpc>
            </a:pPr>
            <a:r>
              <a:rPr sz="2000" spc="-85" dirty="0">
                <a:solidFill>
                  <a:srgbClr val="25408F"/>
                </a:solidFill>
                <a:latin typeface="Wingdings"/>
                <a:cs typeface="Wingdings"/>
              </a:rPr>
              <a:t></a:t>
            </a:r>
            <a:r>
              <a:rPr sz="1500" spc="-50" dirty="0">
                <a:solidFill>
                  <a:srgbClr val="262223"/>
                </a:solidFill>
                <a:latin typeface="Century"/>
                <a:cs typeface="Century"/>
              </a:rPr>
              <a:t>Open</a:t>
            </a:r>
            <a:r>
              <a:rPr sz="1500" dirty="0">
                <a:solidFill>
                  <a:srgbClr val="262223"/>
                </a:solidFill>
                <a:latin typeface="Century"/>
                <a:cs typeface="Century"/>
              </a:rPr>
              <a:t> </a:t>
            </a:r>
            <a:r>
              <a:rPr sz="1500" spc="-200" dirty="0">
                <a:solidFill>
                  <a:srgbClr val="262223"/>
                </a:solidFill>
                <a:latin typeface="Century"/>
                <a:cs typeface="Century"/>
              </a:rPr>
              <a:t> </a:t>
            </a:r>
            <a:r>
              <a:rPr sz="1500" spc="-40" dirty="0">
                <a:solidFill>
                  <a:srgbClr val="262223"/>
                </a:solidFill>
                <a:latin typeface="Century"/>
                <a:cs typeface="Century"/>
              </a:rPr>
              <a:t>area</a:t>
            </a:r>
            <a:r>
              <a:rPr sz="1500" dirty="0">
                <a:solidFill>
                  <a:srgbClr val="262223"/>
                </a:solidFill>
                <a:latin typeface="Century"/>
                <a:cs typeface="Century"/>
              </a:rPr>
              <a:t> </a:t>
            </a:r>
            <a:r>
              <a:rPr sz="1500" spc="-200" dirty="0">
                <a:solidFill>
                  <a:srgbClr val="262223"/>
                </a:solidFill>
                <a:latin typeface="Century"/>
                <a:cs typeface="Century"/>
              </a:rPr>
              <a:t> </a:t>
            </a:r>
            <a:r>
              <a:rPr sz="1500" spc="-40" dirty="0">
                <a:solidFill>
                  <a:srgbClr val="262223"/>
                </a:solidFill>
                <a:latin typeface="Century"/>
                <a:cs typeface="Century"/>
              </a:rPr>
              <a:t>/TIR</a:t>
            </a:r>
            <a:r>
              <a:rPr sz="1500" dirty="0">
                <a:solidFill>
                  <a:srgbClr val="262223"/>
                </a:solidFill>
                <a:latin typeface="Century"/>
                <a:cs typeface="Century"/>
              </a:rPr>
              <a:t> </a:t>
            </a:r>
            <a:r>
              <a:rPr sz="1500" spc="-200" dirty="0">
                <a:solidFill>
                  <a:srgbClr val="262223"/>
                </a:solidFill>
                <a:latin typeface="Century"/>
                <a:cs typeface="Century"/>
              </a:rPr>
              <a:t> </a:t>
            </a:r>
            <a:r>
              <a:rPr sz="1500" spc="-40" dirty="0">
                <a:solidFill>
                  <a:srgbClr val="262223"/>
                </a:solidFill>
                <a:latin typeface="Century"/>
                <a:cs typeface="Century"/>
              </a:rPr>
              <a:t>parking,</a:t>
            </a:r>
            <a:r>
              <a:rPr sz="1500" dirty="0">
                <a:solidFill>
                  <a:srgbClr val="262223"/>
                </a:solidFill>
                <a:latin typeface="Century"/>
                <a:cs typeface="Century"/>
              </a:rPr>
              <a:t> </a:t>
            </a:r>
            <a:r>
              <a:rPr sz="1500" spc="-200" dirty="0">
                <a:solidFill>
                  <a:srgbClr val="262223"/>
                </a:solidFill>
                <a:latin typeface="Century"/>
                <a:cs typeface="Century"/>
              </a:rPr>
              <a:t> </a:t>
            </a:r>
            <a:r>
              <a:rPr sz="1500" spc="-40" dirty="0">
                <a:solidFill>
                  <a:srgbClr val="262223"/>
                </a:solidFill>
                <a:latin typeface="Century"/>
                <a:cs typeface="Century"/>
              </a:rPr>
              <a:t>depot/</a:t>
            </a:r>
            <a:r>
              <a:rPr sz="1500" dirty="0">
                <a:solidFill>
                  <a:srgbClr val="262223"/>
                </a:solidFill>
                <a:latin typeface="Century"/>
                <a:cs typeface="Century"/>
              </a:rPr>
              <a:t> </a:t>
            </a:r>
            <a:r>
              <a:rPr sz="1500" spc="-200" dirty="0">
                <a:solidFill>
                  <a:srgbClr val="262223"/>
                </a:solidFill>
                <a:latin typeface="Century"/>
                <a:cs typeface="Century"/>
              </a:rPr>
              <a:t> </a:t>
            </a:r>
            <a:r>
              <a:rPr sz="1500" spc="-25" dirty="0">
                <a:solidFill>
                  <a:srgbClr val="262223"/>
                </a:solidFill>
                <a:latin typeface="Century"/>
                <a:cs typeface="Century"/>
              </a:rPr>
              <a:t>,</a:t>
            </a:r>
            <a:r>
              <a:rPr sz="1500" dirty="0">
                <a:solidFill>
                  <a:srgbClr val="262223"/>
                </a:solidFill>
                <a:latin typeface="Century"/>
                <a:cs typeface="Century"/>
              </a:rPr>
              <a:t> </a:t>
            </a:r>
            <a:r>
              <a:rPr sz="1500" spc="-200" dirty="0">
                <a:solidFill>
                  <a:srgbClr val="262223"/>
                </a:solidFill>
                <a:latin typeface="Century"/>
                <a:cs typeface="Century"/>
              </a:rPr>
              <a:t> </a:t>
            </a:r>
            <a:r>
              <a:rPr sz="1500" spc="-40" dirty="0">
                <a:solidFill>
                  <a:srgbClr val="262223"/>
                </a:solidFill>
                <a:latin typeface="Century"/>
                <a:cs typeface="Century"/>
              </a:rPr>
              <a:t>transshsipment</a:t>
            </a:r>
            <a:r>
              <a:rPr sz="1500" dirty="0">
                <a:solidFill>
                  <a:srgbClr val="262223"/>
                </a:solidFill>
                <a:latin typeface="Century"/>
                <a:cs typeface="Century"/>
              </a:rPr>
              <a:t> </a:t>
            </a:r>
            <a:r>
              <a:rPr sz="1500" spc="-200" dirty="0">
                <a:solidFill>
                  <a:srgbClr val="262223"/>
                </a:solidFill>
                <a:latin typeface="Century"/>
                <a:cs typeface="Century"/>
              </a:rPr>
              <a:t> </a:t>
            </a:r>
            <a:r>
              <a:rPr sz="1500" spc="-35" dirty="0">
                <a:solidFill>
                  <a:srgbClr val="262223"/>
                </a:solidFill>
                <a:latin typeface="Century"/>
                <a:cs typeface="Century"/>
              </a:rPr>
              <a:t>truck/container/</a:t>
            </a:r>
            <a:endParaRPr sz="1500" dirty="0">
              <a:latin typeface="Century"/>
              <a:cs typeface="Century"/>
            </a:endParaRPr>
          </a:p>
          <a:p>
            <a:pPr marR="2087880" algn="ctr">
              <a:lnSpc>
                <a:spcPts val="1750"/>
              </a:lnSpc>
            </a:pPr>
            <a:r>
              <a:rPr sz="1500" spc="-45" dirty="0">
                <a:solidFill>
                  <a:srgbClr val="262223"/>
                </a:solidFill>
                <a:latin typeface="Century"/>
                <a:cs typeface="Century"/>
              </a:rPr>
              <a:t>wagon</a:t>
            </a:r>
            <a:endParaRPr sz="1500" dirty="0">
              <a:latin typeface="Century"/>
              <a:cs typeface="Century"/>
            </a:endParaRPr>
          </a:p>
        </p:txBody>
      </p:sp>
      <p:sp>
        <p:nvSpPr>
          <p:cNvPr id="30" name="object 30"/>
          <p:cNvSpPr txBox="1">
            <a:spLocks noGrp="1"/>
          </p:cNvSpPr>
          <p:nvPr>
            <p:ph type="sldNum" sz="quarter" idx="12"/>
          </p:nvPr>
        </p:nvSpPr>
        <p:spPr>
          <a:xfrm>
            <a:off x="4561417" y="7138000"/>
            <a:ext cx="2189480" cy="210507"/>
          </a:xfrm>
          <a:prstGeom prst="rect">
            <a:avLst/>
          </a:prstGeom>
        </p:spPr>
        <p:txBody>
          <a:bodyPr vert="horz" wrap="square" lIns="0" tIns="0" rIns="0" bIns="0" rtlCol="0">
            <a:spAutoFit/>
          </a:bodyPr>
          <a:lstStyle/>
          <a:p>
            <a:pPr marL="120650">
              <a:lnSpc>
                <a:spcPct val="100000"/>
              </a:lnSpc>
            </a:pPr>
            <a:r>
              <a:rPr lang="en-US" dirty="0" smtClean="0">
                <a:latin typeface="Arial Narrow"/>
                <a:cs typeface="Arial Narrow"/>
              </a:rPr>
              <a:t>7</a:t>
            </a:r>
            <a:endParaRPr dirty="0">
              <a:latin typeface="Arial Narrow"/>
              <a:cs typeface="Arial Narrow"/>
            </a:endParaRPr>
          </a:p>
        </p:txBody>
      </p:sp>
      <p:sp>
        <p:nvSpPr>
          <p:cNvPr id="22" name="object 22"/>
          <p:cNvSpPr txBox="1">
            <a:spLocks noGrp="1"/>
          </p:cNvSpPr>
          <p:nvPr>
            <p:ph type="title" idx="4294967295"/>
          </p:nvPr>
        </p:nvSpPr>
        <p:spPr>
          <a:xfrm>
            <a:off x="0" y="-12134"/>
            <a:ext cx="10363200" cy="1613647"/>
          </a:xfrm>
          <a:prstGeom prst="rect">
            <a:avLst/>
          </a:prstGeom>
        </p:spPr>
        <p:txBody>
          <a:bodyPr vert="horz" wrap="square" lIns="0" tIns="0" rIns="0" bIns="0" rtlCol="0">
            <a:spAutoFit/>
          </a:bodyPr>
          <a:lstStyle/>
          <a:p>
            <a:pPr marL="4942840" algn="l">
              <a:lnSpc>
                <a:spcPct val="100000"/>
              </a:lnSpc>
            </a:pPr>
            <a:r>
              <a:rPr lang="en-US" spc="-105" dirty="0" smtClean="0">
                <a:latin typeface="Century"/>
                <a:cs typeface="Century"/>
              </a:rPr>
              <a:t>DESPRED          </a:t>
            </a:r>
            <a:r>
              <a:rPr spc="-105" dirty="0" smtClean="0">
                <a:latin typeface="Century"/>
                <a:cs typeface="Century"/>
              </a:rPr>
              <a:t>Main</a:t>
            </a:r>
            <a:r>
              <a:rPr spc="-50" dirty="0" smtClean="0">
                <a:latin typeface="Century"/>
                <a:cs typeface="Century"/>
              </a:rPr>
              <a:t> </a:t>
            </a:r>
            <a:r>
              <a:rPr spc="-90" dirty="0" smtClean="0">
                <a:latin typeface="Century"/>
                <a:cs typeface="Century"/>
              </a:rPr>
              <a:t>Terminals</a:t>
            </a:r>
            <a:endParaRPr spc="-90" dirty="0">
              <a:latin typeface="Century"/>
              <a:cs typeface="Century"/>
            </a:endParaRPr>
          </a:p>
        </p:txBody>
      </p:sp>
      <p:sp>
        <p:nvSpPr>
          <p:cNvPr id="23" name="object 23"/>
          <p:cNvSpPr/>
          <p:nvPr/>
        </p:nvSpPr>
        <p:spPr>
          <a:xfrm>
            <a:off x="139700" y="125896"/>
            <a:ext cx="809929" cy="348615"/>
          </a:xfrm>
          <a:prstGeom prst="rect">
            <a:avLst/>
          </a:prstGeom>
          <a:blipFill>
            <a:blip r:embed="rId6" cstate="print"/>
            <a:stretch>
              <a:fillRect/>
            </a:stretch>
          </a:blipFill>
        </p:spPr>
        <p:txBody>
          <a:bodyPr wrap="square" lIns="0" tIns="0" rIns="0" bIns="0" rtlCol="0"/>
          <a:lstStyle/>
          <a:p>
            <a:endParaRPr/>
          </a:p>
        </p:txBody>
      </p:sp>
      <p:sp>
        <p:nvSpPr>
          <p:cNvPr id="25" name="object 25"/>
          <p:cNvSpPr/>
          <p:nvPr/>
        </p:nvSpPr>
        <p:spPr>
          <a:xfrm>
            <a:off x="2468537" y="5902845"/>
            <a:ext cx="1741817" cy="1306449"/>
          </a:xfrm>
          <a:prstGeom prst="rect">
            <a:avLst/>
          </a:prstGeom>
          <a:blipFill>
            <a:blip r:embed="rId7" cstate="print"/>
            <a:stretch>
              <a:fillRect/>
            </a:stretch>
          </a:blipFill>
        </p:spPr>
        <p:txBody>
          <a:bodyPr wrap="square" lIns="0" tIns="0" rIns="0" bIns="0" rtlCol="0"/>
          <a:lstStyle/>
          <a:p>
            <a:endParaRPr/>
          </a:p>
        </p:txBody>
      </p:sp>
      <p:sp>
        <p:nvSpPr>
          <p:cNvPr id="27" name="object 27"/>
          <p:cNvSpPr/>
          <p:nvPr/>
        </p:nvSpPr>
        <p:spPr>
          <a:xfrm>
            <a:off x="1129626" y="4354537"/>
            <a:ext cx="1760562" cy="1320393"/>
          </a:xfrm>
          <a:prstGeom prst="rect">
            <a:avLst/>
          </a:prstGeom>
          <a:blipFill>
            <a:blip r:embed="rId8" cstate="print"/>
            <a:stretch>
              <a:fillRect/>
            </a:stretch>
          </a:blipFill>
        </p:spPr>
        <p:txBody>
          <a:bodyPr wrap="square" lIns="0" tIns="0" rIns="0" bIns="0" rtlCol="0"/>
          <a:lstStyle/>
          <a:p>
            <a:endParaRPr/>
          </a:p>
        </p:txBody>
      </p:sp>
      <p:sp>
        <p:nvSpPr>
          <p:cNvPr id="29" name="object 29"/>
          <p:cNvSpPr/>
          <p:nvPr/>
        </p:nvSpPr>
        <p:spPr>
          <a:xfrm>
            <a:off x="8632393" y="2660840"/>
            <a:ext cx="1753590" cy="1315135"/>
          </a:xfrm>
          <a:prstGeom prst="rect">
            <a:avLst/>
          </a:prstGeom>
          <a:blipFill>
            <a:blip r:embed="rId9" cstate="print"/>
            <a:stretch>
              <a:fillRect/>
            </a:stretch>
          </a:blipFill>
        </p:spPr>
        <p:txBody>
          <a:bodyPr wrap="square" lIns="0" tIns="0" rIns="0" bIns="0" rtlCol="0"/>
          <a:lstStyle/>
          <a:p>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16000">
        <p14:ripple/>
      </p:transition>
    </mc:Choice>
    <mc:Fallback xmlns="">
      <p:transition spd="slow" advClick="0" advTm="16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p:nvPr/>
        </p:nvSpPr>
        <p:spPr>
          <a:xfrm>
            <a:off x="1816252" y="4065156"/>
            <a:ext cx="922819" cy="2068232"/>
          </a:xfrm>
          <a:prstGeom prst="rect">
            <a:avLst/>
          </a:prstGeom>
          <a:blipFill>
            <a:blip r:embed="rId2" cstate="print"/>
            <a:stretch>
              <a:fillRect/>
            </a:stretch>
          </a:blipFill>
        </p:spPr>
        <p:txBody>
          <a:bodyPr wrap="square" lIns="0" tIns="0" rIns="0" bIns="0" rtlCol="0"/>
          <a:lstStyle/>
          <a:p>
            <a:endParaRPr/>
          </a:p>
        </p:txBody>
      </p:sp>
      <p:sp>
        <p:nvSpPr>
          <p:cNvPr id="15" name="object 15"/>
          <p:cNvSpPr txBox="1">
            <a:spLocks noGrp="1"/>
          </p:cNvSpPr>
          <p:nvPr>
            <p:ph type="sldNum" sz="quarter" idx="12"/>
          </p:nvPr>
        </p:nvSpPr>
        <p:spPr>
          <a:xfrm>
            <a:off x="4561417" y="7138000"/>
            <a:ext cx="2189480" cy="210507"/>
          </a:xfrm>
          <a:prstGeom prst="rect">
            <a:avLst/>
          </a:prstGeom>
        </p:spPr>
        <p:txBody>
          <a:bodyPr vert="horz" wrap="square" lIns="0" tIns="0" rIns="0" bIns="0" rtlCol="0">
            <a:spAutoFit/>
          </a:bodyPr>
          <a:lstStyle/>
          <a:p>
            <a:pPr marL="120650">
              <a:lnSpc>
                <a:spcPct val="100000"/>
              </a:lnSpc>
            </a:pPr>
            <a:r>
              <a:rPr lang="en-US" dirty="0" smtClean="0">
                <a:latin typeface="Arial Narrow"/>
                <a:cs typeface="Arial Narrow"/>
              </a:rPr>
              <a:t>8</a:t>
            </a:r>
            <a:endParaRPr dirty="0">
              <a:latin typeface="Arial Narrow"/>
              <a:cs typeface="Arial Narrow"/>
            </a:endParaRPr>
          </a:p>
        </p:txBody>
      </p:sp>
      <p:sp>
        <p:nvSpPr>
          <p:cNvPr id="7" name="object 7"/>
          <p:cNvSpPr txBox="1">
            <a:spLocks noGrp="1"/>
          </p:cNvSpPr>
          <p:nvPr>
            <p:ph type="title" idx="4294967295"/>
          </p:nvPr>
        </p:nvSpPr>
        <p:spPr>
          <a:xfrm>
            <a:off x="-2146300" y="164574"/>
            <a:ext cx="12268200" cy="1613647"/>
          </a:xfrm>
          <a:prstGeom prst="rect">
            <a:avLst/>
          </a:prstGeom>
        </p:spPr>
        <p:txBody>
          <a:bodyPr vert="horz" wrap="square" lIns="0" tIns="0" rIns="0" bIns="0" rtlCol="0">
            <a:spAutoFit/>
          </a:bodyPr>
          <a:lstStyle/>
          <a:p>
            <a:pPr marL="6767988" indent="-685800" algn="l"/>
            <a:r>
              <a:rPr spc="-125" dirty="0">
                <a:latin typeface="Century"/>
                <a:cs typeface="Century"/>
              </a:rPr>
              <a:t>BOURGAS</a:t>
            </a:r>
            <a:r>
              <a:rPr spc="-50" dirty="0">
                <a:latin typeface="Century"/>
                <a:cs typeface="Century"/>
              </a:rPr>
              <a:t> </a:t>
            </a:r>
            <a:r>
              <a:rPr spc="-80" dirty="0">
                <a:latin typeface="Century"/>
                <a:cs typeface="Century"/>
              </a:rPr>
              <a:t>location</a:t>
            </a:r>
          </a:p>
        </p:txBody>
      </p:sp>
      <p:sp>
        <p:nvSpPr>
          <p:cNvPr id="8" name="object 8"/>
          <p:cNvSpPr/>
          <p:nvPr/>
        </p:nvSpPr>
        <p:spPr>
          <a:xfrm>
            <a:off x="127000" y="98425"/>
            <a:ext cx="810044" cy="348615"/>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673100" y="1823052"/>
            <a:ext cx="9584969" cy="5107428"/>
          </a:xfrm>
          <a:prstGeom prst="rect">
            <a:avLst/>
          </a:prstGeom>
          <a:blipFill>
            <a:blip r:embed="rId4" cstate="print"/>
            <a:stretch>
              <a:fillRect/>
            </a:stretch>
          </a:blipFill>
        </p:spPr>
        <p:txBody>
          <a:bodyPr wrap="square" lIns="0" tIns="0" rIns="0" bIns="0" rtlCol="0"/>
          <a:lstStyle/>
          <a:p>
            <a:endParaRPr dirty="0"/>
          </a:p>
        </p:txBody>
      </p:sp>
      <p:sp>
        <p:nvSpPr>
          <p:cNvPr id="12" name="object 12"/>
          <p:cNvSpPr txBox="1"/>
          <p:nvPr/>
        </p:nvSpPr>
        <p:spPr>
          <a:xfrm>
            <a:off x="3124352" y="5769120"/>
            <a:ext cx="1358747" cy="384721"/>
          </a:xfrm>
          <a:prstGeom prst="rect">
            <a:avLst/>
          </a:prstGeom>
        </p:spPr>
        <p:txBody>
          <a:bodyPr vert="horz" wrap="square" lIns="0" tIns="0" rIns="0" bIns="0" rtlCol="0">
            <a:spAutoFit/>
          </a:bodyPr>
          <a:lstStyle/>
          <a:p>
            <a:pPr marL="12700" marR="5080">
              <a:lnSpc>
                <a:spcPts val="1500"/>
              </a:lnSpc>
            </a:pPr>
            <a:r>
              <a:rPr sz="1500" b="1" spc="-45" dirty="0" smtClean="0">
                <a:latin typeface="Century"/>
                <a:cs typeface="Century"/>
              </a:rPr>
              <a:t>12</a:t>
            </a:r>
            <a:r>
              <a:rPr sz="1500" b="1" spc="-25" dirty="0" smtClean="0">
                <a:latin typeface="Century"/>
                <a:cs typeface="Century"/>
              </a:rPr>
              <a:t> </a:t>
            </a:r>
            <a:r>
              <a:rPr sz="1500" b="1" spc="-45" dirty="0" smtClean="0">
                <a:latin typeface="Century"/>
                <a:cs typeface="Century"/>
              </a:rPr>
              <a:t>km.</a:t>
            </a:r>
            <a:r>
              <a:rPr sz="1500" b="1" spc="-25" dirty="0" smtClean="0">
                <a:latin typeface="Century"/>
                <a:cs typeface="Century"/>
              </a:rPr>
              <a:t> </a:t>
            </a:r>
            <a:r>
              <a:rPr sz="1500" b="1" spc="-45" dirty="0" smtClean="0">
                <a:latin typeface="Century"/>
                <a:cs typeface="Century"/>
              </a:rPr>
              <a:t>from</a:t>
            </a:r>
            <a:r>
              <a:rPr sz="1500" b="1" spc="-35" dirty="0" smtClean="0">
                <a:latin typeface="Century"/>
                <a:cs typeface="Century"/>
              </a:rPr>
              <a:t> the</a:t>
            </a:r>
            <a:r>
              <a:rPr sz="1500" b="1" spc="-25" dirty="0" smtClean="0">
                <a:latin typeface="Century"/>
                <a:cs typeface="Century"/>
              </a:rPr>
              <a:t> </a:t>
            </a:r>
            <a:r>
              <a:rPr sz="1500" b="1" spc="-45" dirty="0" smtClean="0">
                <a:latin typeface="Century"/>
                <a:cs typeface="Century"/>
              </a:rPr>
              <a:t>highway</a:t>
            </a:r>
            <a:endParaRPr sz="1500" b="1" dirty="0">
              <a:latin typeface="Century"/>
              <a:cs typeface="Century"/>
            </a:endParaRPr>
          </a:p>
        </p:txBody>
      </p:sp>
      <p:sp>
        <p:nvSpPr>
          <p:cNvPr id="13" name="object 13"/>
          <p:cNvSpPr/>
          <p:nvPr/>
        </p:nvSpPr>
        <p:spPr>
          <a:xfrm>
            <a:off x="3905999" y="5359310"/>
            <a:ext cx="459105" cy="222885"/>
          </a:xfrm>
          <a:custGeom>
            <a:avLst/>
            <a:gdLst/>
            <a:ahLst/>
            <a:cxnLst/>
            <a:rect l="l" t="t" r="r" b="b"/>
            <a:pathLst>
              <a:path w="459104" h="222885">
                <a:moveTo>
                  <a:pt x="0" y="222364"/>
                </a:moveTo>
                <a:lnTo>
                  <a:pt x="458825" y="222364"/>
                </a:lnTo>
                <a:lnTo>
                  <a:pt x="458825" y="0"/>
                </a:lnTo>
                <a:lnTo>
                  <a:pt x="0" y="0"/>
                </a:lnTo>
                <a:lnTo>
                  <a:pt x="0" y="222364"/>
                </a:lnTo>
                <a:close/>
              </a:path>
            </a:pathLst>
          </a:custGeom>
          <a:solidFill>
            <a:srgbClr val="2A2A86"/>
          </a:solidFill>
        </p:spPr>
        <p:txBody>
          <a:bodyPr wrap="square" lIns="0" tIns="0" rIns="0" bIns="0" rtlCol="0"/>
          <a:lstStyle/>
          <a:p>
            <a:endParaRPr/>
          </a:p>
        </p:txBody>
      </p:sp>
      <p:sp>
        <p:nvSpPr>
          <p:cNvPr id="14" name="object 14"/>
          <p:cNvSpPr/>
          <p:nvPr/>
        </p:nvSpPr>
        <p:spPr>
          <a:xfrm>
            <a:off x="3920078" y="5376185"/>
            <a:ext cx="424815" cy="187325"/>
          </a:xfrm>
          <a:custGeom>
            <a:avLst/>
            <a:gdLst/>
            <a:ahLst/>
            <a:cxnLst/>
            <a:rect l="l" t="t" r="r" b="b"/>
            <a:pathLst>
              <a:path w="424814" h="187325">
                <a:moveTo>
                  <a:pt x="63322" y="62915"/>
                </a:moveTo>
                <a:lnTo>
                  <a:pt x="69646" y="69227"/>
                </a:lnTo>
                <a:lnTo>
                  <a:pt x="122415" y="69227"/>
                </a:lnTo>
                <a:lnTo>
                  <a:pt x="124942" y="71767"/>
                </a:lnTo>
                <a:lnTo>
                  <a:pt x="177698" y="71767"/>
                </a:lnTo>
                <a:lnTo>
                  <a:pt x="181508" y="75564"/>
                </a:lnTo>
                <a:lnTo>
                  <a:pt x="76822" y="75564"/>
                </a:lnTo>
                <a:lnTo>
                  <a:pt x="83146" y="81902"/>
                </a:lnTo>
                <a:lnTo>
                  <a:pt x="134658" y="81902"/>
                </a:lnTo>
                <a:lnTo>
                  <a:pt x="137401" y="84645"/>
                </a:lnTo>
                <a:lnTo>
                  <a:pt x="190792" y="84645"/>
                </a:lnTo>
                <a:lnTo>
                  <a:pt x="194068" y="87909"/>
                </a:lnTo>
                <a:lnTo>
                  <a:pt x="89903" y="87909"/>
                </a:lnTo>
                <a:lnTo>
                  <a:pt x="95338" y="93344"/>
                </a:lnTo>
                <a:lnTo>
                  <a:pt x="147320" y="93344"/>
                </a:lnTo>
                <a:lnTo>
                  <a:pt x="150241" y="96265"/>
                </a:lnTo>
                <a:lnTo>
                  <a:pt x="203454" y="96265"/>
                </a:lnTo>
                <a:lnTo>
                  <a:pt x="207860" y="100685"/>
                </a:lnTo>
                <a:lnTo>
                  <a:pt x="102577" y="100685"/>
                </a:lnTo>
                <a:lnTo>
                  <a:pt x="107950" y="106070"/>
                </a:lnTo>
                <a:lnTo>
                  <a:pt x="160820" y="106070"/>
                </a:lnTo>
                <a:lnTo>
                  <a:pt x="163931" y="109169"/>
                </a:lnTo>
                <a:lnTo>
                  <a:pt x="216535" y="109169"/>
                </a:lnTo>
                <a:lnTo>
                  <a:pt x="220624" y="113258"/>
                </a:lnTo>
                <a:lnTo>
                  <a:pt x="114807" y="113258"/>
                </a:lnTo>
                <a:lnTo>
                  <a:pt x="120865" y="119316"/>
                </a:lnTo>
                <a:lnTo>
                  <a:pt x="173062" y="119316"/>
                </a:lnTo>
                <a:lnTo>
                  <a:pt x="176517" y="122770"/>
                </a:lnTo>
                <a:lnTo>
                  <a:pt x="258330" y="122770"/>
                </a:lnTo>
                <a:lnTo>
                  <a:pt x="258330" y="127063"/>
                </a:lnTo>
                <a:lnTo>
                  <a:pt x="148577" y="127063"/>
                </a:lnTo>
                <a:lnTo>
                  <a:pt x="148577" y="132549"/>
                </a:lnTo>
                <a:lnTo>
                  <a:pt x="202184" y="132549"/>
                </a:lnTo>
                <a:lnTo>
                  <a:pt x="204508" y="134861"/>
                </a:lnTo>
                <a:lnTo>
                  <a:pt x="259588" y="134861"/>
                </a:lnTo>
                <a:lnTo>
                  <a:pt x="259588" y="139306"/>
                </a:lnTo>
                <a:lnTo>
                  <a:pt x="148996" y="139306"/>
                </a:lnTo>
                <a:lnTo>
                  <a:pt x="148996" y="145211"/>
                </a:lnTo>
                <a:lnTo>
                  <a:pt x="201764" y="145211"/>
                </a:lnTo>
                <a:lnTo>
                  <a:pt x="204724" y="148158"/>
                </a:lnTo>
                <a:lnTo>
                  <a:pt x="258737" y="148158"/>
                </a:lnTo>
                <a:lnTo>
                  <a:pt x="258737" y="151968"/>
                </a:lnTo>
                <a:lnTo>
                  <a:pt x="148996" y="151968"/>
                </a:lnTo>
                <a:lnTo>
                  <a:pt x="148996" y="159156"/>
                </a:lnTo>
                <a:lnTo>
                  <a:pt x="201764" y="159156"/>
                </a:lnTo>
                <a:lnTo>
                  <a:pt x="204304" y="161670"/>
                </a:lnTo>
                <a:lnTo>
                  <a:pt x="258737" y="161670"/>
                </a:lnTo>
                <a:lnTo>
                  <a:pt x="258737" y="165900"/>
                </a:lnTo>
                <a:lnTo>
                  <a:pt x="148996" y="165900"/>
                </a:lnTo>
                <a:lnTo>
                  <a:pt x="148996" y="170954"/>
                </a:lnTo>
                <a:lnTo>
                  <a:pt x="200926" y="170954"/>
                </a:lnTo>
                <a:lnTo>
                  <a:pt x="203860" y="173913"/>
                </a:lnTo>
                <a:lnTo>
                  <a:pt x="258737" y="173913"/>
                </a:lnTo>
                <a:lnTo>
                  <a:pt x="258737" y="178142"/>
                </a:lnTo>
                <a:lnTo>
                  <a:pt x="148996" y="178142"/>
                </a:lnTo>
                <a:lnTo>
                  <a:pt x="148996" y="184048"/>
                </a:lnTo>
                <a:lnTo>
                  <a:pt x="202603" y="184048"/>
                </a:lnTo>
                <a:lnTo>
                  <a:pt x="205562" y="186994"/>
                </a:lnTo>
                <a:lnTo>
                  <a:pt x="331762" y="186994"/>
                </a:lnTo>
                <a:lnTo>
                  <a:pt x="372324" y="178221"/>
                </a:lnTo>
                <a:lnTo>
                  <a:pt x="404038" y="153480"/>
                </a:lnTo>
                <a:lnTo>
                  <a:pt x="418549" y="127530"/>
                </a:lnTo>
                <a:lnTo>
                  <a:pt x="328046" y="127530"/>
                </a:lnTo>
                <a:lnTo>
                  <a:pt x="319283" y="127511"/>
                </a:lnTo>
                <a:lnTo>
                  <a:pt x="318681" y="92875"/>
                </a:lnTo>
                <a:lnTo>
                  <a:pt x="317478" y="82855"/>
                </a:lnTo>
                <a:lnTo>
                  <a:pt x="311995" y="73019"/>
                </a:lnTo>
                <a:lnTo>
                  <a:pt x="299419" y="65623"/>
                </a:lnTo>
                <a:lnTo>
                  <a:pt x="63322" y="62915"/>
                </a:lnTo>
                <a:close/>
              </a:path>
              <a:path w="424814" h="187325">
                <a:moveTo>
                  <a:pt x="417601" y="59049"/>
                </a:moveTo>
                <a:lnTo>
                  <a:pt x="321851" y="59049"/>
                </a:lnTo>
                <a:lnTo>
                  <a:pt x="334422" y="59913"/>
                </a:lnTo>
                <a:lnTo>
                  <a:pt x="348320" y="63873"/>
                </a:lnTo>
                <a:lnTo>
                  <a:pt x="359687" y="72993"/>
                </a:lnTo>
                <a:lnTo>
                  <a:pt x="364668" y="89335"/>
                </a:lnTo>
                <a:lnTo>
                  <a:pt x="360963" y="109084"/>
                </a:lnTo>
                <a:lnTo>
                  <a:pt x="351729" y="120546"/>
                </a:lnTo>
                <a:lnTo>
                  <a:pt x="339809" y="125952"/>
                </a:lnTo>
                <a:lnTo>
                  <a:pt x="328046" y="127530"/>
                </a:lnTo>
                <a:lnTo>
                  <a:pt x="418549" y="127530"/>
                </a:lnTo>
                <a:lnTo>
                  <a:pt x="422341" y="115143"/>
                </a:lnTo>
                <a:lnTo>
                  <a:pt x="424672" y="99752"/>
                </a:lnTo>
                <a:lnTo>
                  <a:pt x="423636" y="82855"/>
                </a:lnTo>
                <a:lnTo>
                  <a:pt x="423551" y="81902"/>
                </a:lnTo>
                <a:lnTo>
                  <a:pt x="420286" y="66205"/>
                </a:lnTo>
                <a:lnTo>
                  <a:pt x="417601" y="59049"/>
                </a:lnTo>
                <a:close/>
              </a:path>
              <a:path w="424814" h="187325">
                <a:moveTo>
                  <a:pt x="0" y="0"/>
                </a:moveTo>
                <a:lnTo>
                  <a:pt x="5892" y="5918"/>
                </a:lnTo>
                <a:lnTo>
                  <a:pt x="59499" y="5918"/>
                </a:lnTo>
                <a:lnTo>
                  <a:pt x="62242" y="8661"/>
                </a:lnTo>
                <a:lnTo>
                  <a:pt x="114807" y="8661"/>
                </a:lnTo>
                <a:lnTo>
                  <a:pt x="118706" y="12560"/>
                </a:lnTo>
                <a:lnTo>
                  <a:pt x="13081" y="12560"/>
                </a:lnTo>
                <a:lnTo>
                  <a:pt x="19037" y="18529"/>
                </a:lnTo>
                <a:lnTo>
                  <a:pt x="72605" y="18529"/>
                </a:lnTo>
                <a:lnTo>
                  <a:pt x="76200" y="22136"/>
                </a:lnTo>
                <a:lnTo>
                  <a:pt x="126631" y="22136"/>
                </a:lnTo>
                <a:lnTo>
                  <a:pt x="130124" y="25653"/>
                </a:lnTo>
                <a:lnTo>
                  <a:pt x="25742" y="25653"/>
                </a:lnTo>
                <a:lnTo>
                  <a:pt x="31280" y="31178"/>
                </a:lnTo>
                <a:lnTo>
                  <a:pt x="83146" y="31178"/>
                </a:lnTo>
                <a:lnTo>
                  <a:pt x="87198" y="35217"/>
                </a:lnTo>
                <a:lnTo>
                  <a:pt x="140550" y="35217"/>
                </a:lnTo>
                <a:lnTo>
                  <a:pt x="142671" y="38417"/>
                </a:lnTo>
                <a:lnTo>
                  <a:pt x="37985" y="38417"/>
                </a:lnTo>
                <a:lnTo>
                  <a:pt x="43688" y="44119"/>
                </a:lnTo>
                <a:lnTo>
                  <a:pt x="97078" y="44119"/>
                </a:lnTo>
                <a:lnTo>
                  <a:pt x="99936" y="46964"/>
                </a:lnTo>
                <a:lnTo>
                  <a:pt x="152374" y="46964"/>
                </a:lnTo>
                <a:lnTo>
                  <a:pt x="156121" y="50711"/>
                </a:lnTo>
                <a:lnTo>
                  <a:pt x="50647" y="50711"/>
                </a:lnTo>
                <a:lnTo>
                  <a:pt x="56743" y="56807"/>
                </a:lnTo>
                <a:lnTo>
                  <a:pt x="109321" y="56807"/>
                </a:lnTo>
                <a:lnTo>
                  <a:pt x="111721" y="59220"/>
                </a:lnTo>
                <a:lnTo>
                  <a:pt x="314464" y="59220"/>
                </a:lnTo>
                <a:lnTo>
                  <a:pt x="321851" y="59049"/>
                </a:lnTo>
                <a:lnTo>
                  <a:pt x="417601" y="59049"/>
                </a:lnTo>
                <a:lnTo>
                  <a:pt x="414988" y="52086"/>
                </a:lnTo>
                <a:lnTo>
                  <a:pt x="389354" y="20088"/>
                </a:lnTo>
                <a:lnTo>
                  <a:pt x="353811" y="3177"/>
                </a:lnTo>
                <a:lnTo>
                  <a:pt x="327593" y="0"/>
                </a:lnTo>
                <a:lnTo>
                  <a:pt x="0" y="0"/>
                </a:lnTo>
                <a:close/>
              </a:path>
            </a:pathLst>
          </a:custGeom>
          <a:solidFill>
            <a:srgbClr val="FFFFFF"/>
          </a:solidFill>
        </p:spPr>
        <p:txBody>
          <a:bodyPr wrap="square" lIns="0" tIns="0" rIns="0" bIns="0" rtlCol="0"/>
          <a:lstStyle/>
          <a:p>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16000">
        <p14:ripple/>
      </p:transition>
    </mc:Choice>
    <mc:Fallback xmlns="">
      <p:transition spd="slow" advClick="0" advTm="16000">
        <p:fade/>
      </p:transition>
    </mc:Fallback>
  </mc:AlternateContent>
  <p:timing>
    <p:tnLst>
      <p:par>
        <p:cTn id="1" dur="indefinite" restart="never" nodeType="tmRoot"/>
      </p:par>
    </p:tnLst>
  </p:timing>
</p:sld>
</file>

<file path=ppt/theme/theme1.xml><?xml version="1.0" encoding="utf-8"?>
<a:theme xmlns:a="http://schemas.openxmlformats.org/drawingml/2006/main" name="Попътна струя">
  <a:themeElements>
    <a:clrScheme name="Попътна струя">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Попътна струя">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Попътна струя">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тема">
  <a:themeElements>
    <a:clrScheme name="О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О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тема">
  <a:themeElements>
    <a:clrScheme name="О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О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467</TotalTime>
  <Words>2028</Words>
  <Application>Microsoft Office PowerPoint</Application>
  <PresentationFormat>Custom</PresentationFormat>
  <Paragraphs>290</Paragraphs>
  <Slides>29</Slides>
  <Notes>4</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Попътна струя</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DESPRED          Main Terminals</vt:lpstr>
      <vt:lpstr>BOURGAS location</vt:lpstr>
      <vt:lpstr>BOURGAS location</vt:lpstr>
      <vt:lpstr>BOURGAS location</vt:lpstr>
      <vt:lpstr>BOURGAS facilities</vt:lpstr>
      <vt:lpstr>BOURGAS facilities</vt:lpstr>
      <vt:lpstr>SOFIA location</vt:lpstr>
      <vt:lpstr>SOFIA location</vt:lpstr>
      <vt:lpstr>DIMITROVGRAD location</vt:lpstr>
      <vt:lpstr>DIMITROVGRAD facilities</vt:lpstr>
      <vt:lpstr> Port Bulgaria West Plc is founded in 1999г. . It is fully integrated with the national transport infrastructure.Possesses an internal rail network serving each ship berth and several way connections leading to the main roads and city ring road of Bourgas. The port gives a real opportunity for short and secure continuation of logistic schemes and transport corridors through the Black Sea.   CSIF owns one of the biggest refrigeration base on the Balkans, which enables warehousing of frozen and well cooled products and a fish processing enterprise, situated at Port Bulgaria West Plc,    The port holds its own licensed laboratory for food cerification.   The availability of our own neighboring internal terminals, gives us more possibilities to handle bigger lots, requiring more warehouse space, without blocking the main functions of the port. Goods are dispatched to the port, with preliminary prepared documents.</vt:lpstr>
      <vt:lpstr>Port Bulgaria West</vt:lpstr>
      <vt:lpstr>Location</vt:lpstr>
      <vt:lpstr>Port Bulgaria West -Company overview</vt:lpstr>
      <vt:lpstr>Facilities</vt:lpstr>
      <vt:lpstr>Facilities</vt:lpstr>
      <vt:lpstr>  The largest Refrigiration    base on the Balkans</vt:lpstr>
      <vt:lpstr>RO/Pax Ferry – Technical Details</vt:lpstr>
      <vt:lpstr>PowerPoint Presentation</vt:lpstr>
      <vt:lpstr>Burgas RoPax Terminal Plan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на PowerPoint</dc:title>
  <dc:creator>Marina</dc:creator>
  <cp:lastModifiedBy>karamanov</cp:lastModifiedBy>
  <cp:revision>40</cp:revision>
  <cp:lastPrinted>2015-05-11T12:51:09Z</cp:lastPrinted>
  <dcterms:created xsi:type="dcterms:W3CDTF">2015-05-08T12:42:56Z</dcterms:created>
  <dcterms:modified xsi:type="dcterms:W3CDTF">2015-05-14T08:11:23Z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2014-07-15T00:00:00Z</vt:filetime>
  </property>
  <property fmtid="{D5CDD505-2E9C-101B-9397-08002B2CF9AE}" pid="3" name="Creator">
    <vt:lpwstr>Adobe InDesign CS6 (Windows)</vt:lpwstr>
  </property>
  <property fmtid="{D5CDD505-2E9C-101B-9397-08002B2CF9AE}" pid="4" name="LastSaved">
    <vt:filetime>2015-05-08T00:00:00Z</vt:filetime>
  </property>
</Properties>
</file>