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5" r:id="rId4"/>
    <p:sldId id="268" r:id="rId5"/>
    <p:sldId id="267" r:id="rId6"/>
    <p:sldId id="269" r:id="rId7"/>
    <p:sldId id="263" r:id="rId8"/>
    <p:sldId id="270" r:id="rId9"/>
    <p:sldId id="264" r:id="rId10"/>
    <p:sldId id="271" r:id="rId11"/>
    <p:sldId id="272" r:id="rId12"/>
    <p:sldId id="273" r:id="rId13"/>
    <p:sldId id="274" r:id="rId14"/>
    <p:sldId id="275" r:id="rId15"/>
    <p:sldId id="27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FEEEF9C-179E-4A09-93ED-2C74F97FAF88}" type="datetimeFigureOut">
              <a:rPr lang="en-US" smtClean="0"/>
              <a:pPr/>
              <a:t>8/31/2016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F53E306-BFD6-4331-90D2-1B7F1075BCDD}"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FEEEF9C-179E-4A09-93ED-2C74F97FAF88}" type="datetimeFigureOut">
              <a:rPr lang="en-US" smtClean="0"/>
              <a:pPr/>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3E306-BFD6-4331-90D2-1B7F1075BCD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DF53E306-BFD6-4331-90D2-1B7F1075BCDD}"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FEEEF9C-179E-4A09-93ED-2C74F97FAF88}" type="datetimeFigureOut">
              <a:rPr lang="en-US" smtClean="0"/>
              <a:pPr/>
              <a:t>8/31/2016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FEEEF9C-179E-4A09-93ED-2C74F97FAF88}" type="datetimeFigureOut">
              <a:rPr lang="en-US" smtClean="0"/>
              <a:pPr/>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DF53E306-BFD6-4331-90D2-1B7F1075BCDD}"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5FEEEF9C-179E-4A09-93ED-2C74F97FAF88}" type="datetimeFigureOut">
              <a:rPr lang="en-US" smtClean="0"/>
              <a:pPr/>
              <a:t>8/31/2016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F53E306-BFD6-4331-90D2-1B7F1075BCDD}"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5FEEEF9C-179E-4A09-93ED-2C74F97FAF88}" type="datetimeFigureOut">
              <a:rPr lang="en-US" smtClean="0"/>
              <a:pPr/>
              <a:t>8/31/2016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3E306-BFD6-4331-90D2-1B7F1075BCDD}"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FEEEF9C-179E-4A09-93ED-2C74F97FAF88}" type="datetimeFigureOut">
              <a:rPr lang="en-US" smtClean="0"/>
              <a:pPr/>
              <a:t>8/31/2016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F53E306-BFD6-4331-90D2-1B7F1075BCDD}"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FEEEF9C-179E-4A09-93ED-2C74F97FAF88}" type="datetimeFigureOut">
              <a:rPr lang="en-US" smtClean="0"/>
              <a:pPr/>
              <a:t>8/31/2016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DF53E306-BFD6-4331-90D2-1B7F1075BC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5FEEEF9C-179E-4A09-93ED-2C74F97FAF88}" type="datetimeFigureOut">
              <a:rPr lang="en-US" smtClean="0"/>
              <a:pPr/>
              <a:t>8/31/2016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F53E306-BFD6-4331-90D2-1B7F1075BC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F53E306-BFD6-4331-90D2-1B7F1075BCDD}"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5FEEEF9C-179E-4A09-93ED-2C74F97FAF88}" type="datetimeFigureOut">
              <a:rPr lang="en-US" smtClean="0"/>
              <a:pPr/>
              <a:t>8/31/2016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DF53E306-BFD6-4331-90D2-1B7F1075BCDD}"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5FEEEF9C-179E-4A09-93ED-2C74F97FAF88}" type="datetimeFigureOut">
              <a:rPr lang="en-US" smtClean="0"/>
              <a:pPr/>
              <a:t>8/31/2016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FEEEF9C-179E-4A09-93ED-2C74F97FAF88}" type="datetimeFigureOut">
              <a:rPr lang="en-US" smtClean="0"/>
              <a:pPr/>
              <a:t>8/31/2016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F53E306-BFD6-4331-90D2-1B7F1075BCDD}"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m.pothitou@shortsea.g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54495" y="2819400"/>
            <a:ext cx="5638800" cy="3657600"/>
          </a:xfrm>
        </p:spPr>
        <p:txBody>
          <a:bodyPr>
            <a:normAutofit/>
          </a:bodyPr>
          <a:lstStyle/>
          <a:p>
            <a:r>
              <a:rPr lang="en-US" sz="1800" i="1" dirty="0" err="1" smtClean="0">
                <a:solidFill>
                  <a:schemeClr val="accent3">
                    <a:lumMod val="75000"/>
                  </a:schemeClr>
                </a:solidFill>
              </a:rPr>
              <a:t>Shortsea</a:t>
            </a:r>
            <a:r>
              <a:rPr lang="en-US" sz="1800" i="1" dirty="0" smtClean="0">
                <a:solidFill>
                  <a:schemeClr val="accent3">
                    <a:lumMod val="75000"/>
                  </a:schemeClr>
                </a:solidFill>
              </a:rPr>
              <a:t> shipping </a:t>
            </a:r>
          </a:p>
          <a:p>
            <a:endParaRPr lang="en-US" sz="1800" i="1" dirty="0">
              <a:solidFill>
                <a:schemeClr val="accent3">
                  <a:lumMod val="75000"/>
                </a:schemeClr>
              </a:solidFill>
            </a:endParaRPr>
          </a:p>
        </p:txBody>
      </p:sp>
      <p:sp>
        <p:nvSpPr>
          <p:cNvPr id="2" name="Title 1"/>
          <p:cNvSpPr>
            <a:spLocks noGrp="1"/>
          </p:cNvSpPr>
          <p:nvPr>
            <p:ph type="ctrTitle"/>
          </p:nvPr>
        </p:nvSpPr>
        <p:spPr/>
        <p:txBody>
          <a:bodyPr>
            <a:normAutofit fontScale="90000"/>
          </a:bodyPr>
          <a:lstStyle/>
          <a:p>
            <a:r>
              <a:rPr lang="en-US" sz="3600" b="1" dirty="0" smtClean="0">
                <a:solidFill>
                  <a:schemeClr val="accent3">
                    <a:lumMod val="75000"/>
                  </a:schemeClr>
                </a:solidFill>
              </a:rPr>
              <a:t>South East Europe Co Modality 2016</a:t>
            </a:r>
            <a:br>
              <a:rPr lang="en-US" sz="3600" b="1" dirty="0" smtClean="0">
                <a:solidFill>
                  <a:schemeClr val="accent3">
                    <a:lumMod val="75000"/>
                  </a:schemeClr>
                </a:solidFill>
              </a:rPr>
            </a:br>
            <a:r>
              <a:rPr lang="en-US" sz="2400" b="1" i="1" dirty="0" smtClean="0">
                <a:solidFill>
                  <a:schemeClr val="accent3">
                    <a:lumMod val="75000"/>
                  </a:schemeClr>
                </a:solidFill>
              </a:rPr>
              <a:t>Plovdiv, Bulgaria </a:t>
            </a:r>
            <a:br>
              <a:rPr lang="en-US" sz="2400" b="1" i="1" dirty="0" smtClean="0">
                <a:solidFill>
                  <a:schemeClr val="accent3">
                    <a:lumMod val="75000"/>
                  </a:schemeClr>
                </a:solidFill>
              </a:rPr>
            </a:br>
            <a:r>
              <a:rPr lang="en-US" sz="2400" b="1" i="1" dirty="0" smtClean="0">
                <a:solidFill>
                  <a:schemeClr val="accent3">
                    <a:lumMod val="75000"/>
                  </a:schemeClr>
                </a:solidFill>
              </a:rPr>
              <a:t>1</a:t>
            </a:r>
            <a:r>
              <a:rPr lang="en-US" sz="2400" b="1" i="1" baseline="30000" dirty="0" smtClean="0">
                <a:solidFill>
                  <a:schemeClr val="accent3">
                    <a:lumMod val="75000"/>
                  </a:schemeClr>
                </a:solidFill>
              </a:rPr>
              <a:t>st</a:t>
            </a:r>
            <a:r>
              <a:rPr lang="en-US" sz="2400" b="1" i="1" dirty="0" smtClean="0">
                <a:solidFill>
                  <a:schemeClr val="accent3">
                    <a:lumMod val="75000"/>
                  </a:schemeClr>
                </a:solidFill>
              </a:rPr>
              <a:t> &amp; 2</a:t>
            </a:r>
            <a:r>
              <a:rPr lang="en-US" sz="2400" b="1" i="1" baseline="30000" dirty="0" smtClean="0">
                <a:solidFill>
                  <a:schemeClr val="accent3">
                    <a:lumMod val="75000"/>
                  </a:schemeClr>
                </a:solidFill>
              </a:rPr>
              <a:t>nd</a:t>
            </a:r>
            <a:r>
              <a:rPr lang="en-US" sz="2400" b="1" i="1" dirty="0" smtClean="0">
                <a:solidFill>
                  <a:schemeClr val="accent3">
                    <a:lumMod val="75000"/>
                  </a:schemeClr>
                </a:solidFill>
              </a:rPr>
              <a:t> September 2016</a:t>
            </a:r>
            <a:endParaRPr lang="en-US" sz="2400" b="1" i="1" dirty="0">
              <a:solidFill>
                <a:schemeClr val="accent3">
                  <a:lumMod val="75000"/>
                </a:schemeClr>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0" y="3276600"/>
            <a:ext cx="4493703" cy="1965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28800" y="5446578"/>
            <a:ext cx="1828800" cy="8098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810000" y="5469610"/>
            <a:ext cx="1749425" cy="7638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791200" y="5465480"/>
            <a:ext cx="1420811" cy="8098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36273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rPr>
              <a:t>EUROPA SHIP Plan</a:t>
            </a:r>
            <a:endParaRPr lang="en-US" b="1" dirty="0">
              <a:solidFill>
                <a:schemeClr val="accent3"/>
              </a:solidFill>
            </a:endParaRPr>
          </a:p>
        </p:txBody>
      </p:sp>
      <p:sp>
        <p:nvSpPr>
          <p:cNvPr id="3" name="Content Placeholder 2"/>
          <p:cNvSpPr>
            <a:spLocks noGrp="1"/>
          </p:cNvSpPr>
          <p:nvPr>
            <p:ph sz="quarter" idx="1"/>
          </p:nvPr>
        </p:nvSpPr>
        <p:spPr>
          <a:xfrm>
            <a:off x="152400" y="1398515"/>
            <a:ext cx="8839200" cy="4926085"/>
          </a:xfrm>
        </p:spPr>
        <p:txBody>
          <a:bodyPr>
            <a:normAutofit/>
          </a:bodyPr>
          <a:lstStyle/>
          <a:p>
            <a:pPr marL="0" indent="0">
              <a:buNone/>
            </a:pPr>
            <a:endParaRPr lang="en-US" sz="1600" dirty="0" smtClean="0">
              <a:solidFill>
                <a:srgbClr val="C00000"/>
              </a:solidFill>
            </a:endParaRPr>
          </a:p>
          <a:p>
            <a:pPr marL="0" indent="0">
              <a:buNone/>
            </a:pPr>
            <a:endParaRPr lang="en-US" sz="1600" dirty="0">
              <a:solidFill>
                <a:srgbClr val="C00000"/>
              </a:solidFill>
            </a:endParaRPr>
          </a:p>
          <a:p>
            <a:pPr marL="0" indent="0">
              <a:buNone/>
            </a:pPr>
            <a:endParaRPr lang="en-US" sz="1600" dirty="0" smtClean="0">
              <a:solidFill>
                <a:srgbClr val="C00000"/>
              </a:solidFill>
            </a:endParaRPr>
          </a:p>
          <a:p>
            <a:pPr marL="0" indent="0">
              <a:buNone/>
            </a:pPr>
            <a:endParaRPr lang="en-US" sz="1600" dirty="0">
              <a:solidFill>
                <a:srgbClr val="C00000"/>
              </a:solidFill>
            </a:endParaRPr>
          </a:p>
          <a:p>
            <a:pPr marL="0" indent="0">
              <a:buNone/>
            </a:pPr>
            <a:endParaRPr lang="en-US" sz="1600" dirty="0" smtClean="0">
              <a:solidFill>
                <a:srgbClr val="C00000"/>
              </a:solidFill>
            </a:endParaRPr>
          </a:p>
          <a:p>
            <a:pPr marL="0" indent="0">
              <a:buNone/>
            </a:pPr>
            <a:endParaRPr lang="en-US" sz="1600" dirty="0">
              <a:solidFill>
                <a:srgbClr val="C00000"/>
              </a:solidFill>
            </a:endParaRPr>
          </a:p>
          <a:p>
            <a:pPr marL="0" indent="0">
              <a:buNone/>
            </a:pPr>
            <a:endParaRPr lang="en-US" sz="1600" dirty="0" smtClean="0">
              <a:solidFill>
                <a:srgbClr val="C00000"/>
              </a:solidFill>
            </a:endParaRPr>
          </a:p>
          <a:p>
            <a:pPr marL="0" indent="0">
              <a:buNone/>
            </a:pPr>
            <a:endParaRPr lang="en-US" sz="1600" dirty="0">
              <a:solidFill>
                <a:srgbClr val="C00000"/>
              </a:solidFill>
            </a:endParaRPr>
          </a:p>
          <a:p>
            <a:pPr marL="0" indent="0">
              <a:buNone/>
            </a:pPr>
            <a:r>
              <a:rPr lang="en-US" sz="1600" dirty="0" smtClean="0">
                <a:solidFill>
                  <a:srgbClr val="C00000"/>
                </a:solidFill>
              </a:rPr>
              <a:t>What it is:</a:t>
            </a:r>
          </a:p>
          <a:p>
            <a:pPr marL="0" indent="0">
              <a:buNone/>
            </a:pPr>
            <a:r>
              <a:rPr lang="en-US" sz="1600" dirty="0" smtClean="0">
                <a:solidFill>
                  <a:srgbClr val="C00000"/>
                </a:solidFill>
              </a:rPr>
              <a:t>A financing tool</a:t>
            </a:r>
          </a:p>
          <a:p>
            <a:pPr marL="0" indent="0">
              <a:buNone/>
            </a:pPr>
            <a:endParaRPr lang="en-US" sz="1600" dirty="0">
              <a:solidFill>
                <a:srgbClr val="C00000"/>
              </a:solidFill>
            </a:endParaRPr>
          </a:p>
          <a:p>
            <a:r>
              <a:rPr lang="en-US" sz="1600" dirty="0" smtClean="0">
                <a:solidFill>
                  <a:schemeClr val="accent3">
                    <a:lumMod val="50000"/>
                  </a:schemeClr>
                </a:solidFill>
              </a:rPr>
              <a:t>A plan for </a:t>
            </a:r>
            <a:r>
              <a:rPr lang="en-US" sz="1600" dirty="0">
                <a:solidFill>
                  <a:schemeClr val="accent3">
                    <a:lumMod val="50000"/>
                  </a:schemeClr>
                </a:solidFill>
              </a:rPr>
              <a:t>the renewal of the South Europe </a:t>
            </a:r>
            <a:r>
              <a:rPr lang="en-US" sz="1600" dirty="0" err="1">
                <a:solidFill>
                  <a:schemeClr val="accent3">
                    <a:lumMod val="50000"/>
                  </a:schemeClr>
                </a:solidFill>
              </a:rPr>
              <a:t>Shortsea</a:t>
            </a:r>
            <a:r>
              <a:rPr lang="en-US" sz="1600" dirty="0">
                <a:solidFill>
                  <a:schemeClr val="accent3">
                    <a:lumMod val="50000"/>
                  </a:schemeClr>
                </a:solidFill>
              </a:rPr>
              <a:t> fleet, by applying a financial blending mechanism, combining financing tools such as:</a:t>
            </a:r>
          </a:p>
          <a:p>
            <a:r>
              <a:rPr lang="en-US" sz="1600" dirty="0">
                <a:solidFill>
                  <a:schemeClr val="accent3">
                    <a:lumMod val="50000"/>
                  </a:schemeClr>
                </a:solidFill>
              </a:rPr>
              <a:t>co-funding CEF/regional funds</a:t>
            </a:r>
          </a:p>
          <a:p>
            <a:r>
              <a:rPr lang="en-US" sz="1600" dirty="0">
                <a:solidFill>
                  <a:schemeClr val="accent3">
                    <a:lumMod val="50000"/>
                  </a:schemeClr>
                </a:solidFill>
              </a:rPr>
              <a:t>financial instrument (</a:t>
            </a:r>
            <a:r>
              <a:rPr lang="en-US" sz="1600" dirty="0" err="1">
                <a:solidFill>
                  <a:schemeClr val="accent3">
                    <a:lumMod val="50000"/>
                  </a:schemeClr>
                </a:solidFill>
              </a:rPr>
              <a:t>Juncker</a:t>
            </a:r>
            <a:r>
              <a:rPr lang="en-US" sz="1600" dirty="0">
                <a:solidFill>
                  <a:schemeClr val="accent3">
                    <a:lumMod val="50000"/>
                  </a:schemeClr>
                </a:solidFill>
              </a:rPr>
              <a:t> Plan EIB lending/risk sharing mechanisms); and</a:t>
            </a:r>
          </a:p>
          <a:p>
            <a:r>
              <a:rPr lang="en-US" sz="1600" dirty="0" smtClean="0">
                <a:solidFill>
                  <a:schemeClr val="accent3">
                    <a:lumMod val="50000"/>
                  </a:schemeClr>
                </a:solidFill>
              </a:rPr>
              <a:t>traditional </a:t>
            </a:r>
            <a:r>
              <a:rPr lang="en-US" sz="1600" dirty="0">
                <a:solidFill>
                  <a:schemeClr val="accent3">
                    <a:lumMod val="50000"/>
                  </a:schemeClr>
                </a:solidFill>
              </a:rPr>
              <a:t>lending from commercial banks and funds</a:t>
            </a:r>
            <a:r>
              <a:rPr lang="en-US" sz="1600" dirty="0" smtClean="0"/>
              <a:t>.</a:t>
            </a:r>
          </a:p>
          <a:p>
            <a:pPr marL="0" indent="0">
              <a:buNone/>
            </a:pPr>
            <a:endParaRPr lang="en-US" sz="1600" dirty="0">
              <a:solidFill>
                <a:schemeClr val="accent3">
                  <a:lumMod val="50000"/>
                </a:schemeClr>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19201" y="1398515"/>
            <a:ext cx="6934200" cy="2209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62118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rPr>
              <a:t>EUROPA SHIP Plan</a:t>
            </a:r>
            <a:endParaRPr lang="en-US" b="1" dirty="0">
              <a:solidFill>
                <a:schemeClr val="accent3"/>
              </a:solidFill>
            </a:endParaRPr>
          </a:p>
        </p:txBody>
      </p:sp>
      <p:sp>
        <p:nvSpPr>
          <p:cNvPr id="4" name="Content Placeholder 3"/>
          <p:cNvSpPr>
            <a:spLocks noGrp="1"/>
          </p:cNvSpPr>
          <p:nvPr>
            <p:ph sz="quarter" idx="1"/>
          </p:nvPr>
        </p:nvSpPr>
        <p:spPr>
          <a:xfrm>
            <a:off x="304800" y="1527048"/>
            <a:ext cx="8500872" cy="4492752"/>
          </a:xfrm>
        </p:spPr>
        <p:txBody>
          <a:bodyPr>
            <a:normAutofit/>
          </a:bodyPr>
          <a:lstStyle/>
          <a:p>
            <a:pPr marL="0" indent="0">
              <a:buNone/>
            </a:pPr>
            <a:r>
              <a:rPr lang="en-US" sz="1600" dirty="0">
                <a:solidFill>
                  <a:srgbClr val="C00000"/>
                </a:solidFill>
              </a:rPr>
              <a:t>The </a:t>
            </a:r>
            <a:r>
              <a:rPr lang="en-US" sz="1600" dirty="0" smtClean="0">
                <a:solidFill>
                  <a:srgbClr val="C00000"/>
                </a:solidFill>
              </a:rPr>
              <a:t>concept;</a:t>
            </a:r>
          </a:p>
          <a:p>
            <a:pPr marL="0" indent="0">
              <a:buNone/>
            </a:pPr>
            <a:endParaRPr lang="en-US" sz="1600" dirty="0" smtClean="0">
              <a:solidFill>
                <a:srgbClr val="C00000"/>
              </a:solidFill>
            </a:endParaRPr>
          </a:p>
          <a:p>
            <a:r>
              <a:rPr lang="en-US" sz="1600" dirty="0" smtClean="0">
                <a:solidFill>
                  <a:schemeClr val="accent3">
                    <a:lumMod val="50000"/>
                  </a:schemeClr>
                </a:solidFill>
              </a:rPr>
              <a:t>Standardization of ship designs in order to apply </a:t>
            </a:r>
            <a:r>
              <a:rPr lang="en-US" sz="1600" dirty="0">
                <a:solidFill>
                  <a:schemeClr val="accent3">
                    <a:lumMod val="50000"/>
                  </a:schemeClr>
                </a:solidFill>
              </a:rPr>
              <a:t>economies of scale </a:t>
            </a:r>
            <a:r>
              <a:rPr lang="en-US" sz="1600" dirty="0" smtClean="0">
                <a:solidFill>
                  <a:schemeClr val="accent3">
                    <a:lumMod val="50000"/>
                  </a:schemeClr>
                </a:solidFill>
              </a:rPr>
              <a:t>. </a:t>
            </a:r>
          </a:p>
          <a:p>
            <a:r>
              <a:rPr lang="en-US" sz="1600" dirty="0" smtClean="0">
                <a:solidFill>
                  <a:schemeClr val="accent3">
                    <a:lumMod val="50000"/>
                  </a:schemeClr>
                </a:solidFill>
              </a:rPr>
              <a:t>Can result to </a:t>
            </a:r>
            <a:r>
              <a:rPr lang="en-US" sz="1600" dirty="0">
                <a:solidFill>
                  <a:schemeClr val="accent3">
                    <a:lumMod val="50000"/>
                  </a:schemeClr>
                </a:solidFill>
              </a:rPr>
              <a:t>a significant CAPEX reduction up to 15% as compared to a traditional single order / single construction. </a:t>
            </a:r>
            <a:endParaRPr lang="en-US" sz="1600" dirty="0" smtClean="0">
              <a:solidFill>
                <a:schemeClr val="accent3">
                  <a:lumMod val="50000"/>
                </a:schemeClr>
              </a:solidFill>
            </a:endParaRPr>
          </a:p>
          <a:p>
            <a:r>
              <a:rPr lang="en-US" sz="1600" dirty="0" smtClean="0">
                <a:solidFill>
                  <a:schemeClr val="accent3">
                    <a:lumMod val="50000"/>
                  </a:schemeClr>
                </a:solidFill>
              </a:rPr>
              <a:t>Additionally</a:t>
            </a:r>
            <a:r>
              <a:rPr lang="en-US" sz="1600" dirty="0">
                <a:solidFill>
                  <a:schemeClr val="accent3">
                    <a:lumMod val="50000"/>
                  </a:schemeClr>
                </a:solidFill>
              </a:rPr>
              <a:t>, by using dual fuel technology an OPEX reduction is feasible up to 20% compared to HFO scrubber alternative. </a:t>
            </a:r>
            <a:endParaRPr lang="en-US" sz="1600" dirty="0" smtClean="0">
              <a:solidFill>
                <a:schemeClr val="accent3">
                  <a:lumMod val="50000"/>
                </a:schemeClr>
              </a:solidFill>
            </a:endParaRPr>
          </a:p>
          <a:p>
            <a:r>
              <a:rPr lang="en-US" sz="1600" dirty="0" smtClean="0">
                <a:solidFill>
                  <a:schemeClr val="accent3">
                    <a:lumMod val="50000"/>
                  </a:schemeClr>
                </a:solidFill>
              </a:rPr>
              <a:t>The </a:t>
            </a:r>
            <a:r>
              <a:rPr lang="en-US" sz="1600" dirty="0">
                <a:solidFill>
                  <a:schemeClr val="accent3">
                    <a:lumMod val="50000"/>
                  </a:schemeClr>
                </a:solidFill>
              </a:rPr>
              <a:t>aim is to create a cheaper </a:t>
            </a:r>
            <a:r>
              <a:rPr lang="en-US" sz="1600" dirty="0" smtClean="0">
                <a:solidFill>
                  <a:schemeClr val="accent3">
                    <a:lumMod val="50000"/>
                  </a:schemeClr>
                </a:solidFill>
              </a:rPr>
              <a:t>vessel, </a:t>
            </a:r>
            <a:r>
              <a:rPr lang="en-US" sz="1600" dirty="0">
                <a:solidFill>
                  <a:schemeClr val="accent3">
                    <a:lumMod val="50000"/>
                  </a:schemeClr>
                </a:solidFill>
              </a:rPr>
              <a:t>able to comply with the future regulation; a vessel which will have a low carbon footprint in general</a:t>
            </a:r>
            <a:r>
              <a:rPr lang="en-US" sz="1600" dirty="0"/>
              <a:t>.</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199" y="4724400"/>
            <a:ext cx="8153401"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67062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3"/>
                </a:solidFill>
              </a:rPr>
              <a:t>Detailed Implementation </a:t>
            </a:r>
            <a:r>
              <a:rPr lang="en-US" b="1" dirty="0" smtClean="0">
                <a:solidFill>
                  <a:schemeClr val="accent3"/>
                </a:solidFill>
              </a:rPr>
              <a:t>Plan</a:t>
            </a:r>
            <a:endParaRPr lang="en-US" b="1" dirty="0">
              <a:solidFill>
                <a:schemeClr val="accent3"/>
              </a:solidFill>
            </a:endParaRPr>
          </a:p>
        </p:txBody>
      </p:sp>
      <p:sp>
        <p:nvSpPr>
          <p:cNvPr id="3" name="Content Placeholder 2"/>
          <p:cNvSpPr>
            <a:spLocks noGrp="1"/>
          </p:cNvSpPr>
          <p:nvPr>
            <p:ph sz="quarter" idx="1"/>
          </p:nvPr>
        </p:nvSpPr>
        <p:spPr>
          <a:xfrm>
            <a:off x="304800" y="1524000"/>
            <a:ext cx="8763000" cy="4727448"/>
          </a:xfrm>
        </p:spPr>
        <p:txBody>
          <a:bodyPr/>
          <a:lstStyle/>
          <a:p>
            <a:pPr marL="0" indent="0">
              <a:buNone/>
            </a:pPr>
            <a:r>
              <a:rPr lang="en-US" sz="1600" dirty="0">
                <a:solidFill>
                  <a:srgbClr val="C00000"/>
                </a:solidFill>
              </a:rPr>
              <a:t>The Detailed Implementation Plan (DIP) </a:t>
            </a:r>
            <a:r>
              <a:rPr lang="en-US" sz="1600" dirty="0">
                <a:solidFill>
                  <a:schemeClr val="accent3">
                    <a:lumMod val="50000"/>
                  </a:schemeClr>
                </a:solidFill>
              </a:rPr>
              <a:t>has been </a:t>
            </a:r>
            <a:r>
              <a:rPr lang="en-US" sz="1600" dirty="0" smtClean="0">
                <a:solidFill>
                  <a:schemeClr val="accent3">
                    <a:lumMod val="50000"/>
                  </a:schemeClr>
                </a:solidFill>
              </a:rPr>
              <a:t>built </a:t>
            </a:r>
            <a:r>
              <a:rPr lang="en-US" sz="1600" dirty="0">
                <a:solidFill>
                  <a:schemeClr val="accent3">
                    <a:lumMod val="50000"/>
                  </a:schemeClr>
                </a:solidFill>
              </a:rPr>
              <a:t>around </a:t>
            </a:r>
            <a:endParaRPr lang="en-US" sz="1600" dirty="0" smtClean="0">
              <a:solidFill>
                <a:schemeClr val="accent3">
                  <a:lumMod val="50000"/>
                </a:schemeClr>
              </a:solidFill>
            </a:endParaRPr>
          </a:p>
          <a:p>
            <a:pPr marL="0" indent="0">
              <a:buNone/>
            </a:pPr>
            <a:r>
              <a:rPr lang="en-US" sz="1600" dirty="0" smtClean="0">
                <a:solidFill>
                  <a:schemeClr val="accent3">
                    <a:lumMod val="50000"/>
                  </a:schemeClr>
                </a:solidFill>
              </a:rPr>
              <a:t>three </a:t>
            </a:r>
            <a:r>
              <a:rPr lang="en-US" sz="1600" dirty="0">
                <a:solidFill>
                  <a:schemeClr val="accent3">
                    <a:lumMod val="50000"/>
                  </a:schemeClr>
                </a:solidFill>
              </a:rPr>
              <a:t>thematic pillars </a:t>
            </a:r>
            <a:r>
              <a:rPr lang="en-US" sz="1600" dirty="0" smtClean="0">
                <a:solidFill>
                  <a:schemeClr val="accent3">
                    <a:lumMod val="50000"/>
                  </a:schemeClr>
                </a:solidFill>
              </a:rPr>
              <a:t>that were </a:t>
            </a:r>
            <a:r>
              <a:rPr lang="en-US" sz="1600" dirty="0">
                <a:solidFill>
                  <a:schemeClr val="accent3">
                    <a:lumMod val="50000"/>
                  </a:schemeClr>
                </a:solidFill>
              </a:rPr>
              <a:t>identified by </a:t>
            </a:r>
            <a:r>
              <a:rPr lang="en-US" sz="1600" dirty="0" err="1">
                <a:solidFill>
                  <a:schemeClr val="accent3">
                    <a:lumMod val="50000"/>
                  </a:schemeClr>
                </a:solidFill>
              </a:rPr>
              <a:t>MoS</a:t>
            </a:r>
            <a:r>
              <a:rPr lang="en-US" sz="1600" dirty="0">
                <a:solidFill>
                  <a:schemeClr val="accent3">
                    <a:lumMod val="50000"/>
                  </a:schemeClr>
                </a:solidFill>
              </a:rPr>
              <a:t> </a:t>
            </a:r>
            <a:r>
              <a:rPr lang="en-US" sz="1600" dirty="0" smtClean="0">
                <a:solidFill>
                  <a:schemeClr val="accent3">
                    <a:lumMod val="50000"/>
                  </a:schemeClr>
                </a:solidFill>
              </a:rPr>
              <a:t>Coordinator</a:t>
            </a:r>
          </a:p>
          <a:p>
            <a:pPr marL="0" indent="0">
              <a:buNone/>
            </a:pPr>
            <a:r>
              <a:rPr lang="en-US" sz="1600" dirty="0" smtClean="0">
                <a:solidFill>
                  <a:schemeClr val="accent3">
                    <a:lumMod val="50000"/>
                  </a:schemeClr>
                </a:solidFill>
              </a:rPr>
              <a:t>Brian Simpson, in </a:t>
            </a:r>
            <a:r>
              <a:rPr lang="en-US" sz="1600" dirty="0">
                <a:solidFill>
                  <a:schemeClr val="accent3">
                    <a:lumMod val="50000"/>
                  </a:schemeClr>
                </a:solidFill>
              </a:rPr>
              <a:t>his 2015 Work Programme. </a:t>
            </a:r>
            <a:endParaRPr lang="en-US" sz="1600" dirty="0" smtClean="0">
              <a:solidFill>
                <a:schemeClr val="accent3">
                  <a:lumMod val="50000"/>
                </a:schemeClr>
              </a:solidFill>
            </a:endParaRPr>
          </a:p>
          <a:p>
            <a:pPr marL="0" indent="0">
              <a:buNone/>
            </a:pPr>
            <a:r>
              <a:rPr lang="en-US" sz="1600" dirty="0" smtClean="0">
                <a:solidFill>
                  <a:schemeClr val="accent3">
                    <a:lumMod val="50000"/>
                  </a:schemeClr>
                </a:solidFill>
              </a:rPr>
              <a:t>These </a:t>
            </a:r>
            <a:r>
              <a:rPr lang="en-US" sz="1600" dirty="0">
                <a:solidFill>
                  <a:schemeClr val="accent3">
                    <a:lumMod val="50000"/>
                  </a:schemeClr>
                </a:solidFill>
              </a:rPr>
              <a:t>are</a:t>
            </a:r>
            <a:r>
              <a:rPr lang="en-US" sz="1600" dirty="0" smtClean="0">
                <a:solidFill>
                  <a:schemeClr val="accent3">
                    <a:lumMod val="50000"/>
                  </a:schemeClr>
                </a:solidFill>
              </a:rPr>
              <a:t>:</a:t>
            </a:r>
          </a:p>
          <a:p>
            <a:pPr marL="0" indent="0">
              <a:buNone/>
            </a:pPr>
            <a:endParaRPr lang="en-US" sz="1600" dirty="0">
              <a:solidFill>
                <a:schemeClr val="accent3">
                  <a:lumMod val="50000"/>
                </a:schemeClr>
              </a:solidFill>
            </a:endParaRPr>
          </a:p>
          <a:p>
            <a:pPr>
              <a:buFont typeface="Wingdings" pitchFamily="2" charset="2"/>
              <a:buChar char="§"/>
            </a:pPr>
            <a:r>
              <a:rPr lang="en-US" sz="1600" dirty="0" smtClean="0">
                <a:solidFill>
                  <a:schemeClr val="accent3">
                    <a:lumMod val="50000"/>
                  </a:schemeClr>
                </a:solidFill>
              </a:rPr>
              <a:t>the Environment</a:t>
            </a:r>
          </a:p>
          <a:p>
            <a:pPr marL="0" indent="0">
              <a:buNone/>
            </a:pPr>
            <a:endParaRPr lang="en-US" sz="1600" dirty="0">
              <a:solidFill>
                <a:schemeClr val="accent3">
                  <a:lumMod val="50000"/>
                </a:schemeClr>
              </a:solidFill>
            </a:endParaRPr>
          </a:p>
          <a:p>
            <a:pPr>
              <a:buFont typeface="Wingdings" pitchFamily="2" charset="2"/>
              <a:buChar char="§"/>
            </a:pPr>
            <a:r>
              <a:rPr lang="en-US" sz="1600" dirty="0" smtClean="0">
                <a:solidFill>
                  <a:schemeClr val="accent3">
                    <a:lumMod val="50000"/>
                  </a:schemeClr>
                </a:solidFill>
              </a:rPr>
              <a:t>the </a:t>
            </a:r>
            <a:r>
              <a:rPr lang="en-US" sz="1600" dirty="0">
                <a:solidFill>
                  <a:schemeClr val="accent3">
                    <a:lumMod val="50000"/>
                  </a:schemeClr>
                </a:solidFill>
              </a:rPr>
              <a:t>Integration of maritime transport </a:t>
            </a:r>
            <a:r>
              <a:rPr lang="en-US" sz="1600" dirty="0" smtClean="0">
                <a:solidFill>
                  <a:schemeClr val="accent3">
                    <a:lumMod val="50000"/>
                  </a:schemeClr>
                </a:solidFill>
              </a:rPr>
              <a:t>in the global</a:t>
            </a:r>
          </a:p>
          <a:p>
            <a:pPr marL="0" indent="0">
              <a:buNone/>
            </a:pPr>
            <a:r>
              <a:rPr lang="en-US" sz="1600" dirty="0">
                <a:solidFill>
                  <a:schemeClr val="accent3">
                    <a:lumMod val="50000"/>
                  </a:schemeClr>
                </a:solidFill>
              </a:rPr>
              <a:t> </a:t>
            </a:r>
            <a:r>
              <a:rPr lang="en-US" sz="1600" dirty="0" smtClean="0">
                <a:solidFill>
                  <a:schemeClr val="accent3">
                    <a:lumMod val="50000"/>
                  </a:schemeClr>
                </a:solidFill>
              </a:rPr>
              <a:t>     </a:t>
            </a:r>
            <a:r>
              <a:rPr lang="en-US" sz="1600" dirty="0">
                <a:solidFill>
                  <a:schemeClr val="accent3">
                    <a:lumMod val="50000"/>
                  </a:schemeClr>
                </a:solidFill>
              </a:rPr>
              <a:t>logistics </a:t>
            </a:r>
            <a:r>
              <a:rPr lang="en-US" sz="1600" dirty="0" smtClean="0">
                <a:solidFill>
                  <a:schemeClr val="accent3">
                    <a:lumMod val="50000"/>
                  </a:schemeClr>
                </a:solidFill>
              </a:rPr>
              <a:t>chain</a:t>
            </a:r>
          </a:p>
          <a:p>
            <a:pPr>
              <a:buFont typeface="Wingdings" pitchFamily="2" charset="2"/>
              <a:buChar char="§"/>
            </a:pPr>
            <a:r>
              <a:rPr lang="en-US" sz="1600" dirty="0" smtClean="0">
                <a:solidFill>
                  <a:schemeClr val="accent3">
                    <a:lumMod val="50000"/>
                  </a:schemeClr>
                </a:solidFill>
              </a:rPr>
              <a:t>Safety</a:t>
            </a:r>
            <a:r>
              <a:rPr lang="en-US" sz="1600" dirty="0">
                <a:solidFill>
                  <a:schemeClr val="accent3">
                    <a:lumMod val="50000"/>
                  </a:schemeClr>
                </a:solidFill>
              </a:rPr>
              <a:t>, Traffic Management and the Human Element</a:t>
            </a:r>
            <a:r>
              <a:rPr lang="en-US" dirty="0">
                <a:solidFill>
                  <a:schemeClr val="accent3">
                    <a:lumMod val="50000"/>
                  </a:schemeClr>
                </a:solidFill>
              </a:rPr>
              <a:t>.</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26728" y="1447800"/>
            <a:ext cx="2667000" cy="42429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85773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noAutofit/>
          </a:bodyPr>
          <a:lstStyle/>
          <a:p>
            <a:r>
              <a:rPr lang="en-US" sz="2400" b="1" dirty="0" smtClean="0">
                <a:solidFill>
                  <a:schemeClr val="accent3"/>
                </a:solidFill>
              </a:rPr>
              <a:t>EUROPA SHIP Plan &amp; the ZVT are included in the Detailed Implementation Plan</a:t>
            </a:r>
            <a:endParaRPr lang="en-US" sz="2400" b="1" dirty="0">
              <a:solidFill>
                <a:schemeClr val="accent3"/>
              </a:solidFill>
            </a:endParaRPr>
          </a:p>
        </p:txBody>
      </p:sp>
      <p:pic>
        <p:nvPicPr>
          <p:cNvPr id="8194" name="Picture 2"/>
          <p:cNvPicPr>
            <a:picLocks noGrp="1" noChangeAspect="1" noChangeArrowheads="1"/>
          </p:cNvPicPr>
          <p:nvPr>
            <p:ph sz="quarter" idx="1"/>
          </p:nvPr>
        </p:nvPicPr>
        <p:blipFill>
          <a:blip r:embed="rId2">
            <a:extLst>
              <a:ext uri="{28A0092B-C50C-407E-A947-70E740481C1C}">
                <a14:useLocalDpi xmlns:a14="http://schemas.microsoft.com/office/drawing/2010/main" xmlns="" val="0"/>
              </a:ext>
            </a:extLst>
          </a:blip>
          <a:srcRect/>
          <a:stretch>
            <a:fillRect/>
          </a:stretch>
        </p:blipFill>
        <p:spPr bwMode="auto">
          <a:xfrm>
            <a:off x="5334000" y="4037065"/>
            <a:ext cx="3657600" cy="19066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304800" y="1676400"/>
            <a:ext cx="6096000" cy="2631490"/>
          </a:xfrm>
          <a:prstGeom prst="rect">
            <a:avLst/>
          </a:prstGeom>
        </p:spPr>
        <p:txBody>
          <a:bodyPr wrap="square">
            <a:spAutoFit/>
          </a:bodyPr>
          <a:lstStyle/>
          <a:p>
            <a:r>
              <a:rPr lang="en-US" dirty="0" smtClean="0">
                <a:solidFill>
                  <a:schemeClr val="accent3">
                    <a:lumMod val="50000"/>
                  </a:schemeClr>
                </a:solidFill>
              </a:rPr>
              <a:t>“The </a:t>
            </a:r>
            <a:r>
              <a:rPr lang="en-US" dirty="0">
                <a:solidFill>
                  <a:schemeClr val="accent3">
                    <a:lumMod val="50000"/>
                  </a:schemeClr>
                </a:solidFill>
              </a:rPr>
              <a:t>ZVT and EV Europa Ship Plan (ESP) are joining </a:t>
            </a:r>
            <a:r>
              <a:rPr lang="en-US" dirty="0" smtClean="0">
                <a:solidFill>
                  <a:schemeClr val="accent3">
                    <a:lumMod val="50000"/>
                  </a:schemeClr>
                </a:solidFill>
              </a:rPr>
              <a:t>forces </a:t>
            </a:r>
            <a:r>
              <a:rPr lang="en-US" dirty="0">
                <a:solidFill>
                  <a:schemeClr val="accent3">
                    <a:lumMod val="50000"/>
                  </a:schemeClr>
                </a:solidFill>
              </a:rPr>
              <a:t>towards this direction to facilitate the European Short Sea Shipping smooth adaptation. This is in line with what the stated industry needs are at present: a balance between CAPEX and OPEX, a risk sharing mechanism and some business cases to test the structure. In parallel the EIB, European Investment Bank, is introducing new product solutions. </a:t>
            </a:r>
            <a:r>
              <a:rPr lang="en-US" dirty="0" smtClean="0">
                <a:solidFill>
                  <a:schemeClr val="accent3">
                    <a:lumMod val="50000"/>
                  </a:schemeClr>
                </a:solidFill>
              </a:rPr>
              <a:t>“ </a:t>
            </a:r>
          </a:p>
          <a:p>
            <a:endParaRPr lang="en-US" sz="1050" dirty="0" smtClean="0">
              <a:solidFill>
                <a:schemeClr val="accent3">
                  <a:lumMod val="50000"/>
                </a:schemeClr>
              </a:solidFill>
            </a:endParaRPr>
          </a:p>
          <a:p>
            <a:r>
              <a:rPr lang="en-US" sz="1200" dirty="0" smtClean="0">
                <a:solidFill>
                  <a:schemeClr val="accent3">
                    <a:lumMod val="50000"/>
                  </a:schemeClr>
                </a:solidFill>
              </a:rPr>
              <a:t>(source: DIP page 44)</a:t>
            </a:r>
            <a:endParaRPr lang="en-US" sz="1200" dirty="0">
              <a:solidFill>
                <a:schemeClr val="accent3">
                  <a:lumMod val="50000"/>
                </a:schemeClr>
              </a:solidFill>
            </a:endParaRPr>
          </a:p>
        </p:txBody>
      </p:sp>
    </p:spTree>
    <p:extLst>
      <p:ext uri="{BB962C8B-B14F-4D97-AF65-F5344CB8AC3E}">
        <p14:creationId xmlns:p14="http://schemas.microsoft.com/office/powerpoint/2010/main" xmlns="" val="1611030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rPr>
              <a:t>Join Forces </a:t>
            </a:r>
            <a:endParaRPr lang="en-US" b="1" dirty="0">
              <a:solidFill>
                <a:schemeClr val="accent3"/>
              </a:solidFill>
            </a:endParaRPr>
          </a:p>
        </p:txBody>
      </p:sp>
      <p:sp>
        <p:nvSpPr>
          <p:cNvPr id="3" name="Content Placeholder 2"/>
          <p:cNvSpPr>
            <a:spLocks noGrp="1"/>
          </p:cNvSpPr>
          <p:nvPr>
            <p:ph sz="quarter" idx="1"/>
          </p:nvPr>
        </p:nvSpPr>
        <p:spPr/>
        <p:txBody>
          <a:bodyPr>
            <a:normAutofit/>
          </a:bodyPr>
          <a:lstStyle/>
          <a:p>
            <a:pPr marL="0" indent="0">
              <a:buNone/>
            </a:pPr>
            <a:r>
              <a:rPr lang="en-US" sz="1600" dirty="0" smtClean="0">
                <a:solidFill>
                  <a:schemeClr val="accent3">
                    <a:lumMod val="50000"/>
                  </a:schemeClr>
                </a:solidFill>
              </a:rPr>
              <a:t>Our region has a lot to offer.</a:t>
            </a:r>
          </a:p>
          <a:p>
            <a:pPr marL="0" indent="0">
              <a:buNone/>
            </a:pPr>
            <a:r>
              <a:rPr lang="en-US" sz="1600" dirty="0" smtClean="0">
                <a:solidFill>
                  <a:schemeClr val="accent3">
                    <a:lumMod val="50000"/>
                  </a:schemeClr>
                </a:solidFill>
              </a:rPr>
              <a:t>With greater co-operation at all levels, national level, private enterprises sectors, EU level and neighboring countries, we can increase economic cohesion, by identifying bottlenecks and provide common measures to resolve them in order to develop a safe,  environmental, and financially viable for all stakeholders, sustainable intermodal transport system.</a:t>
            </a:r>
            <a:endParaRPr lang="en-US" sz="1600" dirty="0">
              <a:solidFill>
                <a:schemeClr val="accent3">
                  <a:lumMod val="50000"/>
                </a:schemeClr>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61283" y="3189914"/>
            <a:ext cx="2895600" cy="228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17235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sz="quarter" idx="1"/>
          </p:nvPr>
        </p:nvSpPr>
        <p:spPr/>
        <p:txBody>
          <a:bodyPr/>
          <a:lstStyle/>
          <a:p>
            <a:pPr marL="0" indent="0">
              <a:buNone/>
            </a:pPr>
            <a:endParaRPr lang="en-US" sz="1800" dirty="0" smtClean="0"/>
          </a:p>
          <a:p>
            <a:pPr marL="0" indent="0">
              <a:buNone/>
            </a:pPr>
            <a:endParaRPr lang="en-US" sz="1800" dirty="0"/>
          </a:p>
          <a:p>
            <a:pPr marL="0" indent="0">
              <a:buNone/>
            </a:pPr>
            <a:r>
              <a:rPr lang="en-US" sz="1800" dirty="0" smtClean="0">
                <a:solidFill>
                  <a:schemeClr val="accent3">
                    <a:lumMod val="50000"/>
                  </a:schemeClr>
                </a:solidFill>
              </a:rPr>
              <a:t>Mary </a:t>
            </a:r>
            <a:r>
              <a:rPr lang="en-US" sz="1800" dirty="0" err="1" smtClean="0">
                <a:solidFill>
                  <a:schemeClr val="accent3">
                    <a:lumMod val="50000"/>
                  </a:schemeClr>
                </a:solidFill>
              </a:rPr>
              <a:t>E.Pothitos</a:t>
            </a:r>
            <a:endParaRPr lang="en-US" sz="1800" dirty="0" smtClean="0">
              <a:solidFill>
                <a:schemeClr val="accent3">
                  <a:lumMod val="50000"/>
                </a:schemeClr>
              </a:solidFill>
            </a:endParaRPr>
          </a:p>
          <a:p>
            <a:pPr marL="0" indent="0">
              <a:buNone/>
            </a:pPr>
            <a:r>
              <a:rPr lang="en-US" sz="1800" dirty="0" smtClean="0">
                <a:solidFill>
                  <a:schemeClr val="accent3">
                    <a:lumMod val="50000"/>
                  </a:schemeClr>
                </a:solidFill>
              </a:rPr>
              <a:t>Advisor-International Relations</a:t>
            </a:r>
          </a:p>
          <a:p>
            <a:pPr marL="0" indent="0">
              <a:buNone/>
            </a:pPr>
            <a:r>
              <a:rPr lang="en-US" sz="1800" b="1" dirty="0" smtClean="0">
                <a:solidFill>
                  <a:schemeClr val="accent3">
                    <a:lumMod val="50000"/>
                  </a:schemeClr>
                </a:solidFill>
              </a:rPr>
              <a:t>Hellenic </a:t>
            </a:r>
            <a:r>
              <a:rPr lang="en-US" sz="1800" b="1" dirty="0" err="1" smtClean="0">
                <a:solidFill>
                  <a:schemeClr val="accent3">
                    <a:lumMod val="50000"/>
                  </a:schemeClr>
                </a:solidFill>
              </a:rPr>
              <a:t>Shortsea</a:t>
            </a:r>
            <a:r>
              <a:rPr lang="en-US" sz="1800" b="1" dirty="0" smtClean="0">
                <a:solidFill>
                  <a:schemeClr val="accent3">
                    <a:lumMod val="50000"/>
                  </a:schemeClr>
                </a:solidFill>
              </a:rPr>
              <a:t> </a:t>
            </a:r>
            <a:r>
              <a:rPr lang="en-US" sz="1800" b="1" dirty="0" err="1" smtClean="0">
                <a:solidFill>
                  <a:schemeClr val="accent3">
                    <a:lumMod val="50000"/>
                  </a:schemeClr>
                </a:solidFill>
              </a:rPr>
              <a:t>Shipowners</a:t>
            </a:r>
            <a:r>
              <a:rPr lang="en-US" sz="1800" b="1" dirty="0" smtClean="0">
                <a:solidFill>
                  <a:schemeClr val="accent3">
                    <a:lumMod val="50000"/>
                  </a:schemeClr>
                </a:solidFill>
              </a:rPr>
              <a:t> Association.</a:t>
            </a:r>
          </a:p>
          <a:p>
            <a:pPr marL="0" indent="0">
              <a:buNone/>
            </a:pPr>
            <a:r>
              <a:rPr lang="en-US" sz="1800" dirty="0" smtClean="0">
                <a:solidFill>
                  <a:schemeClr val="accent3">
                    <a:lumMod val="50000"/>
                  </a:schemeClr>
                </a:solidFill>
              </a:rPr>
              <a:t>Director</a:t>
            </a:r>
          </a:p>
          <a:p>
            <a:pPr marL="0" indent="0">
              <a:buNone/>
            </a:pPr>
            <a:r>
              <a:rPr lang="en-US" sz="1800" b="1" dirty="0" err="1" smtClean="0">
                <a:solidFill>
                  <a:schemeClr val="accent3">
                    <a:lumMod val="50000"/>
                  </a:schemeClr>
                </a:solidFill>
              </a:rPr>
              <a:t>Shortsea</a:t>
            </a:r>
            <a:r>
              <a:rPr lang="en-US" sz="1800" b="1" dirty="0" smtClean="0">
                <a:solidFill>
                  <a:schemeClr val="accent3">
                    <a:lumMod val="50000"/>
                  </a:schemeClr>
                </a:solidFill>
              </a:rPr>
              <a:t> Promotion Centre – Greece </a:t>
            </a:r>
          </a:p>
          <a:p>
            <a:pPr marL="0" indent="0">
              <a:buNone/>
            </a:pPr>
            <a:r>
              <a:rPr lang="en-US" sz="1800" dirty="0" smtClean="0">
                <a:solidFill>
                  <a:schemeClr val="accent3">
                    <a:lumMod val="50000"/>
                  </a:schemeClr>
                </a:solidFill>
              </a:rPr>
              <a:t>Board Member of the </a:t>
            </a:r>
            <a:r>
              <a:rPr lang="en-US" sz="1800" b="1" dirty="0" smtClean="0">
                <a:solidFill>
                  <a:schemeClr val="accent3">
                    <a:lumMod val="50000"/>
                  </a:schemeClr>
                </a:solidFill>
              </a:rPr>
              <a:t>European </a:t>
            </a:r>
            <a:r>
              <a:rPr lang="en-US" sz="1800" b="1" dirty="0" err="1" smtClean="0">
                <a:solidFill>
                  <a:schemeClr val="accent3">
                    <a:lumMod val="50000"/>
                  </a:schemeClr>
                </a:solidFill>
              </a:rPr>
              <a:t>Shortsea</a:t>
            </a:r>
            <a:r>
              <a:rPr lang="en-US" sz="1800" b="1" dirty="0" smtClean="0">
                <a:solidFill>
                  <a:schemeClr val="accent3">
                    <a:lumMod val="50000"/>
                  </a:schemeClr>
                </a:solidFill>
              </a:rPr>
              <a:t> Network</a:t>
            </a:r>
          </a:p>
          <a:p>
            <a:pPr marL="0" indent="0">
              <a:buNone/>
            </a:pPr>
            <a:endParaRPr lang="en-US" sz="1800" b="1" smtClean="0">
              <a:solidFill>
                <a:schemeClr val="accent3">
                  <a:lumMod val="50000"/>
                </a:schemeClr>
              </a:solidFill>
            </a:endParaRPr>
          </a:p>
          <a:p>
            <a:pPr marL="0" indent="0">
              <a:buNone/>
            </a:pPr>
            <a:r>
              <a:rPr lang="en-US" sz="1800" b="1" smtClean="0">
                <a:solidFill>
                  <a:schemeClr val="accent3">
                    <a:lumMod val="50000"/>
                  </a:schemeClr>
                </a:solidFill>
              </a:rPr>
              <a:t>E-mail</a:t>
            </a:r>
            <a:r>
              <a:rPr lang="en-US" sz="1800" b="1" dirty="0" smtClean="0">
                <a:solidFill>
                  <a:schemeClr val="accent3">
                    <a:lumMod val="50000"/>
                  </a:schemeClr>
                </a:solidFill>
              </a:rPr>
              <a:t>: </a:t>
            </a:r>
            <a:r>
              <a:rPr lang="en-US" sz="1800" dirty="0" smtClean="0">
                <a:solidFill>
                  <a:schemeClr val="accent3">
                    <a:lumMod val="60000"/>
                    <a:lumOff val="40000"/>
                  </a:schemeClr>
                </a:solidFill>
                <a:hlinkClick r:id="rId2"/>
              </a:rPr>
              <a:t>m.pothitou@shortsea.gr</a:t>
            </a:r>
            <a:endParaRPr lang="en-US" sz="1800" dirty="0" smtClean="0">
              <a:solidFill>
                <a:schemeClr val="accent3">
                  <a:lumMod val="60000"/>
                  <a:lumOff val="40000"/>
                </a:schemeClr>
              </a:solidFill>
            </a:endParaRPr>
          </a:p>
          <a:p>
            <a:pPr marL="0" indent="0">
              <a:buNone/>
            </a:pPr>
            <a:r>
              <a:rPr lang="en-US" sz="1800" b="1" dirty="0" smtClean="0">
                <a:solidFill>
                  <a:schemeClr val="accent3">
                    <a:lumMod val="50000"/>
                  </a:schemeClr>
                </a:solidFill>
              </a:rPr>
              <a:t>Mobile: </a:t>
            </a:r>
            <a:r>
              <a:rPr lang="en-US" sz="1800" dirty="0" smtClean="0">
                <a:solidFill>
                  <a:schemeClr val="accent3">
                    <a:lumMod val="50000"/>
                  </a:schemeClr>
                </a:solidFill>
              </a:rPr>
              <a:t>+30 6944008980</a:t>
            </a:r>
          </a:p>
          <a:p>
            <a:pPr marL="0" indent="0">
              <a:buNone/>
            </a:pPr>
            <a:endParaRPr lang="en-US" dirty="0">
              <a:solidFill>
                <a:schemeClr val="accent3">
                  <a:lumMod val="50000"/>
                </a:schemeClr>
              </a:solidFill>
            </a:endParaRPr>
          </a:p>
        </p:txBody>
      </p:sp>
    </p:spTree>
    <p:extLst>
      <p:ext uri="{BB962C8B-B14F-4D97-AF65-F5344CB8AC3E}">
        <p14:creationId xmlns:p14="http://schemas.microsoft.com/office/powerpoint/2010/main" xmlns="" val="2495176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rPr>
              <a:t>Short Sea Shipping in figures</a:t>
            </a:r>
            <a:endParaRPr lang="en-US" b="1" dirty="0">
              <a:solidFill>
                <a:schemeClr val="accent3"/>
              </a:solidFill>
            </a:endParaRPr>
          </a:p>
        </p:txBody>
      </p:sp>
      <p:sp>
        <p:nvSpPr>
          <p:cNvPr id="3" name="Content Placeholder 2"/>
          <p:cNvSpPr>
            <a:spLocks noGrp="1"/>
          </p:cNvSpPr>
          <p:nvPr>
            <p:ph sz="quarter" idx="1"/>
          </p:nvPr>
        </p:nvSpPr>
        <p:spPr>
          <a:xfrm>
            <a:off x="457200" y="1371600"/>
            <a:ext cx="8229600" cy="4754563"/>
          </a:xfrm>
        </p:spPr>
        <p:txBody>
          <a:bodyPr>
            <a:normAutofit/>
          </a:bodyPr>
          <a:lstStyle/>
          <a:p>
            <a:pPr lvl="0"/>
            <a:r>
              <a:rPr lang="en-US" sz="1600" dirty="0" smtClean="0">
                <a:solidFill>
                  <a:schemeClr val="accent3">
                    <a:lumMod val="50000"/>
                  </a:schemeClr>
                </a:solidFill>
                <a:cs typeface="Arial" pitchFamily="34" charset="0"/>
              </a:rPr>
              <a:t>Nearly </a:t>
            </a:r>
            <a:r>
              <a:rPr lang="en-US" sz="1600" dirty="0">
                <a:solidFill>
                  <a:schemeClr val="accent3">
                    <a:lumMod val="50000"/>
                  </a:schemeClr>
                </a:solidFill>
                <a:cs typeface="Arial" pitchFamily="34" charset="0"/>
              </a:rPr>
              <a:t>75% of EU’s external trade (imports and exports) and 37% of the internal trade, goes by </a:t>
            </a:r>
            <a:r>
              <a:rPr lang="en-US" sz="1600" dirty="0" smtClean="0">
                <a:solidFill>
                  <a:schemeClr val="accent3">
                    <a:lumMod val="50000"/>
                  </a:schemeClr>
                </a:solidFill>
                <a:cs typeface="Arial" pitchFamily="34" charset="0"/>
              </a:rPr>
              <a:t>sea. </a:t>
            </a:r>
          </a:p>
          <a:p>
            <a:pPr marL="0" lvl="0" indent="0">
              <a:buNone/>
            </a:pPr>
            <a:r>
              <a:rPr lang="en-US" sz="1050" dirty="0" smtClean="0">
                <a:solidFill>
                  <a:schemeClr val="accent3">
                    <a:lumMod val="50000"/>
                  </a:schemeClr>
                </a:solidFill>
                <a:cs typeface="Arial" pitchFamily="34" charset="0"/>
              </a:rPr>
              <a:t>        (Analysis </a:t>
            </a:r>
            <a:r>
              <a:rPr lang="en-US" sz="1050" dirty="0">
                <a:solidFill>
                  <a:schemeClr val="accent3">
                    <a:lumMod val="50000"/>
                  </a:schemeClr>
                </a:solidFill>
                <a:cs typeface="Arial" pitchFamily="34" charset="0"/>
              </a:rPr>
              <a:t>of recent trends in EU shipping and analysis and policy support to improve </a:t>
            </a:r>
            <a:r>
              <a:rPr lang="en-US" sz="1050" dirty="0" smtClean="0">
                <a:solidFill>
                  <a:schemeClr val="accent3">
                    <a:lumMod val="50000"/>
                  </a:schemeClr>
                </a:solidFill>
                <a:cs typeface="Arial" pitchFamily="34" charset="0"/>
              </a:rPr>
              <a:t>the competitiveness </a:t>
            </a:r>
            <a:r>
              <a:rPr lang="en-US" sz="1050" dirty="0">
                <a:solidFill>
                  <a:schemeClr val="accent3">
                    <a:lumMod val="50000"/>
                  </a:schemeClr>
                </a:solidFill>
                <a:cs typeface="Arial" pitchFamily="34" charset="0"/>
              </a:rPr>
              <a:t>of short sea shipping in </a:t>
            </a:r>
            <a:r>
              <a:rPr lang="en-US" sz="1050" dirty="0" smtClean="0">
                <a:solidFill>
                  <a:schemeClr val="accent3">
                    <a:lumMod val="50000"/>
                  </a:schemeClr>
                </a:solidFill>
                <a:cs typeface="Arial" pitchFamily="34" charset="0"/>
              </a:rPr>
              <a:t>     the </a:t>
            </a:r>
            <a:r>
              <a:rPr lang="en-US" sz="1050" dirty="0">
                <a:solidFill>
                  <a:schemeClr val="accent3">
                    <a:lumMod val="50000"/>
                  </a:schemeClr>
                </a:solidFill>
                <a:cs typeface="Arial" pitchFamily="34" charset="0"/>
              </a:rPr>
              <a:t>EU </a:t>
            </a:r>
            <a:r>
              <a:rPr lang="en-US" sz="1050" dirty="0" smtClean="0">
                <a:solidFill>
                  <a:schemeClr val="accent3">
                    <a:lumMod val="50000"/>
                  </a:schemeClr>
                </a:solidFill>
                <a:cs typeface="Arial" pitchFamily="34" charset="0"/>
              </a:rPr>
              <a:t>– June 2015)</a:t>
            </a:r>
          </a:p>
          <a:p>
            <a:pPr lvl="0"/>
            <a:endParaRPr lang="en-US" sz="1050" dirty="0">
              <a:solidFill>
                <a:schemeClr val="accent3">
                  <a:lumMod val="50000"/>
                </a:schemeClr>
              </a:solidFill>
              <a:cs typeface="Arial" pitchFamily="34" charset="0"/>
            </a:endParaRPr>
          </a:p>
          <a:p>
            <a:pPr lvl="0"/>
            <a:r>
              <a:rPr lang="en-US" sz="1600" dirty="0" smtClean="0">
                <a:solidFill>
                  <a:schemeClr val="accent3">
                    <a:lumMod val="50000"/>
                  </a:schemeClr>
                </a:solidFill>
                <a:cs typeface="Arial" pitchFamily="34" charset="0"/>
              </a:rPr>
              <a:t>Short </a:t>
            </a:r>
            <a:r>
              <a:rPr lang="en-US" sz="1600" dirty="0">
                <a:solidFill>
                  <a:schemeClr val="accent3">
                    <a:lumMod val="50000"/>
                  </a:schemeClr>
                </a:solidFill>
                <a:cs typeface="Arial" pitchFamily="34" charset="0"/>
              </a:rPr>
              <a:t>sea shipping made up 59 % of total maritime transport of goods to and from the main EU ports in </a:t>
            </a:r>
            <a:r>
              <a:rPr lang="en-US" sz="1600" dirty="0" smtClean="0">
                <a:solidFill>
                  <a:schemeClr val="accent3">
                    <a:lumMod val="50000"/>
                  </a:schemeClr>
                </a:solidFill>
                <a:cs typeface="Arial" pitchFamily="34" charset="0"/>
              </a:rPr>
              <a:t>2014</a:t>
            </a:r>
          </a:p>
          <a:p>
            <a:pPr lvl="0"/>
            <a:endParaRPr lang="en-US" sz="1600" dirty="0" smtClean="0">
              <a:solidFill>
                <a:schemeClr val="accent3">
                  <a:lumMod val="50000"/>
                </a:schemeClr>
              </a:solidFill>
              <a:cs typeface="Arial" pitchFamily="34" charset="0"/>
            </a:endParaRPr>
          </a:p>
          <a:p>
            <a:pPr lvl="0"/>
            <a:r>
              <a:rPr lang="en-US" sz="1600" dirty="0" smtClean="0">
                <a:solidFill>
                  <a:schemeClr val="accent3">
                    <a:lumMod val="50000"/>
                  </a:schemeClr>
                </a:solidFill>
                <a:cs typeface="Arial" pitchFamily="34" charset="0"/>
              </a:rPr>
              <a:t>Between the EU-28 main ports and ports located in the </a:t>
            </a:r>
            <a:r>
              <a:rPr lang="en-US" sz="1600" b="1" dirty="0" smtClean="0">
                <a:solidFill>
                  <a:schemeClr val="accent3">
                    <a:lumMod val="50000"/>
                  </a:schemeClr>
                </a:solidFill>
                <a:cs typeface="Arial" pitchFamily="34" charset="0"/>
              </a:rPr>
              <a:t>Mediterranean</a:t>
            </a:r>
            <a:r>
              <a:rPr lang="en-US" sz="1600" dirty="0" smtClean="0">
                <a:solidFill>
                  <a:schemeClr val="accent3">
                    <a:lumMod val="50000"/>
                  </a:schemeClr>
                </a:solidFill>
                <a:cs typeface="Arial" pitchFamily="34" charset="0"/>
              </a:rPr>
              <a:t>, SSS </a:t>
            </a:r>
            <a:r>
              <a:rPr lang="en-US" sz="1600" dirty="0">
                <a:solidFill>
                  <a:schemeClr val="accent3">
                    <a:lumMod val="50000"/>
                  </a:schemeClr>
                </a:solidFill>
                <a:cs typeface="Arial" pitchFamily="34" charset="0"/>
              </a:rPr>
              <a:t>of goods </a:t>
            </a:r>
            <a:r>
              <a:rPr lang="en-US" sz="1600" dirty="0" smtClean="0">
                <a:solidFill>
                  <a:schemeClr val="accent3">
                    <a:lumMod val="50000"/>
                  </a:schemeClr>
                </a:solidFill>
                <a:cs typeface="Arial" pitchFamily="34" charset="0"/>
              </a:rPr>
              <a:t>accounted for about 29% of the total SSS tonnage declared, in 2014.</a:t>
            </a:r>
          </a:p>
          <a:p>
            <a:pPr marL="0" lvl="0" indent="0">
              <a:buNone/>
            </a:pPr>
            <a:endParaRPr lang="en-US" sz="1600" dirty="0" smtClean="0">
              <a:solidFill>
                <a:schemeClr val="accent3">
                  <a:lumMod val="50000"/>
                </a:schemeClr>
              </a:solidFill>
              <a:cs typeface="Arial" pitchFamily="34" charset="0"/>
            </a:endParaRPr>
          </a:p>
          <a:p>
            <a:pPr marL="0" lvl="0" indent="0">
              <a:buNone/>
            </a:pPr>
            <a:r>
              <a:rPr lang="en-US" sz="1600" dirty="0" smtClean="0">
                <a:solidFill>
                  <a:schemeClr val="accent3">
                    <a:lumMod val="50000"/>
                  </a:schemeClr>
                </a:solidFill>
                <a:cs typeface="Arial" pitchFamily="34" charset="0"/>
              </a:rPr>
              <a:t>In comparison:</a:t>
            </a:r>
            <a:endParaRPr lang="en-US" sz="1600" dirty="0">
              <a:solidFill>
                <a:schemeClr val="accent3">
                  <a:lumMod val="50000"/>
                </a:schemeClr>
              </a:solidFill>
              <a:cs typeface="Arial" pitchFamily="34" charset="0"/>
            </a:endParaRPr>
          </a:p>
          <a:p>
            <a:r>
              <a:rPr lang="en-US" sz="1600" dirty="0" smtClean="0">
                <a:solidFill>
                  <a:schemeClr val="accent3">
                    <a:lumMod val="50000"/>
                  </a:schemeClr>
                </a:solidFill>
                <a:cs typeface="Arial" pitchFamily="34" charset="0"/>
              </a:rPr>
              <a:t>North Sea follows with 26%</a:t>
            </a:r>
          </a:p>
          <a:p>
            <a:r>
              <a:rPr lang="en-US" sz="1600" dirty="0" smtClean="0">
                <a:solidFill>
                  <a:schemeClr val="accent3">
                    <a:lumMod val="50000"/>
                  </a:schemeClr>
                </a:solidFill>
                <a:cs typeface="Arial" pitchFamily="34" charset="0"/>
              </a:rPr>
              <a:t>Baltic Sea with 21% </a:t>
            </a:r>
          </a:p>
          <a:p>
            <a:endParaRPr lang="en-US" sz="1600" dirty="0">
              <a:solidFill>
                <a:schemeClr val="accent3">
                  <a:lumMod val="50000"/>
                </a:schemeClr>
              </a:solidFill>
              <a:cs typeface="Arial" pitchFamily="34" charset="0"/>
            </a:endParaRPr>
          </a:p>
          <a:p>
            <a:pPr marL="0" indent="0">
              <a:buNone/>
            </a:pPr>
            <a:r>
              <a:rPr lang="en-US" sz="1050" dirty="0" smtClean="0">
                <a:solidFill>
                  <a:schemeClr val="accent3">
                    <a:lumMod val="50000"/>
                  </a:schemeClr>
                </a:solidFill>
                <a:cs typeface="Arial" pitchFamily="34" charset="0"/>
              </a:rPr>
              <a:t>(Source: Eurostat 2014)</a:t>
            </a:r>
            <a:endParaRPr lang="en-US" sz="1050" dirty="0">
              <a:solidFill>
                <a:schemeClr val="accent3">
                  <a:lumMod val="50000"/>
                </a:schemeClr>
              </a:solidFill>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86200" y="3871519"/>
            <a:ext cx="4419600" cy="236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24080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685800"/>
          </a:xfrm>
        </p:spPr>
        <p:txBody>
          <a:bodyPr>
            <a:normAutofit/>
          </a:bodyPr>
          <a:lstStyle/>
          <a:p>
            <a:r>
              <a:rPr lang="en-US" sz="3200" b="1" dirty="0" smtClean="0">
                <a:solidFill>
                  <a:schemeClr val="accent3"/>
                </a:solidFill>
              </a:rPr>
              <a:t>EU recognition of the importance of SSS</a:t>
            </a:r>
            <a:endParaRPr lang="en-US" sz="3200" b="1" dirty="0">
              <a:solidFill>
                <a:schemeClr val="accent3"/>
              </a:solidFill>
            </a:endParaRPr>
          </a:p>
        </p:txBody>
      </p:sp>
      <p:sp>
        <p:nvSpPr>
          <p:cNvPr id="3" name="Content Placeholder 2"/>
          <p:cNvSpPr>
            <a:spLocks noGrp="1"/>
          </p:cNvSpPr>
          <p:nvPr>
            <p:ph sz="quarter" idx="1"/>
          </p:nvPr>
        </p:nvSpPr>
        <p:spPr>
          <a:xfrm>
            <a:off x="457200" y="1219200"/>
            <a:ext cx="8229600" cy="4906963"/>
          </a:xfrm>
        </p:spPr>
        <p:txBody>
          <a:bodyPr>
            <a:normAutofit/>
          </a:bodyPr>
          <a:lstStyle/>
          <a:p>
            <a:pPr marL="0" lvl="0" indent="0">
              <a:buNone/>
            </a:pPr>
            <a:endParaRPr lang="en-US" sz="1600" i="1" u="sng" dirty="0" smtClean="0">
              <a:solidFill>
                <a:srgbClr val="1F497D"/>
              </a:solidFill>
              <a:latin typeface="Arial" pitchFamily="34" charset="0"/>
              <a:cs typeface="Arial" pitchFamily="34" charset="0"/>
            </a:endParaRPr>
          </a:p>
          <a:p>
            <a:pPr lvl="0">
              <a:buFont typeface="Wingdings" pitchFamily="2" charset="2"/>
              <a:buChar char="§"/>
            </a:pPr>
            <a:r>
              <a:rPr lang="en-US" sz="1600" i="1" u="sng" dirty="0" smtClean="0">
                <a:solidFill>
                  <a:srgbClr val="1F497D"/>
                </a:solidFill>
                <a:latin typeface="Arial" pitchFamily="34" charset="0"/>
                <a:cs typeface="Arial" pitchFamily="34" charset="0"/>
              </a:rPr>
              <a:t>SSS </a:t>
            </a:r>
            <a:r>
              <a:rPr lang="en-US" sz="1600" i="1" u="sng" dirty="0">
                <a:solidFill>
                  <a:srgbClr val="1F497D"/>
                </a:solidFill>
                <a:latin typeface="Arial" pitchFamily="34" charset="0"/>
                <a:cs typeface="Arial" pitchFamily="34" charset="0"/>
              </a:rPr>
              <a:t>is considered as a strategic component </a:t>
            </a:r>
            <a:r>
              <a:rPr lang="en-US" sz="1600" i="1" u="sng" dirty="0" smtClean="0">
                <a:solidFill>
                  <a:srgbClr val="1F497D"/>
                </a:solidFill>
                <a:latin typeface="Arial" pitchFamily="34" charset="0"/>
                <a:cs typeface="Arial" pitchFamily="34" charset="0"/>
              </a:rPr>
              <a:t>of </a:t>
            </a:r>
            <a:r>
              <a:rPr lang="en-US" sz="1600" i="1" u="sng" dirty="0">
                <a:solidFill>
                  <a:srgbClr val="1F497D"/>
                </a:solidFill>
                <a:latin typeface="Arial" pitchFamily="34" charset="0"/>
                <a:cs typeface="Arial" pitchFamily="34" charset="0"/>
              </a:rPr>
              <a:t>the transport system since it can provide </a:t>
            </a:r>
            <a:r>
              <a:rPr lang="en-US" sz="1600" i="1" u="sng" dirty="0" smtClean="0">
                <a:solidFill>
                  <a:srgbClr val="1F497D"/>
                </a:solidFill>
                <a:latin typeface="Arial" pitchFamily="34" charset="0"/>
                <a:cs typeface="Arial" pitchFamily="34" charset="0"/>
              </a:rPr>
              <a:t>an </a:t>
            </a:r>
            <a:r>
              <a:rPr lang="en-US" sz="1600" i="1" u="sng" dirty="0">
                <a:solidFill>
                  <a:srgbClr val="1F497D"/>
                </a:solidFill>
                <a:latin typeface="Arial" pitchFamily="34" charset="0"/>
                <a:cs typeface="Arial" pitchFamily="34" charset="0"/>
              </a:rPr>
              <a:t>important contribution to smart, sustainable </a:t>
            </a:r>
            <a:r>
              <a:rPr lang="en-US" sz="1600" i="1" u="sng" dirty="0" smtClean="0">
                <a:solidFill>
                  <a:srgbClr val="1F497D"/>
                </a:solidFill>
                <a:latin typeface="Arial" pitchFamily="34" charset="0"/>
                <a:cs typeface="Arial" pitchFamily="34" charset="0"/>
              </a:rPr>
              <a:t>and </a:t>
            </a:r>
            <a:r>
              <a:rPr lang="en-US" sz="1600" i="1" u="sng" dirty="0">
                <a:solidFill>
                  <a:srgbClr val="1F497D"/>
                </a:solidFill>
                <a:latin typeface="Arial" pitchFamily="34" charset="0"/>
                <a:cs typeface="Arial" pitchFamily="34" charset="0"/>
              </a:rPr>
              <a:t>inclusive growth in the EU (</a:t>
            </a:r>
            <a:r>
              <a:rPr lang="en-US" sz="1600" b="1" i="1" u="sng" dirty="0">
                <a:solidFill>
                  <a:srgbClr val="1F497D"/>
                </a:solidFill>
                <a:latin typeface="Arial" pitchFamily="34" charset="0"/>
                <a:cs typeface="Arial" pitchFamily="34" charset="0"/>
              </a:rPr>
              <a:t>White Paper</a:t>
            </a:r>
            <a:r>
              <a:rPr lang="en-US" sz="1600" b="1" i="1" u="sng" dirty="0" smtClean="0">
                <a:solidFill>
                  <a:srgbClr val="1F497D"/>
                </a:solidFill>
                <a:latin typeface="Arial" pitchFamily="34" charset="0"/>
                <a:cs typeface="Arial" pitchFamily="34" charset="0"/>
              </a:rPr>
              <a:t>)</a:t>
            </a:r>
          </a:p>
          <a:p>
            <a:pPr lvl="0">
              <a:buFont typeface="Wingdings" pitchFamily="2" charset="2"/>
              <a:buChar char="§"/>
            </a:pPr>
            <a:endParaRPr lang="en-US" sz="1600" i="1" u="sng" dirty="0" smtClean="0">
              <a:solidFill>
                <a:srgbClr val="1F497D"/>
              </a:solidFill>
              <a:latin typeface="Arial" pitchFamily="34" charset="0"/>
              <a:cs typeface="Arial" pitchFamily="34" charset="0"/>
            </a:endParaRPr>
          </a:p>
          <a:p>
            <a:pPr marL="365760" lvl="0" indent="-256032">
              <a:spcBef>
                <a:spcPts val="400"/>
              </a:spcBef>
              <a:buClr>
                <a:srgbClr val="4F81BD"/>
              </a:buClr>
              <a:buSzPct val="68000"/>
              <a:buFont typeface="Wingdings 3"/>
              <a:buChar char=""/>
            </a:pPr>
            <a:r>
              <a:rPr lang="en-US" sz="1600" dirty="0">
                <a:solidFill>
                  <a:schemeClr val="accent3">
                    <a:lumMod val="50000"/>
                  </a:schemeClr>
                </a:solidFill>
                <a:latin typeface="Arial" panose="020B0604020202020204" pitchFamily="34" charset="0"/>
                <a:cs typeface="Arial" panose="020B0604020202020204" pitchFamily="34" charset="0"/>
              </a:rPr>
              <a:t>The </a:t>
            </a:r>
            <a:r>
              <a:rPr lang="en-US" sz="1600" b="1" dirty="0">
                <a:solidFill>
                  <a:schemeClr val="accent3">
                    <a:lumMod val="50000"/>
                  </a:schemeClr>
                </a:solidFill>
                <a:latin typeface="Arial" panose="020B0604020202020204" pitchFamily="34" charset="0"/>
                <a:cs typeface="Arial" panose="020B0604020202020204" pitchFamily="34" charset="0"/>
              </a:rPr>
              <a:t>Athens Declaration </a:t>
            </a:r>
            <a:r>
              <a:rPr lang="en-US" sz="1600" dirty="0">
                <a:solidFill>
                  <a:schemeClr val="accent3">
                    <a:lumMod val="50000"/>
                  </a:schemeClr>
                </a:solidFill>
                <a:latin typeface="Arial" panose="020B0604020202020204" pitchFamily="34" charset="0"/>
                <a:cs typeface="Arial" panose="020B0604020202020204" pitchFamily="34" charset="0"/>
              </a:rPr>
              <a:t>adopted in May </a:t>
            </a:r>
            <a:r>
              <a:rPr lang="en-US" sz="1600" dirty="0" smtClean="0">
                <a:solidFill>
                  <a:schemeClr val="accent3">
                    <a:lumMod val="50000"/>
                  </a:schemeClr>
                </a:solidFill>
                <a:latin typeface="Arial" panose="020B0604020202020204" pitchFamily="34" charset="0"/>
                <a:cs typeface="Arial" panose="020B0604020202020204" pitchFamily="34" charset="0"/>
              </a:rPr>
              <a:t>2014 </a:t>
            </a:r>
            <a:r>
              <a:rPr lang="en-US" sz="1600" dirty="0">
                <a:solidFill>
                  <a:schemeClr val="accent3">
                    <a:lumMod val="50000"/>
                  </a:schemeClr>
                </a:solidFill>
                <a:latin typeface="Arial" panose="020B0604020202020204" pitchFamily="34" charset="0"/>
                <a:cs typeface="Arial" panose="020B0604020202020204" pitchFamily="34" charset="0"/>
              </a:rPr>
              <a:t>by the Ministers responsible for the Maritime Transport of the European Union and the European Economic Area emphasized that</a:t>
            </a:r>
          </a:p>
          <a:p>
            <a:pPr marL="0" lvl="0" indent="0">
              <a:spcBef>
                <a:spcPts val="400"/>
              </a:spcBef>
              <a:buClr>
                <a:srgbClr val="4F81BD"/>
              </a:buClr>
              <a:buSzPct val="68000"/>
              <a:buNone/>
            </a:pPr>
            <a:r>
              <a:rPr lang="en-GB" sz="1600" i="1" dirty="0" smtClean="0">
                <a:solidFill>
                  <a:schemeClr val="accent3">
                    <a:lumMod val="50000"/>
                  </a:schemeClr>
                </a:solidFill>
                <a:latin typeface="Arial" panose="020B0604020202020204" pitchFamily="34" charset="0"/>
                <a:cs typeface="Arial" panose="020B0604020202020204" pitchFamily="34" charset="0"/>
              </a:rPr>
              <a:t> </a:t>
            </a:r>
            <a:r>
              <a:rPr lang="en-GB" sz="1600" i="1" dirty="0">
                <a:solidFill>
                  <a:schemeClr val="accent3">
                    <a:lumMod val="50000"/>
                  </a:schemeClr>
                </a:solidFill>
                <a:latin typeface="Arial" panose="020B0604020202020204" pitchFamily="34" charset="0"/>
                <a:cs typeface="Arial" panose="020B0604020202020204" pitchFamily="34" charset="0"/>
              </a:rPr>
              <a:t>Short Sea Shipping needs to play a stronger role in the EU to ensure the necessary accessibility and trade flows, including between the mainland and islands, and to shift long-distance transport away from roads in order to address capacity, </a:t>
            </a:r>
            <a:r>
              <a:rPr lang="en-GB" sz="1600" i="1" dirty="0" smtClean="0">
                <a:solidFill>
                  <a:schemeClr val="accent3">
                    <a:lumMod val="50000"/>
                  </a:schemeClr>
                </a:solidFill>
                <a:latin typeface="Arial" panose="020B0604020202020204" pitchFamily="34" charset="0"/>
                <a:cs typeface="Arial" panose="020B0604020202020204" pitchFamily="34" charset="0"/>
              </a:rPr>
              <a:t>                      energy </a:t>
            </a:r>
            <a:r>
              <a:rPr lang="en-GB" sz="1600" i="1" dirty="0">
                <a:solidFill>
                  <a:schemeClr val="accent3">
                    <a:lumMod val="50000"/>
                  </a:schemeClr>
                </a:solidFill>
                <a:latin typeface="Arial" panose="020B0604020202020204" pitchFamily="34" charset="0"/>
                <a:cs typeface="Arial" panose="020B0604020202020204" pitchFamily="34" charset="0"/>
              </a:rPr>
              <a:t>and climate challenges while noting, in this context, </a:t>
            </a:r>
            <a:r>
              <a:rPr lang="en-GB" sz="1600" i="1" dirty="0" smtClean="0">
                <a:solidFill>
                  <a:schemeClr val="accent3">
                    <a:lumMod val="50000"/>
                  </a:schemeClr>
                </a:solidFill>
                <a:latin typeface="Arial" panose="020B0604020202020204" pitchFamily="34" charset="0"/>
                <a:cs typeface="Arial" panose="020B0604020202020204" pitchFamily="34" charset="0"/>
              </a:rPr>
              <a:t>                                           the </a:t>
            </a:r>
            <a:r>
              <a:rPr lang="en-GB" sz="1600" i="1" dirty="0">
                <a:solidFill>
                  <a:schemeClr val="accent3">
                    <a:lumMod val="50000"/>
                  </a:schemeClr>
                </a:solidFill>
                <a:latin typeface="Arial" panose="020B0604020202020204" pitchFamily="34" charset="0"/>
                <a:cs typeface="Arial" panose="020B0604020202020204" pitchFamily="34" charset="0"/>
              </a:rPr>
              <a:t>goals defined in the White Paper on transport policy </a:t>
            </a:r>
            <a:r>
              <a:rPr lang="en-GB" sz="1600" i="1" dirty="0" smtClean="0">
                <a:solidFill>
                  <a:schemeClr val="accent3">
                    <a:lumMod val="50000"/>
                  </a:schemeClr>
                </a:solidFill>
                <a:latin typeface="Arial" panose="020B0604020202020204" pitchFamily="34" charset="0"/>
                <a:cs typeface="Arial" panose="020B0604020202020204" pitchFamily="34" charset="0"/>
              </a:rPr>
              <a:t>                                            published </a:t>
            </a:r>
            <a:r>
              <a:rPr lang="en-GB" sz="1600" i="1" dirty="0">
                <a:solidFill>
                  <a:schemeClr val="accent3">
                    <a:lumMod val="50000"/>
                  </a:schemeClr>
                </a:solidFill>
                <a:latin typeface="Arial" panose="020B0604020202020204" pitchFamily="34" charset="0"/>
                <a:cs typeface="Arial" panose="020B0604020202020204" pitchFamily="34" charset="0"/>
              </a:rPr>
              <a:t>by the Commission </a:t>
            </a:r>
            <a:r>
              <a:rPr lang="en-GB" sz="1600" i="1">
                <a:solidFill>
                  <a:schemeClr val="accent3">
                    <a:lumMod val="50000"/>
                  </a:schemeClr>
                </a:solidFill>
                <a:latin typeface="Arial" panose="020B0604020202020204" pitchFamily="34" charset="0"/>
                <a:cs typeface="Arial" panose="020B0604020202020204" pitchFamily="34" charset="0"/>
              </a:rPr>
              <a:t>in </a:t>
            </a:r>
            <a:r>
              <a:rPr lang="en-GB" sz="1600" i="1" smtClean="0">
                <a:solidFill>
                  <a:schemeClr val="accent3">
                    <a:lumMod val="50000"/>
                  </a:schemeClr>
                </a:solidFill>
                <a:latin typeface="Arial" panose="020B0604020202020204" pitchFamily="34" charset="0"/>
                <a:cs typeface="Arial" panose="020B0604020202020204" pitchFamily="34" charset="0"/>
              </a:rPr>
              <a:t>2012 </a:t>
            </a:r>
            <a:r>
              <a:rPr lang="en-GB" sz="1600" i="1" dirty="0">
                <a:solidFill>
                  <a:schemeClr val="accent3">
                    <a:lumMod val="50000"/>
                  </a:schemeClr>
                </a:solidFill>
                <a:latin typeface="Arial" panose="020B0604020202020204" pitchFamily="34" charset="0"/>
                <a:cs typeface="Arial" panose="020B0604020202020204" pitchFamily="34" charset="0"/>
              </a:rPr>
              <a:t>; </a:t>
            </a:r>
            <a:r>
              <a:rPr lang="en-GB" sz="1600" i="1" dirty="0" smtClean="0">
                <a:solidFill>
                  <a:schemeClr val="accent3">
                    <a:lumMod val="50000"/>
                  </a:schemeClr>
                </a:solidFill>
                <a:latin typeface="Arial" panose="020B0604020202020204" pitchFamily="34" charset="0"/>
                <a:cs typeface="Arial" panose="020B0604020202020204" pitchFamily="34" charset="0"/>
              </a:rPr>
              <a:t>                                                                           </a:t>
            </a:r>
            <a:r>
              <a:rPr lang="en-GB" sz="1600" b="1" i="1" u="sng" dirty="0" smtClean="0">
                <a:solidFill>
                  <a:schemeClr val="accent3">
                    <a:lumMod val="50000"/>
                  </a:schemeClr>
                </a:solidFill>
                <a:latin typeface="Arial" panose="020B0604020202020204" pitchFamily="34" charset="0"/>
                <a:cs typeface="Arial" panose="020B0604020202020204" pitchFamily="34" charset="0"/>
              </a:rPr>
              <a:t>RECOGNISING </a:t>
            </a:r>
            <a:r>
              <a:rPr lang="en-GB" sz="1600" b="1" i="1" u="sng" dirty="0">
                <a:solidFill>
                  <a:schemeClr val="accent3">
                    <a:lumMod val="50000"/>
                  </a:schemeClr>
                </a:solidFill>
                <a:latin typeface="Arial" panose="020B0604020202020204" pitchFamily="34" charset="0"/>
                <a:cs typeface="Arial" panose="020B0604020202020204" pitchFamily="34" charset="0"/>
              </a:rPr>
              <a:t>the important role of the </a:t>
            </a:r>
            <a:r>
              <a:rPr lang="en-GB" sz="1600" b="1" i="1" u="sng" dirty="0" smtClean="0">
                <a:solidFill>
                  <a:schemeClr val="accent3">
                    <a:lumMod val="50000"/>
                  </a:schemeClr>
                </a:solidFill>
                <a:latin typeface="Arial" panose="020B0604020202020204" pitchFamily="34" charset="0"/>
                <a:cs typeface="Arial" panose="020B0604020202020204" pitchFamily="34" charset="0"/>
              </a:rPr>
              <a:t>                                                                    European </a:t>
            </a:r>
            <a:r>
              <a:rPr lang="en-GB" sz="1600" b="1" i="1" u="sng" dirty="0" err="1">
                <a:solidFill>
                  <a:schemeClr val="accent3">
                    <a:lumMod val="50000"/>
                  </a:schemeClr>
                </a:solidFill>
                <a:latin typeface="Arial" panose="020B0604020202020204" pitchFamily="34" charset="0"/>
                <a:cs typeface="Arial" panose="020B0604020202020204" pitchFamily="34" charset="0"/>
              </a:rPr>
              <a:t>Shortsea</a:t>
            </a:r>
            <a:r>
              <a:rPr lang="en-GB" sz="1600" b="1" i="1" u="sng" dirty="0">
                <a:solidFill>
                  <a:schemeClr val="accent3">
                    <a:lumMod val="50000"/>
                  </a:schemeClr>
                </a:solidFill>
                <a:latin typeface="Arial" panose="020B0604020202020204" pitchFamily="34" charset="0"/>
                <a:cs typeface="Arial" panose="020B0604020202020204" pitchFamily="34" charset="0"/>
              </a:rPr>
              <a:t> Network (ESN) </a:t>
            </a:r>
            <a:r>
              <a:rPr lang="en-GB" sz="1600" b="1" i="1" u="sng" dirty="0" smtClean="0">
                <a:solidFill>
                  <a:schemeClr val="accent3">
                    <a:lumMod val="50000"/>
                  </a:schemeClr>
                </a:solidFill>
                <a:latin typeface="Arial" panose="020B0604020202020204" pitchFamily="34" charset="0"/>
                <a:cs typeface="Arial" panose="020B0604020202020204" pitchFamily="34" charset="0"/>
              </a:rPr>
              <a:t>                                                                            and </a:t>
            </a:r>
            <a:r>
              <a:rPr lang="en-GB" sz="1600" b="1" i="1" u="sng" dirty="0">
                <a:solidFill>
                  <a:schemeClr val="accent3">
                    <a:lumMod val="50000"/>
                  </a:schemeClr>
                </a:solidFill>
                <a:latin typeface="Arial" panose="020B0604020202020204" pitchFamily="34" charset="0"/>
                <a:cs typeface="Arial" panose="020B0604020202020204" pitchFamily="34" charset="0"/>
              </a:rPr>
              <a:t>its members </a:t>
            </a:r>
            <a:r>
              <a:rPr lang="en-GB" sz="1600" b="1" i="1" u="sng" dirty="0" err="1">
                <a:solidFill>
                  <a:schemeClr val="accent3">
                    <a:lumMod val="50000"/>
                  </a:schemeClr>
                </a:solidFill>
                <a:latin typeface="Arial" panose="020B0604020202020204" pitchFamily="34" charset="0"/>
                <a:cs typeface="Arial" panose="020B0604020202020204" pitchFamily="34" charset="0"/>
              </a:rPr>
              <a:t>Shortsea</a:t>
            </a:r>
            <a:r>
              <a:rPr lang="en-GB" sz="1600" b="1" i="1" u="sng" dirty="0">
                <a:solidFill>
                  <a:schemeClr val="accent3">
                    <a:lumMod val="50000"/>
                  </a:schemeClr>
                </a:solidFill>
                <a:latin typeface="Arial" panose="020B0604020202020204" pitchFamily="34" charset="0"/>
                <a:cs typeface="Arial" panose="020B0604020202020204" pitchFamily="34" charset="0"/>
              </a:rPr>
              <a:t> Promotion Centres (SPCs</a:t>
            </a:r>
            <a:r>
              <a:rPr lang="en-GB" sz="1600" b="1" i="1" u="sng" dirty="0" smtClean="0">
                <a:solidFill>
                  <a:schemeClr val="accent3">
                    <a:lumMod val="50000"/>
                  </a:schemeClr>
                </a:solidFill>
                <a:latin typeface="Arial" panose="020B0604020202020204" pitchFamily="34" charset="0"/>
                <a:cs typeface="Arial" panose="020B0604020202020204" pitchFamily="34" charset="0"/>
              </a:rPr>
              <a:t>)                                                </a:t>
            </a:r>
            <a:r>
              <a:rPr lang="en-GB" sz="1600" b="1" i="1" u="sng" dirty="0">
                <a:solidFill>
                  <a:schemeClr val="accent3">
                    <a:lumMod val="50000"/>
                  </a:schemeClr>
                </a:solidFill>
                <a:latin typeface="Arial" panose="020B0604020202020204" pitchFamily="34" charset="0"/>
                <a:cs typeface="Arial" panose="020B0604020202020204" pitchFamily="34" charset="0"/>
              </a:rPr>
              <a:t>to that regard;</a:t>
            </a:r>
            <a:endParaRPr lang="en-US" sz="1600" b="1" i="1" u="sng" dirty="0">
              <a:solidFill>
                <a:schemeClr val="accent3">
                  <a:lumMod val="50000"/>
                </a:schemeClr>
              </a:solidFill>
              <a:latin typeface="Arial" panose="020B0604020202020204" pitchFamily="34" charset="0"/>
              <a:cs typeface="Arial" panose="020B0604020202020204" pitchFamily="34" charset="0"/>
            </a:endParaRPr>
          </a:p>
          <a:p>
            <a:pPr marL="0" lvl="0" indent="0">
              <a:buNone/>
            </a:pPr>
            <a:endParaRPr lang="en-US" sz="1600" i="1" u="sng" dirty="0">
              <a:solidFill>
                <a:srgbClr val="1F497D"/>
              </a:solidFill>
              <a:latin typeface="Arial" pitchFamily="34" charset="0"/>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943600" y="4191000"/>
            <a:ext cx="2667000" cy="2057400"/>
          </a:xfrm>
          <a:prstGeom prst="rect">
            <a:avLst/>
          </a:prstGeom>
        </p:spPr>
      </p:pic>
    </p:spTree>
    <p:extLst>
      <p:ext uri="{BB962C8B-B14F-4D97-AF65-F5344CB8AC3E}">
        <p14:creationId xmlns:p14="http://schemas.microsoft.com/office/powerpoint/2010/main" xmlns="" val="2026611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chemeClr val="accent3"/>
                </a:solidFill>
              </a:rPr>
              <a:t>SSS as an alternative mode of transport</a:t>
            </a:r>
            <a:endParaRPr lang="en-US" sz="2800" b="1" dirty="0">
              <a:solidFill>
                <a:schemeClr val="accent3"/>
              </a:solidFill>
            </a:endParaRPr>
          </a:p>
        </p:txBody>
      </p:sp>
      <p:sp>
        <p:nvSpPr>
          <p:cNvPr id="3" name="Content Placeholder 2"/>
          <p:cNvSpPr>
            <a:spLocks noGrp="1"/>
          </p:cNvSpPr>
          <p:nvPr>
            <p:ph sz="quarter" idx="1"/>
          </p:nvPr>
        </p:nvSpPr>
        <p:spPr/>
        <p:txBody>
          <a:bodyPr>
            <a:normAutofit fontScale="85000" lnSpcReduction="20000"/>
          </a:bodyPr>
          <a:lstStyle/>
          <a:p>
            <a:pPr lvl="0">
              <a:buClr>
                <a:srgbClr val="797B7E"/>
              </a:buClr>
            </a:pPr>
            <a:r>
              <a:rPr lang="en-US" sz="1700" dirty="0">
                <a:solidFill>
                  <a:srgbClr val="1F497D"/>
                </a:solidFill>
                <a:cs typeface="Arial" pitchFamily="34" charset="0"/>
              </a:rPr>
              <a:t>Shifting freight from European roads to the sea could</a:t>
            </a:r>
            <a:r>
              <a:rPr lang="en-US" sz="1700" dirty="0" smtClean="0">
                <a:solidFill>
                  <a:srgbClr val="1F497D"/>
                </a:solidFill>
                <a:cs typeface="Arial" pitchFamily="34" charset="0"/>
              </a:rPr>
              <a:t>:</a:t>
            </a:r>
          </a:p>
          <a:p>
            <a:pPr marL="0" lvl="0" indent="0">
              <a:buClr>
                <a:srgbClr val="797B7E"/>
              </a:buClr>
              <a:buNone/>
            </a:pPr>
            <a:endParaRPr lang="en-US" sz="1700" dirty="0">
              <a:solidFill>
                <a:srgbClr val="1F497D"/>
              </a:solidFill>
              <a:cs typeface="Arial" pitchFamily="34" charset="0"/>
            </a:endParaRPr>
          </a:p>
          <a:p>
            <a:pPr>
              <a:buClr>
                <a:srgbClr val="797B7E"/>
              </a:buClr>
            </a:pPr>
            <a:r>
              <a:rPr lang="en-US" sz="1700" dirty="0">
                <a:solidFill>
                  <a:srgbClr val="C00000"/>
                </a:solidFill>
                <a:cs typeface="Arial" pitchFamily="34" charset="0"/>
              </a:rPr>
              <a:t>Relieve congested road networks</a:t>
            </a:r>
          </a:p>
          <a:p>
            <a:pPr>
              <a:buClr>
                <a:srgbClr val="797B7E"/>
              </a:buClr>
            </a:pPr>
            <a:r>
              <a:rPr lang="en-US" sz="1700" dirty="0">
                <a:solidFill>
                  <a:srgbClr val="C00000"/>
                </a:solidFill>
                <a:cs typeface="Arial" pitchFamily="34" charset="0"/>
              </a:rPr>
              <a:t>Improve the competitiveness of the EU economy.</a:t>
            </a:r>
          </a:p>
          <a:p>
            <a:pPr>
              <a:buClr>
                <a:srgbClr val="797B7E"/>
              </a:buClr>
            </a:pPr>
            <a:r>
              <a:rPr lang="en-US" sz="1700" dirty="0">
                <a:solidFill>
                  <a:srgbClr val="C00000"/>
                </a:solidFill>
                <a:cs typeface="Arial" pitchFamily="34" charset="0"/>
              </a:rPr>
              <a:t>Have a positive environmental </a:t>
            </a:r>
            <a:r>
              <a:rPr lang="en-US" sz="1700" dirty="0" smtClean="0">
                <a:solidFill>
                  <a:srgbClr val="C00000"/>
                </a:solidFill>
                <a:cs typeface="Arial" pitchFamily="34" charset="0"/>
              </a:rPr>
              <a:t>impact</a:t>
            </a:r>
          </a:p>
          <a:p>
            <a:pPr>
              <a:buClr>
                <a:srgbClr val="797B7E"/>
              </a:buClr>
            </a:pPr>
            <a:endParaRPr lang="en-US" sz="1700" dirty="0">
              <a:solidFill>
                <a:srgbClr val="C00000"/>
              </a:solidFill>
              <a:cs typeface="Arial" pitchFamily="34" charset="0"/>
            </a:endParaRPr>
          </a:p>
          <a:p>
            <a:pPr marL="0" lvl="0" indent="0">
              <a:buClr>
                <a:srgbClr val="797B7E"/>
              </a:buClr>
              <a:buNone/>
            </a:pPr>
            <a:r>
              <a:rPr lang="en-US" sz="1700" dirty="0" smtClean="0">
                <a:solidFill>
                  <a:schemeClr val="accent6">
                    <a:lumMod val="75000"/>
                  </a:schemeClr>
                </a:solidFill>
                <a:cs typeface="Arial" pitchFamily="34" charset="0"/>
              </a:rPr>
              <a:t>SSS can offer:</a:t>
            </a:r>
          </a:p>
          <a:p>
            <a:pPr>
              <a:buClr>
                <a:srgbClr val="797B7E"/>
              </a:buClr>
            </a:pPr>
            <a:r>
              <a:rPr lang="en-US" sz="1700" dirty="0" smtClean="0">
                <a:solidFill>
                  <a:srgbClr val="C00000"/>
                </a:solidFill>
                <a:cs typeface="Arial" pitchFamily="34" charset="0"/>
              </a:rPr>
              <a:t>Greater economies of scale in relation to the </a:t>
            </a:r>
          </a:p>
          <a:p>
            <a:pPr marL="0" indent="0">
              <a:buClr>
                <a:srgbClr val="797B7E"/>
              </a:buClr>
              <a:buNone/>
            </a:pPr>
            <a:r>
              <a:rPr lang="en-US" sz="1700" dirty="0" smtClean="0">
                <a:solidFill>
                  <a:srgbClr val="C00000"/>
                </a:solidFill>
                <a:cs typeface="Arial" pitchFamily="34" charset="0"/>
              </a:rPr>
              <a:t>     road-haulage </a:t>
            </a:r>
          </a:p>
          <a:p>
            <a:pPr>
              <a:buClr>
                <a:srgbClr val="797B7E"/>
              </a:buClr>
            </a:pPr>
            <a:r>
              <a:rPr lang="en-US" sz="1700" dirty="0" smtClean="0">
                <a:solidFill>
                  <a:srgbClr val="C00000"/>
                </a:solidFill>
                <a:cs typeface="Arial" pitchFamily="34" charset="0"/>
              </a:rPr>
              <a:t>Higher capacity to absorb demand</a:t>
            </a:r>
          </a:p>
          <a:p>
            <a:pPr>
              <a:buClr>
                <a:srgbClr val="797B7E"/>
              </a:buClr>
            </a:pPr>
            <a:r>
              <a:rPr lang="en-US" sz="1700" dirty="0" smtClean="0">
                <a:solidFill>
                  <a:srgbClr val="C00000"/>
                </a:solidFill>
                <a:cs typeface="Arial" pitchFamily="34" charset="0"/>
              </a:rPr>
              <a:t>Through intermodal links, more supply chains </a:t>
            </a:r>
          </a:p>
          <a:p>
            <a:pPr marL="0" indent="0">
              <a:buClr>
                <a:srgbClr val="797B7E"/>
              </a:buClr>
              <a:buNone/>
            </a:pPr>
            <a:r>
              <a:rPr lang="en-US" sz="1700" dirty="0">
                <a:solidFill>
                  <a:srgbClr val="C00000"/>
                </a:solidFill>
                <a:cs typeface="Arial" pitchFamily="34" charset="0"/>
              </a:rPr>
              <a:t> </a:t>
            </a:r>
            <a:r>
              <a:rPr lang="en-US" sz="1700" dirty="0" smtClean="0">
                <a:solidFill>
                  <a:srgbClr val="C00000"/>
                </a:solidFill>
                <a:cs typeface="Arial" pitchFamily="34" charset="0"/>
              </a:rPr>
              <a:t>    available to the shippers</a:t>
            </a:r>
          </a:p>
          <a:p>
            <a:pPr>
              <a:buClr>
                <a:srgbClr val="797B7E"/>
              </a:buClr>
            </a:pPr>
            <a:r>
              <a:rPr lang="en-US" sz="1700" dirty="0" smtClean="0">
                <a:solidFill>
                  <a:srgbClr val="C00000"/>
                </a:solidFill>
                <a:cs typeface="Arial" pitchFamily="34" charset="0"/>
              </a:rPr>
              <a:t>Safer transportation of goods</a:t>
            </a:r>
          </a:p>
          <a:p>
            <a:pPr>
              <a:buClr>
                <a:srgbClr val="797B7E"/>
              </a:buClr>
            </a:pPr>
            <a:r>
              <a:rPr lang="en-US" sz="1700" dirty="0" smtClean="0">
                <a:solidFill>
                  <a:srgbClr val="C00000"/>
                </a:solidFill>
                <a:cs typeface="Arial" pitchFamily="34" charset="0"/>
              </a:rPr>
              <a:t>Environmentally </a:t>
            </a:r>
            <a:r>
              <a:rPr lang="en-US" sz="1700" dirty="0">
                <a:solidFill>
                  <a:srgbClr val="C00000"/>
                </a:solidFill>
                <a:cs typeface="Arial" pitchFamily="34" charset="0"/>
              </a:rPr>
              <a:t>friendly, timely and cost effective transport mode</a:t>
            </a:r>
          </a:p>
          <a:p>
            <a:pPr marL="365760" lvl="0" indent="-256032">
              <a:spcBef>
                <a:spcPts val="400"/>
              </a:spcBef>
              <a:buClr>
                <a:srgbClr val="4F81BD"/>
              </a:buClr>
              <a:buSzPct val="68000"/>
              <a:buFont typeface="Wingdings 3"/>
              <a:buChar char=""/>
            </a:pPr>
            <a:endParaRPr lang="en-US" sz="1700" dirty="0" smtClean="0">
              <a:solidFill>
                <a:srgbClr val="1F497D"/>
              </a:solidFill>
              <a:cs typeface="Arial" panose="020B0604020202020204" pitchFamily="34" charset="0"/>
            </a:endParaRPr>
          </a:p>
          <a:p>
            <a:pPr marL="365760" lvl="0" indent="-256032">
              <a:spcBef>
                <a:spcPts val="400"/>
              </a:spcBef>
              <a:buClr>
                <a:srgbClr val="4F81BD"/>
              </a:buClr>
              <a:buSzPct val="68000"/>
              <a:buFont typeface="Wingdings 3"/>
              <a:buChar char=""/>
            </a:pPr>
            <a:r>
              <a:rPr lang="en-US" sz="1700" dirty="0" smtClean="0">
                <a:solidFill>
                  <a:srgbClr val="1F497D"/>
                </a:solidFill>
                <a:cs typeface="Arial" panose="020B0604020202020204" pitchFamily="34" charset="0"/>
              </a:rPr>
              <a:t>It </a:t>
            </a:r>
            <a:r>
              <a:rPr lang="en-US" sz="1700" dirty="0">
                <a:solidFill>
                  <a:srgbClr val="1F497D"/>
                </a:solidFill>
                <a:cs typeface="Arial" panose="020B0604020202020204" pitchFamily="34" charset="0"/>
              </a:rPr>
              <a:t>is not a competitor of other modes of cargo transport; </a:t>
            </a:r>
            <a:endParaRPr lang="en-US" sz="1700" dirty="0" smtClean="0">
              <a:solidFill>
                <a:srgbClr val="1F497D"/>
              </a:solidFill>
              <a:cs typeface="Arial" panose="020B0604020202020204" pitchFamily="34" charset="0"/>
            </a:endParaRPr>
          </a:p>
          <a:p>
            <a:pPr marL="109728" lvl="0" indent="0">
              <a:spcBef>
                <a:spcPts val="400"/>
              </a:spcBef>
              <a:buClr>
                <a:srgbClr val="4F81BD"/>
              </a:buClr>
              <a:buSzPct val="68000"/>
              <a:buNone/>
            </a:pPr>
            <a:r>
              <a:rPr lang="en-US" sz="1700" dirty="0" smtClean="0">
                <a:solidFill>
                  <a:srgbClr val="1F497D"/>
                </a:solidFill>
                <a:cs typeface="Arial" panose="020B0604020202020204" pitchFamily="34" charset="0"/>
              </a:rPr>
              <a:t>it </a:t>
            </a:r>
            <a:r>
              <a:rPr lang="en-US" sz="1700" dirty="0">
                <a:solidFill>
                  <a:srgbClr val="1F497D"/>
                </a:solidFill>
                <a:cs typeface="Arial" panose="020B0604020202020204" pitchFamily="34" charset="0"/>
              </a:rPr>
              <a:t>complements the other modes in order to achieve a successful intermodal transportation of goods and</a:t>
            </a:r>
            <a:r>
              <a:rPr lang="en-GB" sz="1700" dirty="0">
                <a:solidFill>
                  <a:srgbClr val="1F497D"/>
                </a:solidFill>
                <a:cs typeface="Arial" panose="020B0604020202020204" pitchFamily="34" charset="0"/>
              </a:rPr>
              <a:t> meet the  economic and environmental objectives of the European union. </a:t>
            </a:r>
            <a:endParaRPr lang="en-GB" sz="1700" dirty="0" smtClean="0">
              <a:solidFill>
                <a:srgbClr val="1F497D"/>
              </a:solidFill>
              <a:cs typeface="Arial" panose="020B0604020202020204" pitchFamily="34" charset="0"/>
            </a:endParaRPr>
          </a:p>
          <a:p>
            <a:pPr marL="109728" lvl="0" indent="0">
              <a:spcBef>
                <a:spcPts val="400"/>
              </a:spcBef>
              <a:buClr>
                <a:srgbClr val="4F81BD"/>
              </a:buClr>
              <a:buSzPct val="68000"/>
              <a:buNone/>
            </a:pPr>
            <a:endParaRPr lang="en-US" sz="1700" dirty="0">
              <a:solidFill>
                <a:srgbClr val="1F497D"/>
              </a:solidFill>
              <a:cs typeface="Arial" panose="020B0604020202020204" pitchFamily="34" charset="0"/>
            </a:endParaRPr>
          </a:p>
          <a:p>
            <a:pPr marL="365760" lvl="0" indent="-256032">
              <a:spcBef>
                <a:spcPts val="400"/>
              </a:spcBef>
              <a:buClr>
                <a:srgbClr val="4F81BD"/>
              </a:buClr>
              <a:buSzPct val="68000"/>
              <a:buFont typeface="Wingdings 3"/>
              <a:buChar char=""/>
            </a:pPr>
            <a:r>
              <a:rPr lang="en-US" sz="1700" dirty="0">
                <a:solidFill>
                  <a:srgbClr val="1F497D"/>
                </a:solidFill>
                <a:cs typeface="Arial" panose="020B0604020202020204" pitchFamily="34" charset="0"/>
              </a:rPr>
              <a:t>Cooperation with other transport modes with main objective in achieving quality of overland links with the interior</a:t>
            </a:r>
            <a:endParaRPr lang="en-US" sz="1700" dirty="0">
              <a:solidFill>
                <a:prstClr val="black"/>
              </a:solidFill>
            </a:endParaRPr>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81600" y="2133600"/>
            <a:ext cx="3505200" cy="2209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30280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chemeClr val="accent3"/>
                </a:solidFill>
              </a:rPr>
              <a:t>EUROPEAN SHORTSEA NETWORK</a:t>
            </a:r>
            <a:endParaRPr lang="en-US" sz="2800" b="1" dirty="0">
              <a:solidFill>
                <a:schemeClr val="accent3"/>
              </a:solidFill>
            </a:endParaRPr>
          </a:p>
        </p:txBody>
      </p:sp>
      <p:sp>
        <p:nvSpPr>
          <p:cNvPr id="3" name="Content Placeholder 2"/>
          <p:cNvSpPr>
            <a:spLocks noGrp="1"/>
          </p:cNvSpPr>
          <p:nvPr>
            <p:ph sz="quarter" idx="1"/>
          </p:nvPr>
        </p:nvSpPr>
        <p:spPr>
          <a:xfrm>
            <a:off x="228600" y="1371600"/>
            <a:ext cx="8503920" cy="4876800"/>
          </a:xfrm>
        </p:spPr>
        <p:txBody>
          <a:bodyPr>
            <a:normAutofit lnSpcReduction="10000"/>
          </a:bodyPr>
          <a:lstStyle/>
          <a:p>
            <a:pPr marL="109728" lvl="0" indent="0">
              <a:spcBef>
                <a:spcPts val="400"/>
              </a:spcBef>
              <a:buClr>
                <a:srgbClr val="4F81BD"/>
              </a:buClr>
              <a:buSzPct val="68000"/>
              <a:buNone/>
            </a:pPr>
            <a:endParaRPr lang="en-US" sz="1400" dirty="0" smtClean="0">
              <a:solidFill>
                <a:srgbClr val="4F81BD">
                  <a:lumMod val="75000"/>
                </a:srgbClr>
              </a:solidFill>
              <a:latin typeface="Arial" panose="020B0604020202020204" pitchFamily="34" charset="0"/>
              <a:cs typeface="Arial" panose="020B0604020202020204" pitchFamily="34" charset="0"/>
            </a:endParaRPr>
          </a:p>
          <a:p>
            <a:pPr marL="395478" indent="-285750">
              <a:spcBef>
                <a:spcPts val="400"/>
              </a:spcBef>
              <a:buClr>
                <a:srgbClr val="4F81BD"/>
              </a:buClr>
              <a:buSzPct val="68000"/>
              <a:buFont typeface="Wingdings" pitchFamily="2" charset="2"/>
              <a:buChar char="Ø"/>
            </a:pPr>
            <a:r>
              <a:rPr lang="en-US" sz="1400" dirty="0" smtClean="0">
                <a:solidFill>
                  <a:srgbClr val="4F81BD">
                    <a:lumMod val="75000"/>
                  </a:srgbClr>
                </a:solidFill>
                <a:cs typeface="Arial" panose="020B0604020202020204" pitchFamily="34" charset="0"/>
              </a:rPr>
              <a:t>The </a:t>
            </a:r>
            <a:r>
              <a:rPr lang="en-US" sz="1400" dirty="0">
                <a:solidFill>
                  <a:srgbClr val="4F81BD">
                    <a:lumMod val="75000"/>
                  </a:srgbClr>
                </a:solidFill>
                <a:cs typeface="Arial" panose="020B0604020202020204" pitchFamily="34" charset="0"/>
              </a:rPr>
              <a:t>European Commission in 1999, </a:t>
            </a:r>
            <a:endParaRPr lang="en-US" sz="1400" dirty="0" smtClean="0">
              <a:solidFill>
                <a:srgbClr val="4F81BD">
                  <a:lumMod val="75000"/>
                </a:srgbClr>
              </a:solidFill>
              <a:cs typeface="Arial" panose="020B0604020202020204" pitchFamily="34" charset="0"/>
            </a:endParaRPr>
          </a:p>
          <a:p>
            <a:pPr marL="109728" indent="0">
              <a:spcBef>
                <a:spcPts val="400"/>
              </a:spcBef>
              <a:buClr>
                <a:srgbClr val="4F81BD"/>
              </a:buClr>
              <a:buSzPct val="68000"/>
              <a:buNone/>
            </a:pPr>
            <a:r>
              <a:rPr lang="en-US" sz="1400" dirty="0" smtClean="0">
                <a:solidFill>
                  <a:srgbClr val="4F81BD">
                    <a:lumMod val="75000"/>
                  </a:srgbClr>
                </a:solidFill>
                <a:cs typeface="Arial" panose="020B0604020202020204" pitchFamily="34" charset="0"/>
              </a:rPr>
              <a:t>created the SPCs with the objective to </a:t>
            </a:r>
            <a:r>
              <a:rPr lang="en-US" sz="1400" dirty="0">
                <a:solidFill>
                  <a:srgbClr val="4F81BD">
                    <a:lumMod val="75000"/>
                  </a:srgbClr>
                </a:solidFill>
                <a:cs typeface="Arial" panose="020B0604020202020204" pitchFamily="34" charset="0"/>
              </a:rPr>
              <a:t>promote </a:t>
            </a:r>
            <a:endParaRPr lang="en-US" sz="1400" dirty="0" smtClean="0">
              <a:solidFill>
                <a:srgbClr val="4F81BD">
                  <a:lumMod val="75000"/>
                </a:srgbClr>
              </a:solidFill>
              <a:cs typeface="Arial" panose="020B0604020202020204" pitchFamily="34" charset="0"/>
            </a:endParaRPr>
          </a:p>
          <a:p>
            <a:pPr marL="109728" indent="0">
              <a:spcBef>
                <a:spcPts val="400"/>
              </a:spcBef>
              <a:buClr>
                <a:srgbClr val="4F81BD"/>
              </a:buClr>
              <a:buSzPct val="68000"/>
              <a:buNone/>
            </a:pPr>
            <a:r>
              <a:rPr lang="en-US" sz="1400" dirty="0" smtClean="0">
                <a:solidFill>
                  <a:srgbClr val="4F81BD">
                    <a:lumMod val="75000"/>
                  </a:srgbClr>
                </a:solidFill>
                <a:cs typeface="Arial" panose="020B0604020202020204" pitchFamily="34" charset="0"/>
              </a:rPr>
              <a:t>SSS</a:t>
            </a:r>
            <a:r>
              <a:rPr lang="en-US" sz="1400" dirty="0">
                <a:solidFill>
                  <a:srgbClr val="4F81BD">
                    <a:lumMod val="75000"/>
                  </a:srgbClr>
                </a:solidFill>
                <a:cs typeface="Arial" panose="020B0604020202020204" pitchFamily="34" charset="0"/>
              </a:rPr>
              <a:t>, at EU, national, regional and industry levels</a:t>
            </a:r>
            <a:r>
              <a:rPr lang="en-US" sz="1400" dirty="0" smtClean="0">
                <a:solidFill>
                  <a:srgbClr val="4F81BD">
                    <a:lumMod val="75000"/>
                  </a:srgbClr>
                </a:solidFill>
                <a:cs typeface="Arial" panose="020B0604020202020204" pitchFamily="34" charset="0"/>
              </a:rPr>
              <a:t>.</a:t>
            </a:r>
          </a:p>
          <a:p>
            <a:pPr marL="395478" indent="-285750">
              <a:spcBef>
                <a:spcPts val="400"/>
              </a:spcBef>
              <a:buClr>
                <a:srgbClr val="4F81BD"/>
              </a:buClr>
              <a:buSzPct val="68000"/>
              <a:buFont typeface="Wingdings" pitchFamily="2" charset="2"/>
              <a:buChar char="Ø"/>
            </a:pPr>
            <a:endParaRPr lang="en-US" sz="1400" dirty="0">
              <a:solidFill>
                <a:srgbClr val="4F81BD">
                  <a:lumMod val="75000"/>
                </a:srgbClr>
              </a:solidFill>
              <a:cs typeface="Arial" panose="020B0604020202020204" pitchFamily="34" charset="0"/>
            </a:endParaRPr>
          </a:p>
          <a:p>
            <a:pPr marL="395478" indent="-285750">
              <a:spcBef>
                <a:spcPts val="400"/>
              </a:spcBef>
              <a:buClr>
                <a:srgbClr val="4F81BD"/>
              </a:buClr>
              <a:buSzPct val="68000"/>
              <a:buFont typeface="Wingdings" pitchFamily="2" charset="2"/>
              <a:buChar char="Ø"/>
            </a:pPr>
            <a:r>
              <a:rPr lang="en-US" sz="1400" dirty="0" smtClean="0">
                <a:solidFill>
                  <a:srgbClr val="4F81BD">
                    <a:lumMod val="75000"/>
                  </a:srgbClr>
                </a:solidFill>
                <a:cs typeface="Arial" panose="020B0604020202020204" pitchFamily="34" charset="0"/>
              </a:rPr>
              <a:t>SPCs </a:t>
            </a:r>
            <a:r>
              <a:rPr lang="en-US" sz="1400" dirty="0">
                <a:solidFill>
                  <a:srgbClr val="4F81BD">
                    <a:lumMod val="75000"/>
                  </a:srgbClr>
                </a:solidFill>
                <a:cs typeface="Arial" panose="020B0604020202020204" pitchFamily="34" charset="0"/>
              </a:rPr>
              <a:t>are driven by business </a:t>
            </a:r>
            <a:r>
              <a:rPr lang="en-US" sz="1400" dirty="0" smtClean="0">
                <a:solidFill>
                  <a:srgbClr val="4F81BD">
                    <a:lumMod val="75000"/>
                  </a:srgbClr>
                </a:solidFill>
                <a:cs typeface="Arial" panose="020B0604020202020204" pitchFamily="34" charset="0"/>
              </a:rPr>
              <a:t>interests</a:t>
            </a:r>
          </a:p>
          <a:p>
            <a:pPr marL="109728" indent="0">
              <a:spcBef>
                <a:spcPts val="400"/>
              </a:spcBef>
              <a:buClr>
                <a:srgbClr val="4F81BD"/>
              </a:buClr>
              <a:buSzPct val="68000"/>
              <a:buNone/>
            </a:pPr>
            <a:r>
              <a:rPr lang="en-US" sz="1400" dirty="0" smtClean="0">
                <a:solidFill>
                  <a:srgbClr val="4F81BD">
                    <a:lumMod val="75000"/>
                  </a:srgbClr>
                </a:solidFill>
                <a:cs typeface="Arial" panose="020B0604020202020204" pitchFamily="34" charset="0"/>
              </a:rPr>
              <a:t>and </a:t>
            </a:r>
            <a:r>
              <a:rPr lang="en-US" sz="1400" dirty="0">
                <a:solidFill>
                  <a:srgbClr val="4F81BD">
                    <a:lumMod val="75000"/>
                  </a:srgbClr>
                </a:solidFill>
                <a:cs typeface="Arial" panose="020B0604020202020204" pitchFamily="34" charset="0"/>
              </a:rPr>
              <a:t>offer neutral, impartial advice on the use </a:t>
            </a:r>
            <a:endParaRPr lang="en-US" sz="1400" dirty="0" smtClean="0">
              <a:solidFill>
                <a:srgbClr val="4F81BD">
                  <a:lumMod val="75000"/>
                </a:srgbClr>
              </a:solidFill>
              <a:cs typeface="Arial" panose="020B0604020202020204" pitchFamily="34" charset="0"/>
            </a:endParaRPr>
          </a:p>
          <a:p>
            <a:pPr marL="109728" indent="0">
              <a:spcBef>
                <a:spcPts val="400"/>
              </a:spcBef>
              <a:buClr>
                <a:srgbClr val="4F81BD"/>
              </a:buClr>
              <a:buSzPct val="68000"/>
              <a:buNone/>
            </a:pPr>
            <a:r>
              <a:rPr lang="en-US" sz="1400" dirty="0" smtClean="0">
                <a:solidFill>
                  <a:srgbClr val="4F81BD">
                    <a:lumMod val="75000"/>
                  </a:srgbClr>
                </a:solidFill>
                <a:cs typeface="Arial" panose="020B0604020202020204" pitchFamily="34" charset="0"/>
              </a:rPr>
              <a:t>of </a:t>
            </a:r>
            <a:r>
              <a:rPr lang="en-US" sz="1400" dirty="0">
                <a:solidFill>
                  <a:srgbClr val="4F81BD">
                    <a:lumMod val="75000"/>
                  </a:srgbClr>
                </a:solidFill>
                <a:cs typeface="Arial" panose="020B0604020202020204" pitchFamily="34" charset="0"/>
              </a:rPr>
              <a:t>SSS to meet the needs of transport users. </a:t>
            </a:r>
            <a:endParaRPr lang="en-US" sz="1400" dirty="0" smtClean="0">
              <a:solidFill>
                <a:srgbClr val="4F81BD">
                  <a:lumMod val="75000"/>
                </a:srgbClr>
              </a:solidFill>
              <a:cs typeface="Arial" panose="020B0604020202020204" pitchFamily="34" charset="0"/>
            </a:endParaRPr>
          </a:p>
          <a:p>
            <a:pPr marL="395478" indent="-285750">
              <a:spcBef>
                <a:spcPts val="400"/>
              </a:spcBef>
              <a:buClr>
                <a:srgbClr val="4F81BD"/>
              </a:buClr>
              <a:buSzPct val="68000"/>
              <a:buFont typeface="Wingdings" pitchFamily="2" charset="2"/>
              <a:buChar char="Ø"/>
            </a:pPr>
            <a:endParaRPr lang="en-US" sz="1400" dirty="0" smtClean="0">
              <a:solidFill>
                <a:srgbClr val="4F81BD">
                  <a:lumMod val="75000"/>
                </a:srgbClr>
              </a:solidFill>
              <a:cs typeface="Arial" panose="020B0604020202020204" pitchFamily="34" charset="0"/>
            </a:endParaRPr>
          </a:p>
          <a:p>
            <a:pPr marL="395478" indent="-285750">
              <a:spcBef>
                <a:spcPts val="400"/>
              </a:spcBef>
              <a:buClr>
                <a:srgbClr val="4F81BD"/>
              </a:buClr>
              <a:buSzPct val="68000"/>
              <a:buFont typeface="Wingdings" pitchFamily="2" charset="2"/>
              <a:buChar char="Ø"/>
            </a:pPr>
            <a:r>
              <a:rPr lang="en-US" sz="1400" dirty="0" smtClean="0">
                <a:solidFill>
                  <a:srgbClr val="4F81BD">
                    <a:lumMod val="75000"/>
                  </a:srgbClr>
                </a:solidFill>
                <a:cs typeface="Arial" panose="020B0604020202020204" pitchFamily="34" charset="0"/>
              </a:rPr>
              <a:t>Work </a:t>
            </a:r>
            <a:r>
              <a:rPr lang="en-US" sz="1400" dirty="0">
                <a:solidFill>
                  <a:srgbClr val="4F81BD">
                    <a:lumMod val="75000"/>
                  </a:srgbClr>
                </a:solidFill>
                <a:cs typeface="Arial" panose="020B0604020202020204" pitchFamily="34" charset="0"/>
              </a:rPr>
              <a:t>in line with the European </a:t>
            </a:r>
            <a:r>
              <a:rPr lang="en-US" sz="1400" dirty="0" smtClean="0">
                <a:solidFill>
                  <a:srgbClr val="4F81BD">
                    <a:lumMod val="75000"/>
                  </a:srgbClr>
                </a:solidFill>
                <a:cs typeface="Arial" panose="020B0604020202020204" pitchFamily="34" charset="0"/>
              </a:rPr>
              <a:t>promotion policy </a:t>
            </a:r>
          </a:p>
          <a:p>
            <a:pPr marL="109728" indent="0">
              <a:spcBef>
                <a:spcPts val="400"/>
              </a:spcBef>
              <a:buClr>
                <a:srgbClr val="4F81BD"/>
              </a:buClr>
              <a:buSzPct val="68000"/>
              <a:buNone/>
            </a:pPr>
            <a:r>
              <a:rPr lang="en-US" sz="1400" dirty="0" smtClean="0">
                <a:solidFill>
                  <a:srgbClr val="4F81BD">
                    <a:lumMod val="75000"/>
                  </a:srgbClr>
                </a:solidFill>
                <a:cs typeface="Arial" panose="020B0604020202020204" pitchFamily="34" charset="0"/>
              </a:rPr>
              <a:t>in </a:t>
            </a:r>
            <a:r>
              <a:rPr lang="en-US" sz="1400" dirty="0">
                <a:solidFill>
                  <a:srgbClr val="4F81BD">
                    <a:lumMod val="75000"/>
                  </a:srgbClr>
                </a:solidFill>
                <a:cs typeface="Arial" panose="020B0604020202020204" pitchFamily="34" charset="0"/>
              </a:rPr>
              <a:t>achieving a </a:t>
            </a:r>
            <a:r>
              <a:rPr lang="en-US" sz="1400" dirty="0" smtClean="0">
                <a:solidFill>
                  <a:srgbClr val="4F81BD">
                    <a:lumMod val="75000"/>
                  </a:srgbClr>
                </a:solidFill>
                <a:cs typeface="Arial" panose="020B0604020202020204" pitchFamily="34" charset="0"/>
              </a:rPr>
              <a:t>harmonious intermodal</a:t>
            </a:r>
          </a:p>
          <a:p>
            <a:pPr marL="109728" indent="0">
              <a:spcBef>
                <a:spcPts val="400"/>
              </a:spcBef>
              <a:buClr>
                <a:srgbClr val="4F81BD"/>
              </a:buClr>
              <a:buSzPct val="68000"/>
              <a:buNone/>
            </a:pPr>
            <a:r>
              <a:rPr lang="en-US" sz="1400" dirty="0" smtClean="0">
                <a:solidFill>
                  <a:srgbClr val="4F81BD">
                    <a:lumMod val="75000"/>
                  </a:srgbClr>
                </a:solidFill>
                <a:cs typeface="Arial" panose="020B0604020202020204" pitchFamily="34" charset="0"/>
              </a:rPr>
              <a:t>transportation </a:t>
            </a:r>
            <a:r>
              <a:rPr lang="en-US" sz="1400" dirty="0">
                <a:solidFill>
                  <a:srgbClr val="4F81BD">
                    <a:lumMod val="75000"/>
                  </a:srgbClr>
                </a:solidFill>
                <a:cs typeface="Arial" panose="020B0604020202020204" pitchFamily="34" charset="0"/>
              </a:rPr>
              <a:t>system. </a:t>
            </a:r>
          </a:p>
          <a:p>
            <a:pPr marL="109728" lvl="0" indent="0">
              <a:spcBef>
                <a:spcPts val="400"/>
              </a:spcBef>
              <a:buClr>
                <a:srgbClr val="4F81BD"/>
              </a:buClr>
              <a:buSzPct val="68000"/>
              <a:buNone/>
            </a:pPr>
            <a:endParaRPr lang="en-US" sz="1400" dirty="0">
              <a:solidFill>
                <a:srgbClr val="4F81BD">
                  <a:lumMod val="75000"/>
                </a:srgbClr>
              </a:solidFill>
              <a:cs typeface="Arial" panose="020B0604020202020204" pitchFamily="34" charset="0"/>
            </a:endParaRPr>
          </a:p>
          <a:p>
            <a:pPr marL="365760" lvl="0" indent="-256032">
              <a:spcBef>
                <a:spcPts val="400"/>
              </a:spcBef>
              <a:buClr>
                <a:srgbClr val="4F81BD"/>
              </a:buClr>
              <a:buSzPct val="68000"/>
              <a:buFont typeface="Wingdings 3"/>
              <a:buChar char=""/>
            </a:pPr>
            <a:r>
              <a:rPr lang="en-US" sz="1400" dirty="0" smtClean="0">
                <a:solidFill>
                  <a:srgbClr val="4F81BD">
                    <a:lumMod val="75000"/>
                  </a:srgbClr>
                </a:solidFill>
                <a:cs typeface="Arial" panose="020B0604020202020204" pitchFamily="34" charset="0"/>
              </a:rPr>
              <a:t>The </a:t>
            </a:r>
            <a:r>
              <a:rPr lang="en-US" sz="1400" b="1" dirty="0">
                <a:solidFill>
                  <a:srgbClr val="4F81BD">
                    <a:lumMod val="75000"/>
                  </a:srgbClr>
                </a:solidFill>
                <a:cs typeface="Arial" panose="020B0604020202020204" pitchFamily="34" charset="0"/>
              </a:rPr>
              <a:t>European </a:t>
            </a:r>
            <a:r>
              <a:rPr lang="en-US" sz="1400" b="1" dirty="0" err="1">
                <a:solidFill>
                  <a:srgbClr val="4F81BD">
                    <a:lumMod val="75000"/>
                  </a:srgbClr>
                </a:solidFill>
                <a:cs typeface="Arial" panose="020B0604020202020204" pitchFamily="34" charset="0"/>
              </a:rPr>
              <a:t>Shortsea</a:t>
            </a:r>
            <a:r>
              <a:rPr lang="en-US" sz="1400" b="1" dirty="0">
                <a:solidFill>
                  <a:srgbClr val="4F81BD">
                    <a:lumMod val="75000"/>
                  </a:srgbClr>
                </a:solidFill>
                <a:cs typeface="Arial" panose="020B0604020202020204" pitchFamily="34" charset="0"/>
              </a:rPr>
              <a:t> Network </a:t>
            </a:r>
            <a:endParaRPr lang="en-US" sz="1400" b="1" dirty="0" smtClean="0">
              <a:solidFill>
                <a:srgbClr val="4F81BD">
                  <a:lumMod val="75000"/>
                </a:srgbClr>
              </a:solidFill>
              <a:cs typeface="Arial" panose="020B0604020202020204" pitchFamily="34" charset="0"/>
            </a:endParaRPr>
          </a:p>
          <a:p>
            <a:pPr marL="109728" lvl="0" indent="0">
              <a:spcBef>
                <a:spcPts val="400"/>
              </a:spcBef>
              <a:buClr>
                <a:srgbClr val="4F81BD"/>
              </a:buClr>
              <a:buSzPct val="68000"/>
              <a:buNone/>
            </a:pPr>
            <a:r>
              <a:rPr lang="en-US" sz="1400" dirty="0" smtClean="0">
                <a:solidFill>
                  <a:srgbClr val="4F81BD">
                    <a:lumMod val="75000"/>
                  </a:srgbClr>
                </a:solidFill>
                <a:cs typeface="Arial" panose="020B0604020202020204" pitchFamily="34" charset="0"/>
              </a:rPr>
              <a:t>offers </a:t>
            </a:r>
            <a:r>
              <a:rPr lang="en-US" sz="1400" dirty="0">
                <a:solidFill>
                  <a:srgbClr val="4F81BD">
                    <a:lumMod val="75000"/>
                  </a:srgbClr>
                </a:solidFill>
                <a:cs typeface="Arial" panose="020B0604020202020204" pitchFamily="34" charset="0"/>
              </a:rPr>
              <a:t>a common, virtual tool for European promotion.</a:t>
            </a:r>
          </a:p>
          <a:p>
            <a:pPr marL="109728" lvl="0" indent="0">
              <a:spcBef>
                <a:spcPts val="400"/>
              </a:spcBef>
              <a:buClr>
                <a:srgbClr val="4F81BD"/>
              </a:buClr>
              <a:buSzPct val="68000"/>
              <a:buNone/>
            </a:pPr>
            <a:endParaRPr lang="en-US" sz="1400" dirty="0">
              <a:solidFill>
                <a:srgbClr val="4F81BD">
                  <a:lumMod val="75000"/>
                </a:srgbClr>
              </a:solidFill>
              <a:cs typeface="Arial" panose="020B0604020202020204" pitchFamily="34" charset="0"/>
            </a:endParaRPr>
          </a:p>
          <a:p>
            <a:pPr marL="365760" lvl="0" indent="-256032">
              <a:spcBef>
                <a:spcPts val="400"/>
              </a:spcBef>
              <a:buClr>
                <a:srgbClr val="4F81BD"/>
              </a:buClr>
              <a:buSzPct val="68000"/>
              <a:buFont typeface="Wingdings 3"/>
              <a:buChar char=""/>
            </a:pPr>
            <a:r>
              <a:rPr lang="en-US" sz="1400" b="1" dirty="0">
                <a:solidFill>
                  <a:srgbClr val="4F81BD">
                    <a:lumMod val="75000"/>
                  </a:srgbClr>
                </a:solidFill>
                <a:cs typeface="Arial" panose="020B0604020202020204" pitchFamily="34" charset="0"/>
              </a:rPr>
              <a:t>Mission</a:t>
            </a:r>
            <a:r>
              <a:rPr lang="en-US" sz="1400" dirty="0">
                <a:solidFill>
                  <a:srgbClr val="4F81BD">
                    <a:lumMod val="75000"/>
                  </a:srgbClr>
                </a:solidFill>
                <a:cs typeface="Arial" panose="020B0604020202020204" pitchFamily="34" charset="0"/>
              </a:rPr>
              <a:t>: </a:t>
            </a:r>
            <a:endParaRPr lang="en-US" sz="1400" dirty="0" smtClean="0">
              <a:solidFill>
                <a:srgbClr val="4F81BD">
                  <a:lumMod val="75000"/>
                </a:srgbClr>
              </a:solidFill>
              <a:cs typeface="Arial" panose="020B0604020202020204" pitchFamily="34" charset="0"/>
            </a:endParaRPr>
          </a:p>
          <a:p>
            <a:pPr marL="365760" lvl="0" indent="-256032">
              <a:spcBef>
                <a:spcPts val="400"/>
              </a:spcBef>
              <a:buClr>
                <a:srgbClr val="4F81BD"/>
              </a:buClr>
              <a:buSzPct val="68000"/>
              <a:buFont typeface="Wingdings 3"/>
              <a:buChar char=""/>
            </a:pPr>
            <a:r>
              <a:rPr lang="en-US" sz="1400" b="1" i="1" u="sng" dirty="0" smtClean="0">
                <a:solidFill>
                  <a:srgbClr val="C00000"/>
                </a:solidFill>
                <a:cs typeface="Arial" panose="020B0604020202020204" pitchFamily="34" charset="0"/>
              </a:rPr>
              <a:t>to </a:t>
            </a:r>
            <a:r>
              <a:rPr lang="en-US" sz="1400" b="1" i="1" u="sng" dirty="0">
                <a:solidFill>
                  <a:srgbClr val="C00000"/>
                </a:solidFill>
                <a:cs typeface="Arial" panose="020B0604020202020204" pitchFamily="34" charset="0"/>
              </a:rPr>
              <a:t>promote </a:t>
            </a:r>
            <a:r>
              <a:rPr lang="en-US" sz="1400" b="1" i="1" u="sng" dirty="0" err="1">
                <a:solidFill>
                  <a:srgbClr val="C00000"/>
                </a:solidFill>
                <a:cs typeface="Arial" panose="020B0604020202020204" pitchFamily="34" charset="0"/>
              </a:rPr>
              <a:t>shortsea</a:t>
            </a:r>
            <a:r>
              <a:rPr lang="en-US" sz="1400" b="1" i="1" u="sng" dirty="0">
                <a:solidFill>
                  <a:srgbClr val="C00000"/>
                </a:solidFill>
                <a:cs typeface="Arial" panose="020B0604020202020204" pitchFamily="34" charset="0"/>
              </a:rPr>
              <a:t> shipping on a European level, strengthening the activities of the national SPCs</a:t>
            </a:r>
          </a:p>
          <a:p>
            <a:endParaRPr lang="en-US" b="1" dirty="0">
              <a:solidFill>
                <a:srgbClr val="C00000"/>
              </a:solidFill>
            </a:endParaRPr>
          </a:p>
        </p:txBody>
      </p:sp>
      <p:pic>
        <p:nvPicPr>
          <p:cNvPr id="2050" name="Picture 2" descr="C:\Users\Owner\Desktop\european-shortsea.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00" y="4648200"/>
            <a:ext cx="1447800" cy="8382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48200" y="1447800"/>
            <a:ext cx="4038600" cy="320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60349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rPr>
              <a:t>SHIFT 2020 project</a:t>
            </a:r>
            <a:endParaRPr lang="en-US" b="1" dirty="0">
              <a:solidFill>
                <a:schemeClr val="accent3"/>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05600" y="1600200"/>
            <a:ext cx="1828800" cy="1143000"/>
          </a:xfrm>
          <a:prstGeom prst="rect">
            <a:avLst/>
          </a:prstGeom>
        </p:spPr>
      </p:pic>
      <p:sp>
        <p:nvSpPr>
          <p:cNvPr id="5" name="Content Placeholder 4"/>
          <p:cNvSpPr>
            <a:spLocks noGrp="1"/>
          </p:cNvSpPr>
          <p:nvPr>
            <p:ph sz="quarter" idx="1"/>
          </p:nvPr>
        </p:nvSpPr>
        <p:spPr>
          <a:xfrm>
            <a:off x="301752" y="1527048"/>
            <a:ext cx="8503920" cy="4860426"/>
          </a:xfrm>
        </p:spPr>
        <p:txBody>
          <a:bodyPr>
            <a:normAutofit fontScale="92500" lnSpcReduction="20000"/>
          </a:bodyPr>
          <a:lstStyle/>
          <a:p>
            <a:r>
              <a:rPr lang="en-US" sz="1600" dirty="0" smtClean="0">
                <a:solidFill>
                  <a:schemeClr val="accent3">
                    <a:lumMod val="50000"/>
                  </a:schemeClr>
                </a:solidFill>
              </a:rPr>
              <a:t>New target:</a:t>
            </a:r>
          </a:p>
          <a:p>
            <a:pPr marL="0" indent="0">
              <a:buNone/>
            </a:pPr>
            <a:r>
              <a:rPr lang="en-US" sz="1600" dirty="0" smtClean="0">
                <a:solidFill>
                  <a:srgbClr val="C00000"/>
                </a:solidFill>
              </a:rPr>
              <a:t>SHIFT 2020 project:</a:t>
            </a:r>
          </a:p>
          <a:p>
            <a:pPr marL="0" indent="0">
              <a:buNone/>
            </a:pPr>
            <a:r>
              <a:rPr lang="en-US" sz="1600" dirty="0" smtClean="0">
                <a:solidFill>
                  <a:schemeClr val="accent3">
                    <a:lumMod val="50000"/>
                  </a:schemeClr>
                </a:solidFill>
              </a:rPr>
              <a:t>A joint project with the European </a:t>
            </a:r>
            <a:r>
              <a:rPr lang="en-US" sz="1600" dirty="0" err="1" smtClean="0">
                <a:solidFill>
                  <a:schemeClr val="accent3">
                    <a:lumMod val="50000"/>
                  </a:schemeClr>
                </a:solidFill>
              </a:rPr>
              <a:t>shortsea</a:t>
            </a:r>
            <a:r>
              <a:rPr lang="en-US" sz="1600" dirty="0" smtClean="0">
                <a:solidFill>
                  <a:schemeClr val="accent3">
                    <a:lumMod val="50000"/>
                  </a:schemeClr>
                </a:solidFill>
              </a:rPr>
              <a:t> operators</a:t>
            </a:r>
          </a:p>
          <a:p>
            <a:pPr marL="0" indent="0">
              <a:buNone/>
            </a:pPr>
            <a:r>
              <a:rPr lang="en-US" sz="1600" dirty="0">
                <a:solidFill>
                  <a:schemeClr val="accent3">
                    <a:lumMod val="50000"/>
                  </a:schemeClr>
                </a:solidFill>
              </a:rPr>
              <a:t>a</a:t>
            </a:r>
            <a:r>
              <a:rPr lang="en-US" sz="1600" dirty="0" smtClean="0">
                <a:solidFill>
                  <a:schemeClr val="accent3">
                    <a:lumMod val="50000"/>
                  </a:schemeClr>
                </a:solidFill>
              </a:rPr>
              <a:t>nd the other stakeholders.</a:t>
            </a:r>
          </a:p>
          <a:p>
            <a:pPr marL="0" indent="0">
              <a:buNone/>
            </a:pPr>
            <a:r>
              <a:rPr lang="en-US" sz="1600" b="1" u="sng" dirty="0" smtClean="0">
                <a:solidFill>
                  <a:schemeClr val="accent3">
                    <a:lumMod val="50000"/>
                  </a:schemeClr>
                </a:solidFill>
              </a:rPr>
              <a:t>SHIFT</a:t>
            </a:r>
            <a:r>
              <a:rPr lang="en-US" sz="1600" u="sng" dirty="0" smtClean="0">
                <a:solidFill>
                  <a:schemeClr val="accent3">
                    <a:lumMod val="50000"/>
                  </a:schemeClr>
                </a:solidFill>
              </a:rPr>
              <a:t> cargo from road to sea </a:t>
            </a:r>
            <a:r>
              <a:rPr lang="en-US" sz="1600" dirty="0" smtClean="0">
                <a:solidFill>
                  <a:schemeClr val="accent3">
                    <a:lumMod val="50000"/>
                  </a:schemeClr>
                </a:solidFill>
              </a:rPr>
              <a:t>– a three year campaign</a:t>
            </a:r>
          </a:p>
          <a:p>
            <a:pPr marL="0" indent="0">
              <a:buNone/>
            </a:pPr>
            <a:r>
              <a:rPr lang="en-US" sz="1600" dirty="0">
                <a:solidFill>
                  <a:schemeClr val="accent3">
                    <a:lumMod val="50000"/>
                  </a:schemeClr>
                </a:solidFill>
              </a:rPr>
              <a:t> </a:t>
            </a:r>
            <a:r>
              <a:rPr lang="en-US" sz="1600" dirty="0" smtClean="0">
                <a:solidFill>
                  <a:schemeClr val="accent3">
                    <a:lumMod val="50000"/>
                  </a:schemeClr>
                </a:solidFill>
              </a:rPr>
              <a:t>                                                      -    identify cargo streams</a:t>
            </a:r>
          </a:p>
          <a:p>
            <a:pPr marL="0" indent="0">
              <a:buNone/>
            </a:pPr>
            <a:r>
              <a:rPr lang="en-US" sz="1600" dirty="0">
                <a:solidFill>
                  <a:schemeClr val="accent3">
                    <a:lumMod val="50000"/>
                  </a:schemeClr>
                </a:solidFill>
              </a:rPr>
              <a:t> </a:t>
            </a:r>
            <a:r>
              <a:rPr lang="en-US" sz="1600" dirty="0" smtClean="0">
                <a:solidFill>
                  <a:schemeClr val="accent3">
                    <a:lumMod val="50000"/>
                  </a:schemeClr>
                </a:solidFill>
              </a:rPr>
              <a:t>                                                      -    identify willing shippers</a:t>
            </a:r>
          </a:p>
          <a:p>
            <a:pPr marL="0" indent="0">
              <a:buNone/>
            </a:pPr>
            <a:r>
              <a:rPr lang="en-US" sz="1600" dirty="0">
                <a:solidFill>
                  <a:schemeClr val="accent3">
                    <a:lumMod val="50000"/>
                  </a:schemeClr>
                </a:solidFill>
              </a:rPr>
              <a:t> </a:t>
            </a:r>
            <a:r>
              <a:rPr lang="en-US" sz="1600" dirty="0" smtClean="0">
                <a:solidFill>
                  <a:schemeClr val="accent3">
                    <a:lumMod val="50000"/>
                  </a:schemeClr>
                </a:solidFill>
              </a:rPr>
              <a:t>                                                      -    propose alternatives through SSS</a:t>
            </a:r>
          </a:p>
          <a:p>
            <a:pPr marL="0" indent="0">
              <a:buNone/>
            </a:pPr>
            <a:r>
              <a:rPr lang="en-GB" sz="1600" dirty="0" smtClean="0">
                <a:solidFill>
                  <a:schemeClr val="accent3">
                    <a:lumMod val="50000"/>
                  </a:schemeClr>
                </a:solidFill>
                <a:latin typeface="+mj-lt"/>
                <a:ea typeface="+mj-ea"/>
                <a:cs typeface="Arial" panose="020B0604020202020204" pitchFamily="34" charset="0"/>
              </a:rPr>
              <a:t>Defining </a:t>
            </a:r>
            <a:r>
              <a:rPr lang="en-GB" sz="1600" dirty="0">
                <a:solidFill>
                  <a:schemeClr val="accent3">
                    <a:lumMod val="50000"/>
                  </a:schemeClr>
                </a:solidFill>
                <a:latin typeface="+mj-lt"/>
                <a:ea typeface="+mj-ea"/>
                <a:cs typeface="Arial" panose="020B0604020202020204" pitchFamily="34" charset="0"/>
              </a:rPr>
              <a:t>new role of </a:t>
            </a:r>
            <a:r>
              <a:rPr lang="en-GB" sz="1600" dirty="0" smtClean="0">
                <a:solidFill>
                  <a:schemeClr val="accent3">
                    <a:lumMod val="50000"/>
                  </a:schemeClr>
                </a:solidFill>
                <a:latin typeface="+mj-lt"/>
                <a:ea typeface="+mj-ea"/>
                <a:cs typeface="Arial" panose="020B0604020202020204" pitchFamily="34" charset="0"/>
              </a:rPr>
              <a:t>ESN- </a:t>
            </a:r>
            <a:r>
              <a:rPr lang="en-GB" sz="1600" b="1" dirty="0">
                <a:solidFill>
                  <a:schemeClr val="accent3">
                    <a:lumMod val="50000"/>
                  </a:schemeClr>
                </a:solidFill>
                <a:latin typeface="+mj-lt"/>
                <a:cs typeface="Arial" panose="020B0604020202020204" pitchFamily="34" charset="0"/>
              </a:rPr>
              <a:t>FACILITATOR – CATALYST </a:t>
            </a:r>
          </a:p>
          <a:p>
            <a:pPr marL="114300" lvl="0" indent="0">
              <a:spcBef>
                <a:spcPts val="400"/>
              </a:spcBef>
              <a:buClr>
                <a:srgbClr val="4F81BD"/>
              </a:buClr>
              <a:buSzPct val="68000"/>
              <a:buNone/>
            </a:pPr>
            <a:r>
              <a:rPr lang="en-GB" sz="1600" b="1" dirty="0" smtClean="0">
                <a:solidFill>
                  <a:schemeClr val="accent3">
                    <a:lumMod val="50000"/>
                  </a:schemeClr>
                </a:solidFill>
                <a:latin typeface="+mj-lt"/>
                <a:cs typeface="Arial" panose="020B0604020202020204" pitchFamily="34" charset="0"/>
              </a:rPr>
              <a:t>FACILITATOR</a:t>
            </a:r>
            <a:r>
              <a:rPr lang="en-GB" sz="1600" b="1" dirty="0">
                <a:solidFill>
                  <a:schemeClr val="accent3">
                    <a:lumMod val="50000"/>
                  </a:schemeClr>
                </a:solidFill>
                <a:latin typeface="+mj-lt"/>
                <a:cs typeface="Arial" panose="020B0604020202020204" pitchFamily="34" charset="0"/>
              </a:rPr>
              <a:t>:</a:t>
            </a:r>
          </a:p>
          <a:p>
            <a:pPr marL="114300" lvl="0" indent="0">
              <a:spcBef>
                <a:spcPts val="400"/>
              </a:spcBef>
              <a:buClr>
                <a:srgbClr val="4F81BD"/>
              </a:buClr>
              <a:buSzPct val="68000"/>
              <a:buNone/>
            </a:pPr>
            <a:r>
              <a:rPr lang="en-GB" sz="1600" dirty="0">
                <a:solidFill>
                  <a:schemeClr val="accent3">
                    <a:lumMod val="50000"/>
                  </a:schemeClr>
                </a:solidFill>
                <a:latin typeface="+mj-lt"/>
                <a:cs typeface="Arial" panose="020B0604020202020204" pitchFamily="34" charset="0"/>
              </a:rPr>
              <a:t>To assist Commission to reach goal of shifting </a:t>
            </a:r>
            <a:endParaRPr lang="en-GB" sz="1600" dirty="0" smtClean="0">
              <a:solidFill>
                <a:schemeClr val="accent3">
                  <a:lumMod val="50000"/>
                </a:schemeClr>
              </a:solidFill>
              <a:latin typeface="+mj-lt"/>
              <a:cs typeface="Arial" panose="020B0604020202020204" pitchFamily="34" charset="0"/>
            </a:endParaRPr>
          </a:p>
          <a:p>
            <a:pPr marL="114300" lvl="0" indent="0">
              <a:spcBef>
                <a:spcPts val="400"/>
              </a:spcBef>
              <a:buClr>
                <a:srgbClr val="4F81BD"/>
              </a:buClr>
              <a:buSzPct val="68000"/>
              <a:buNone/>
            </a:pPr>
            <a:r>
              <a:rPr lang="en-GB" sz="1600" dirty="0" smtClean="0">
                <a:solidFill>
                  <a:schemeClr val="accent3">
                    <a:lumMod val="50000"/>
                  </a:schemeClr>
                </a:solidFill>
                <a:latin typeface="+mj-lt"/>
                <a:cs typeface="Arial" panose="020B0604020202020204" pitchFamily="34" charset="0"/>
              </a:rPr>
              <a:t>at </a:t>
            </a:r>
            <a:r>
              <a:rPr lang="en-GB" sz="1600" dirty="0">
                <a:solidFill>
                  <a:schemeClr val="accent3">
                    <a:lumMod val="50000"/>
                  </a:schemeClr>
                </a:solidFill>
                <a:latin typeface="+mj-lt"/>
                <a:cs typeface="Arial" panose="020B0604020202020204" pitchFamily="34" charset="0"/>
              </a:rPr>
              <a:t>least 30% </a:t>
            </a:r>
            <a:r>
              <a:rPr lang="en-GB" sz="1600" dirty="0" smtClean="0">
                <a:solidFill>
                  <a:schemeClr val="accent3">
                    <a:lumMod val="50000"/>
                  </a:schemeClr>
                </a:solidFill>
                <a:latin typeface="+mj-lt"/>
                <a:cs typeface="Arial" panose="020B0604020202020204" pitchFamily="34" charset="0"/>
              </a:rPr>
              <a:t>of </a:t>
            </a:r>
            <a:r>
              <a:rPr lang="en-GB" sz="1600" dirty="0">
                <a:solidFill>
                  <a:schemeClr val="accent3">
                    <a:lumMod val="50000"/>
                  </a:schemeClr>
                </a:solidFill>
                <a:latin typeface="+mj-lt"/>
                <a:cs typeface="Arial" panose="020B0604020202020204" pitchFamily="34" charset="0"/>
              </a:rPr>
              <a:t>road transport to SSS by </a:t>
            </a:r>
            <a:r>
              <a:rPr lang="en-GB" sz="1600" dirty="0" smtClean="0">
                <a:solidFill>
                  <a:schemeClr val="accent3">
                    <a:lumMod val="50000"/>
                  </a:schemeClr>
                </a:solidFill>
                <a:latin typeface="+mj-lt"/>
                <a:cs typeface="Arial" panose="020B0604020202020204" pitchFamily="34" charset="0"/>
              </a:rPr>
              <a:t>2030</a:t>
            </a:r>
          </a:p>
          <a:p>
            <a:pPr marL="114300" lvl="0" indent="0">
              <a:spcBef>
                <a:spcPts val="400"/>
              </a:spcBef>
              <a:buClr>
                <a:srgbClr val="4F81BD"/>
              </a:buClr>
              <a:buSzPct val="68000"/>
              <a:buNone/>
            </a:pPr>
            <a:r>
              <a:rPr lang="en-GB" sz="1600" b="1" dirty="0">
                <a:solidFill>
                  <a:schemeClr val="accent3">
                    <a:lumMod val="50000"/>
                  </a:schemeClr>
                </a:solidFill>
                <a:latin typeface="+mj-lt"/>
                <a:cs typeface="Arial" panose="020B0604020202020204" pitchFamily="34" charset="0"/>
              </a:rPr>
              <a:t>HOW: </a:t>
            </a:r>
          </a:p>
          <a:p>
            <a:pPr marL="114300" lvl="0" indent="0">
              <a:spcBef>
                <a:spcPts val="400"/>
              </a:spcBef>
              <a:buClr>
                <a:srgbClr val="4F81BD"/>
              </a:buClr>
              <a:buSzPct val="68000"/>
              <a:buNone/>
            </a:pPr>
            <a:r>
              <a:rPr lang="en-GB" sz="1600" dirty="0">
                <a:solidFill>
                  <a:schemeClr val="accent3">
                    <a:lumMod val="50000"/>
                  </a:schemeClr>
                </a:solidFill>
                <a:latin typeface="+mj-lt"/>
                <a:cs typeface="Arial" panose="020B0604020202020204" pitchFamily="34" charset="0"/>
              </a:rPr>
              <a:t>Understand the market – </a:t>
            </a:r>
            <a:endParaRPr lang="en-GB" sz="1600" dirty="0" smtClean="0">
              <a:solidFill>
                <a:schemeClr val="accent3">
                  <a:lumMod val="50000"/>
                </a:schemeClr>
              </a:solidFill>
              <a:latin typeface="+mj-lt"/>
              <a:cs typeface="Arial" panose="020B0604020202020204" pitchFamily="34" charset="0"/>
            </a:endParaRPr>
          </a:p>
          <a:p>
            <a:pPr marL="114300" lvl="0" indent="0">
              <a:spcBef>
                <a:spcPts val="400"/>
              </a:spcBef>
              <a:buClr>
                <a:srgbClr val="4F81BD"/>
              </a:buClr>
              <a:buSzPct val="68000"/>
              <a:buNone/>
            </a:pPr>
            <a:r>
              <a:rPr lang="en-GB" sz="1600" dirty="0" smtClean="0">
                <a:solidFill>
                  <a:schemeClr val="accent3">
                    <a:lumMod val="50000"/>
                  </a:schemeClr>
                </a:solidFill>
                <a:latin typeface="+mj-lt"/>
                <a:cs typeface="Arial" panose="020B0604020202020204" pitchFamily="34" charset="0"/>
              </a:rPr>
              <a:t>Identify traffics which can have an economic </a:t>
            </a:r>
          </a:p>
          <a:p>
            <a:pPr marL="114300" lvl="0" indent="0">
              <a:spcBef>
                <a:spcPts val="400"/>
              </a:spcBef>
              <a:buClr>
                <a:srgbClr val="4F81BD"/>
              </a:buClr>
              <a:buSzPct val="68000"/>
              <a:buNone/>
            </a:pPr>
            <a:r>
              <a:rPr lang="en-GB" sz="1600" dirty="0" smtClean="0">
                <a:solidFill>
                  <a:schemeClr val="accent3">
                    <a:lumMod val="50000"/>
                  </a:schemeClr>
                </a:solidFill>
                <a:latin typeface="+mj-lt"/>
                <a:cs typeface="Arial" panose="020B0604020202020204" pitchFamily="34" charset="0"/>
              </a:rPr>
              <a:t>advantage if transported by sea</a:t>
            </a:r>
          </a:p>
          <a:p>
            <a:pPr marL="109728" lvl="0" indent="0">
              <a:spcBef>
                <a:spcPts val="400"/>
              </a:spcBef>
              <a:buClr>
                <a:srgbClr val="4F81BD"/>
              </a:buClr>
              <a:buSzPct val="68000"/>
              <a:buNone/>
            </a:pPr>
            <a:r>
              <a:rPr lang="en-US" sz="1600" b="1" dirty="0">
                <a:solidFill>
                  <a:srgbClr val="1F497D"/>
                </a:solidFill>
                <a:latin typeface="+mj-lt"/>
                <a:cs typeface="Arial" panose="020B0604020202020204" pitchFamily="34" charset="0"/>
              </a:rPr>
              <a:t>ECONOMIC ADVANTAGE:</a:t>
            </a:r>
          </a:p>
          <a:p>
            <a:pPr marL="109728" lvl="0" indent="0">
              <a:spcBef>
                <a:spcPts val="400"/>
              </a:spcBef>
              <a:buClr>
                <a:srgbClr val="4F81BD"/>
              </a:buClr>
              <a:buSzPct val="68000"/>
              <a:buNone/>
            </a:pPr>
            <a:r>
              <a:rPr lang="en-US" sz="1600" dirty="0">
                <a:solidFill>
                  <a:srgbClr val="FF0000"/>
                </a:solidFill>
                <a:latin typeface="+mj-lt"/>
                <a:cs typeface="Arial" panose="020B0604020202020204" pitchFamily="34" charset="0"/>
              </a:rPr>
              <a:t>Cheaper price</a:t>
            </a:r>
          </a:p>
          <a:p>
            <a:pPr marL="109728" lvl="0" indent="0">
              <a:spcBef>
                <a:spcPts val="400"/>
              </a:spcBef>
              <a:buClr>
                <a:srgbClr val="4F81BD"/>
              </a:buClr>
              <a:buSzPct val="68000"/>
              <a:buNone/>
            </a:pPr>
            <a:r>
              <a:rPr lang="en-US" sz="1600" dirty="0">
                <a:solidFill>
                  <a:srgbClr val="0070C0"/>
                </a:solidFill>
                <a:latin typeface="+mj-lt"/>
                <a:cs typeface="Arial" panose="020B0604020202020204" pitchFamily="34" charset="0"/>
              </a:rPr>
              <a:t>Transit time</a:t>
            </a:r>
          </a:p>
          <a:p>
            <a:pPr marL="114300" lvl="0" indent="0">
              <a:spcBef>
                <a:spcPts val="400"/>
              </a:spcBef>
              <a:buClr>
                <a:srgbClr val="4F81BD"/>
              </a:buClr>
              <a:buSzPct val="68000"/>
              <a:buNone/>
            </a:pPr>
            <a:endParaRPr lang="en-GB" sz="1600" dirty="0">
              <a:solidFill>
                <a:schemeClr val="accent3">
                  <a:lumMod val="50000"/>
                </a:schemeClr>
              </a:solidFill>
              <a:latin typeface="+mj-lt"/>
              <a:cs typeface="Arial" panose="020B0604020202020204" pitchFamily="34" charset="0"/>
            </a:endParaRPr>
          </a:p>
          <a:p>
            <a:pPr marL="114300" lvl="0" indent="0">
              <a:spcBef>
                <a:spcPts val="400"/>
              </a:spcBef>
              <a:buClr>
                <a:srgbClr val="4F81BD"/>
              </a:buClr>
              <a:buSzPct val="68000"/>
              <a:buNone/>
            </a:pPr>
            <a:endParaRPr lang="en-US" sz="1600" dirty="0">
              <a:solidFill>
                <a:schemeClr val="accent3">
                  <a:lumMod val="50000"/>
                </a:schemeClr>
              </a:solidFill>
              <a:latin typeface="+mj-lt"/>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91100" y="3733800"/>
            <a:ext cx="3429000" cy="21391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54355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accent3"/>
                </a:solidFill>
                <a:effectLst>
                  <a:outerShdw blurRad="31750" dist="25400" dir="5400000" algn="tl" rotWithShape="0">
                    <a:srgbClr val="000000">
                      <a:alpha val="25000"/>
                    </a:srgbClr>
                  </a:outerShdw>
                </a:effectLst>
              </a:rPr>
              <a:t>Essential features of SHIFT 2020</a:t>
            </a:r>
            <a:endParaRPr lang="en-US" sz="3200" dirty="0">
              <a:solidFill>
                <a:schemeClr val="accent3"/>
              </a:solidFill>
            </a:endParaRPr>
          </a:p>
        </p:txBody>
      </p:sp>
      <p:sp>
        <p:nvSpPr>
          <p:cNvPr id="3" name="Content Placeholder 2"/>
          <p:cNvSpPr>
            <a:spLocks noGrp="1"/>
          </p:cNvSpPr>
          <p:nvPr>
            <p:ph sz="quarter" idx="1"/>
          </p:nvPr>
        </p:nvSpPr>
        <p:spPr>
          <a:xfrm>
            <a:off x="381000" y="1143000"/>
            <a:ext cx="8229600" cy="5211763"/>
          </a:xfrm>
        </p:spPr>
        <p:txBody>
          <a:bodyPr>
            <a:normAutofit/>
          </a:bodyPr>
          <a:lstStyle/>
          <a:p>
            <a:pPr marL="365760" lvl="0" indent="-256032">
              <a:spcBef>
                <a:spcPts val="400"/>
              </a:spcBef>
              <a:buClr>
                <a:srgbClr val="4F81BD"/>
              </a:buClr>
              <a:buSzPct val="68000"/>
              <a:buFont typeface="Wingdings" panose="05000000000000000000" pitchFamily="2" charset="2"/>
              <a:buChar char="Ø"/>
            </a:pPr>
            <a:endParaRPr lang="en-US" sz="1900" u="sng" dirty="0" smtClean="0">
              <a:solidFill>
                <a:srgbClr val="1F497D"/>
              </a:solidFill>
              <a:latin typeface="Arial" panose="020B0604020202020204" pitchFamily="34" charset="0"/>
              <a:cs typeface="Arial" panose="020B0604020202020204" pitchFamily="34" charset="0"/>
            </a:endParaRPr>
          </a:p>
          <a:p>
            <a:pPr marL="365760" lvl="0" indent="-256032">
              <a:spcBef>
                <a:spcPts val="400"/>
              </a:spcBef>
              <a:buClr>
                <a:srgbClr val="4F81BD"/>
              </a:buClr>
              <a:buSzPct val="68000"/>
              <a:buFont typeface="Wingdings" panose="05000000000000000000" pitchFamily="2" charset="2"/>
              <a:buChar char="Ø"/>
            </a:pPr>
            <a:r>
              <a:rPr lang="en-US" sz="1800" u="sng" dirty="0" smtClean="0">
                <a:solidFill>
                  <a:srgbClr val="C00000"/>
                </a:solidFill>
                <a:latin typeface="+mj-lt"/>
                <a:cs typeface="Arial" panose="020B0604020202020204" pitchFamily="34" charset="0"/>
              </a:rPr>
              <a:t>A pro-active approach both at ESN level and each SPC at national level</a:t>
            </a:r>
            <a:r>
              <a:rPr lang="en-US" sz="1900" u="sng" dirty="0" smtClean="0">
                <a:solidFill>
                  <a:srgbClr val="C00000"/>
                </a:solidFill>
                <a:latin typeface="Arial" panose="020B0604020202020204" pitchFamily="34" charset="0"/>
                <a:cs typeface="Arial" panose="020B0604020202020204" pitchFamily="34" charset="0"/>
              </a:rPr>
              <a:t>. </a:t>
            </a:r>
          </a:p>
          <a:p>
            <a:pPr marL="109728" lvl="0" indent="0">
              <a:spcBef>
                <a:spcPts val="400"/>
              </a:spcBef>
              <a:buClr>
                <a:srgbClr val="4F81BD"/>
              </a:buClr>
              <a:buSzPct val="68000"/>
              <a:buNone/>
            </a:pPr>
            <a:endParaRPr lang="en-US" sz="1900" u="sng" dirty="0">
              <a:solidFill>
                <a:srgbClr val="1F497D"/>
              </a:solidFill>
              <a:latin typeface="Arial" panose="020B0604020202020204" pitchFamily="34" charset="0"/>
              <a:cs typeface="Arial" panose="020B0604020202020204" pitchFamily="34" charset="0"/>
            </a:endParaRPr>
          </a:p>
          <a:p>
            <a:pPr marL="452628" lvl="0">
              <a:spcBef>
                <a:spcPts val="400"/>
              </a:spcBef>
              <a:buClr>
                <a:srgbClr val="4F81BD"/>
              </a:buClr>
              <a:buSzPct val="68000"/>
              <a:buFont typeface="Wingdings" pitchFamily="2" charset="2"/>
              <a:buChar char="§"/>
            </a:pPr>
            <a:r>
              <a:rPr lang="en-US" sz="1600" dirty="0" smtClean="0">
                <a:solidFill>
                  <a:srgbClr val="1F497D"/>
                </a:solidFill>
                <a:cs typeface="Arial" panose="020B0604020202020204" pitchFamily="34" charset="0"/>
              </a:rPr>
              <a:t>Interaction </a:t>
            </a:r>
            <a:r>
              <a:rPr lang="en-US" sz="1600" dirty="0">
                <a:solidFill>
                  <a:srgbClr val="1F497D"/>
                </a:solidFill>
                <a:cs typeface="Arial" panose="020B0604020202020204" pitchFamily="34" charset="0"/>
              </a:rPr>
              <a:t>with regulators/governments.</a:t>
            </a:r>
          </a:p>
          <a:p>
            <a:pPr marL="452628" lvl="0">
              <a:spcBef>
                <a:spcPts val="400"/>
              </a:spcBef>
              <a:buClr>
                <a:srgbClr val="4F81BD"/>
              </a:buClr>
              <a:buSzPct val="68000"/>
              <a:buFont typeface="Wingdings" pitchFamily="2" charset="2"/>
              <a:buChar char="§"/>
            </a:pPr>
            <a:r>
              <a:rPr lang="en-US" sz="1600" dirty="0" smtClean="0">
                <a:solidFill>
                  <a:srgbClr val="1F497D"/>
                </a:solidFill>
                <a:cs typeface="Arial" panose="020B0604020202020204" pitchFamily="34" charset="0"/>
              </a:rPr>
              <a:t>Address </a:t>
            </a:r>
            <a:r>
              <a:rPr lang="en-US" sz="1600" dirty="0">
                <a:solidFill>
                  <a:srgbClr val="1F497D"/>
                </a:solidFill>
                <a:cs typeface="Arial" panose="020B0604020202020204" pitchFamily="34" charset="0"/>
              </a:rPr>
              <a:t>regulatory bottlenecks.</a:t>
            </a:r>
          </a:p>
          <a:p>
            <a:pPr marL="452628" lvl="0">
              <a:spcBef>
                <a:spcPts val="400"/>
              </a:spcBef>
              <a:buClr>
                <a:srgbClr val="4F81BD"/>
              </a:buClr>
              <a:buSzPct val="68000"/>
              <a:buFont typeface="Wingdings" pitchFamily="2" charset="2"/>
              <a:buChar char="§"/>
            </a:pPr>
            <a:r>
              <a:rPr lang="en-US" sz="1600" dirty="0" smtClean="0">
                <a:solidFill>
                  <a:srgbClr val="1F497D"/>
                </a:solidFill>
                <a:cs typeface="Arial" panose="020B0604020202020204" pitchFamily="34" charset="0"/>
              </a:rPr>
              <a:t>Acknowledge </a:t>
            </a:r>
            <a:r>
              <a:rPr lang="en-US" sz="1600" dirty="0">
                <a:solidFill>
                  <a:srgbClr val="1F497D"/>
                </a:solidFill>
                <a:cs typeface="Arial" panose="020B0604020202020204" pitchFamily="34" charset="0"/>
              </a:rPr>
              <a:t>infrastructure limitations that hinder SSS.</a:t>
            </a:r>
          </a:p>
          <a:p>
            <a:pPr marL="452628" lvl="0">
              <a:spcBef>
                <a:spcPts val="400"/>
              </a:spcBef>
              <a:buClr>
                <a:srgbClr val="4F81BD"/>
              </a:buClr>
              <a:buSzPct val="68000"/>
              <a:buFont typeface="Wingdings" pitchFamily="2" charset="2"/>
              <a:buChar char="§"/>
            </a:pPr>
            <a:r>
              <a:rPr lang="en-US" sz="1600" dirty="0" smtClean="0">
                <a:solidFill>
                  <a:srgbClr val="1F497D"/>
                </a:solidFill>
                <a:cs typeface="Arial" panose="020B0604020202020204" pitchFamily="34" charset="0"/>
              </a:rPr>
              <a:t>Join </a:t>
            </a:r>
            <a:r>
              <a:rPr lang="en-US" sz="1600" dirty="0">
                <a:solidFill>
                  <a:srgbClr val="1F497D"/>
                </a:solidFill>
                <a:cs typeface="Arial" panose="020B0604020202020204" pitchFamily="34" charset="0"/>
              </a:rPr>
              <a:t>forces with other stakeholders</a:t>
            </a:r>
            <a:r>
              <a:rPr lang="en-US" sz="1600" dirty="0" smtClean="0">
                <a:solidFill>
                  <a:srgbClr val="1F497D"/>
                </a:solidFill>
                <a:cs typeface="Arial" panose="020B0604020202020204" pitchFamily="34" charset="0"/>
              </a:rPr>
              <a:t>:</a:t>
            </a:r>
          </a:p>
          <a:p>
            <a:pPr marL="109728" lvl="0" indent="0">
              <a:spcBef>
                <a:spcPts val="400"/>
              </a:spcBef>
              <a:buClr>
                <a:srgbClr val="4F81BD"/>
              </a:buClr>
              <a:buSzPct val="68000"/>
              <a:buNone/>
            </a:pPr>
            <a:r>
              <a:rPr lang="en-US" sz="1600" dirty="0" smtClean="0">
                <a:solidFill>
                  <a:srgbClr val="1F497D"/>
                </a:solidFill>
                <a:cs typeface="Arial" panose="020B0604020202020204" pitchFamily="34" charset="0"/>
              </a:rPr>
              <a:t>       </a:t>
            </a:r>
            <a:r>
              <a:rPr lang="en-US" sz="1600" dirty="0">
                <a:solidFill>
                  <a:srgbClr val="1F497D"/>
                </a:solidFill>
                <a:cs typeface="Arial" panose="020B0604020202020204" pitchFamily="34" charset="0"/>
              </a:rPr>
              <a:t>Shippers’ Councils, </a:t>
            </a:r>
            <a:r>
              <a:rPr lang="en-US" sz="1600" dirty="0" err="1">
                <a:solidFill>
                  <a:srgbClr val="1F497D"/>
                </a:solidFill>
                <a:cs typeface="Arial" panose="020B0604020202020204" pitchFamily="34" charset="0"/>
              </a:rPr>
              <a:t>shipowners</a:t>
            </a:r>
            <a:r>
              <a:rPr lang="en-US" sz="1600" dirty="0">
                <a:solidFill>
                  <a:srgbClr val="1F497D"/>
                </a:solidFill>
                <a:cs typeface="Arial" panose="020B0604020202020204" pitchFamily="34" charset="0"/>
              </a:rPr>
              <a:t>, port associations</a:t>
            </a:r>
          </a:p>
          <a:p>
            <a:pPr marL="452628" lvl="0">
              <a:spcBef>
                <a:spcPts val="400"/>
              </a:spcBef>
              <a:buClr>
                <a:srgbClr val="4F81BD"/>
              </a:buClr>
              <a:buSzPct val="68000"/>
              <a:buFont typeface="Wingdings" pitchFamily="2" charset="2"/>
              <a:buChar char="§"/>
            </a:pPr>
            <a:r>
              <a:rPr lang="en-US" sz="1600" dirty="0" smtClean="0">
                <a:solidFill>
                  <a:srgbClr val="1F497D"/>
                </a:solidFill>
                <a:cs typeface="Arial" panose="020B0604020202020204" pitchFamily="34" charset="0"/>
              </a:rPr>
              <a:t>Dissemination </a:t>
            </a:r>
            <a:r>
              <a:rPr lang="en-US" sz="1600" dirty="0">
                <a:solidFill>
                  <a:srgbClr val="1F497D"/>
                </a:solidFill>
                <a:cs typeface="Arial" panose="020B0604020202020204" pitchFamily="34" charset="0"/>
              </a:rPr>
              <a:t>of data and information.</a:t>
            </a:r>
          </a:p>
          <a:p>
            <a:pPr marL="452628" lvl="0">
              <a:spcBef>
                <a:spcPts val="400"/>
              </a:spcBef>
              <a:buClr>
                <a:srgbClr val="4F81BD"/>
              </a:buClr>
              <a:buSzPct val="68000"/>
              <a:buFont typeface="Wingdings" pitchFamily="2" charset="2"/>
              <a:buChar char="§"/>
            </a:pPr>
            <a:r>
              <a:rPr lang="en-US" sz="1600" dirty="0" smtClean="0">
                <a:solidFill>
                  <a:srgbClr val="1F497D"/>
                </a:solidFill>
                <a:cs typeface="Arial" panose="020B0604020202020204" pitchFamily="34" charset="0"/>
              </a:rPr>
              <a:t>Formal </a:t>
            </a:r>
            <a:r>
              <a:rPr lang="en-US" sz="1600" dirty="0">
                <a:solidFill>
                  <a:srgbClr val="1F497D"/>
                </a:solidFill>
                <a:cs typeface="Arial" panose="020B0604020202020204" pitchFamily="34" charset="0"/>
              </a:rPr>
              <a:t>reporting systems to update Commission.</a:t>
            </a:r>
          </a:p>
          <a:p>
            <a:pPr marL="452628" lvl="0">
              <a:spcBef>
                <a:spcPts val="400"/>
              </a:spcBef>
              <a:buClr>
                <a:srgbClr val="4F81BD"/>
              </a:buClr>
              <a:buSzPct val="68000"/>
              <a:buFont typeface="Wingdings" pitchFamily="2" charset="2"/>
              <a:buChar char="§"/>
            </a:pPr>
            <a:r>
              <a:rPr lang="en-US" sz="1600" dirty="0" smtClean="0">
                <a:solidFill>
                  <a:srgbClr val="1F497D"/>
                </a:solidFill>
                <a:cs typeface="Arial" panose="020B0604020202020204" pitchFamily="34" charset="0"/>
              </a:rPr>
              <a:t>Address </a:t>
            </a:r>
            <a:r>
              <a:rPr lang="en-US" sz="1600" dirty="0">
                <a:solidFill>
                  <a:srgbClr val="1F497D"/>
                </a:solidFill>
                <a:cs typeface="Arial" panose="020B0604020202020204" pitchFamily="34" charset="0"/>
              </a:rPr>
              <a:t>environmental problems.</a:t>
            </a:r>
          </a:p>
          <a:p>
            <a:pPr marL="452628" lvl="0">
              <a:spcBef>
                <a:spcPts val="400"/>
              </a:spcBef>
              <a:buClr>
                <a:srgbClr val="4F81BD"/>
              </a:buClr>
              <a:buSzPct val="68000"/>
              <a:buFont typeface="Wingdings" pitchFamily="2" charset="2"/>
              <a:buChar char="§"/>
            </a:pPr>
            <a:r>
              <a:rPr lang="en-US" sz="1600" dirty="0" smtClean="0">
                <a:solidFill>
                  <a:srgbClr val="1F497D"/>
                </a:solidFill>
                <a:cs typeface="Arial" panose="020B0604020202020204" pitchFamily="34" charset="0"/>
              </a:rPr>
              <a:t>Join </a:t>
            </a:r>
            <a:r>
              <a:rPr lang="en-US" sz="1600" dirty="0">
                <a:solidFill>
                  <a:srgbClr val="1F497D"/>
                </a:solidFill>
                <a:cs typeface="Arial" panose="020B0604020202020204" pitchFamily="34" charset="0"/>
              </a:rPr>
              <a:t>in discussion on application of new technology for SSS</a:t>
            </a:r>
            <a:r>
              <a:rPr lang="en-US" sz="1600" dirty="0" smtClean="0">
                <a:solidFill>
                  <a:srgbClr val="1F497D"/>
                </a:solidFill>
                <a:cs typeface="Arial" panose="020B0604020202020204" pitchFamily="34" charset="0"/>
              </a:rPr>
              <a:t>.</a:t>
            </a:r>
          </a:p>
          <a:p>
            <a:pPr marL="452628" lvl="0">
              <a:spcBef>
                <a:spcPts val="400"/>
              </a:spcBef>
              <a:buClr>
                <a:srgbClr val="4F81BD"/>
              </a:buClr>
              <a:buSzPct val="68000"/>
              <a:buFont typeface="Wingdings" pitchFamily="2" charset="2"/>
              <a:buChar char="§"/>
            </a:pPr>
            <a:r>
              <a:rPr lang="en-US" sz="1600" dirty="0" smtClean="0">
                <a:solidFill>
                  <a:srgbClr val="1F497D"/>
                </a:solidFill>
                <a:cs typeface="Arial" panose="020B0604020202020204" pitchFamily="34" charset="0"/>
              </a:rPr>
              <a:t>Education</a:t>
            </a:r>
            <a:endParaRPr lang="en-US" sz="1600" dirty="0">
              <a:solidFill>
                <a:srgbClr val="1F497D"/>
              </a:solidFill>
              <a:cs typeface="Arial" panose="020B0604020202020204" pitchFamily="34" charset="0"/>
            </a:endParaRPr>
          </a:p>
          <a:p>
            <a:pPr marL="452628" lvl="0">
              <a:spcBef>
                <a:spcPts val="400"/>
              </a:spcBef>
              <a:buClr>
                <a:srgbClr val="4F81BD"/>
              </a:buClr>
              <a:buSzPct val="68000"/>
              <a:buFont typeface="Wingdings" pitchFamily="2" charset="2"/>
              <a:buChar char="§"/>
            </a:pPr>
            <a:r>
              <a:rPr lang="en-US" sz="1600" dirty="0">
                <a:solidFill>
                  <a:srgbClr val="1F497D"/>
                </a:solidFill>
                <a:cs typeface="Arial" panose="020B0604020202020204" pitchFamily="34" charset="0"/>
              </a:rPr>
              <a:t>Support initiatives of other service providers :</a:t>
            </a:r>
          </a:p>
          <a:p>
            <a:pPr marL="109728" lvl="0" indent="0">
              <a:spcBef>
                <a:spcPts val="400"/>
              </a:spcBef>
              <a:buClr>
                <a:srgbClr val="4F81BD"/>
              </a:buClr>
              <a:buSzPct val="68000"/>
              <a:buNone/>
            </a:pPr>
            <a:r>
              <a:rPr lang="en-US" sz="1600" dirty="0">
                <a:solidFill>
                  <a:srgbClr val="1F497D"/>
                </a:solidFill>
                <a:cs typeface="Arial" panose="020B0604020202020204" pitchFamily="34" charset="0"/>
              </a:rPr>
              <a:t>    </a:t>
            </a:r>
            <a:r>
              <a:rPr lang="en-US" sz="1600" dirty="0" smtClean="0">
                <a:solidFill>
                  <a:srgbClr val="1F497D"/>
                </a:solidFill>
                <a:cs typeface="Arial" panose="020B0604020202020204" pitchFamily="34" charset="0"/>
              </a:rPr>
              <a:t>   </a:t>
            </a:r>
            <a:r>
              <a:rPr lang="en-US" sz="1600" dirty="0" err="1" smtClean="0">
                <a:solidFill>
                  <a:srgbClr val="1F497D"/>
                </a:solidFill>
                <a:cs typeface="Arial" panose="020B0604020202020204" pitchFamily="34" charset="0"/>
              </a:rPr>
              <a:t>eg</a:t>
            </a:r>
            <a:r>
              <a:rPr lang="en-US" sz="1600" dirty="0">
                <a:solidFill>
                  <a:srgbClr val="1F497D"/>
                </a:solidFill>
                <a:cs typeface="Arial" panose="020B0604020202020204" pitchFamily="34" charset="0"/>
              </a:rPr>
              <a:t>. Shipping agents, ship brokers</a:t>
            </a:r>
          </a:p>
          <a:p>
            <a:pPr marL="452628" lvl="0">
              <a:spcBef>
                <a:spcPts val="400"/>
              </a:spcBef>
              <a:buClr>
                <a:srgbClr val="4F81BD"/>
              </a:buClr>
              <a:buSzPct val="68000"/>
              <a:buFont typeface="Wingdings" pitchFamily="2" charset="2"/>
              <a:buChar char="§"/>
            </a:pPr>
            <a:endParaRPr lang="en-US" sz="1900" dirty="0" smtClean="0">
              <a:solidFill>
                <a:srgbClr val="1F497D"/>
              </a:solidFill>
              <a:latin typeface="Arial" panose="020B0604020202020204" pitchFamily="34" charset="0"/>
              <a:cs typeface="Arial" panose="020B0604020202020204" pitchFamily="34" charset="0"/>
            </a:endParaRPr>
          </a:p>
          <a:p>
            <a:pPr marL="452628" lvl="0">
              <a:spcBef>
                <a:spcPts val="400"/>
              </a:spcBef>
              <a:buClr>
                <a:srgbClr val="4F81BD"/>
              </a:buClr>
              <a:buSzPct val="68000"/>
              <a:buFont typeface="Wingdings" pitchFamily="2" charset="2"/>
              <a:buChar char="§"/>
            </a:pPr>
            <a:endParaRPr lang="en-US" sz="1900" dirty="0" smtClean="0">
              <a:solidFill>
                <a:srgbClr val="1F497D"/>
              </a:solidFill>
              <a:latin typeface="Arial" panose="020B0604020202020204" pitchFamily="34" charset="0"/>
              <a:cs typeface="Arial" panose="020B0604020202020204" pitchFamily="34" charset="0"/>
            </a:endParaRPr>
          </a:p>
          <a:p>
            <a:pPr marL="365760" lvl="0" indent="-256032">
              <a:spcBef>
                <a:spcPts val="400"/>
              </a:spcBef>
              <a:buClr>
                <a:srgbClr val="4F81BD"/>
              </a:buClr>
              <a:buSzPct val="68000"/>
              <a:buFont typeface="Wingdings" panose="05000000000000000000" pitchFamily="2" charset="2"/>
              <a:buChar char="Ø"/>
            </a:pPr>
            <a:endParaRPr lang="en-GB" sz="1900" dirty="0">
              <a:solidFill>
                <a:srgbClr val="1F497D"/>
              </a:solidFill>
              <a:latin typeface="Arial" panose="020B0604020202020204" pitchFamily="34" charset="0"/>
              <a:cs typeface="Arial" panose="020B0604020202020204" pitchFamily="34" charset="0"/>
            </a:endParaRP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629400" y="2362200"/>
            <a:ext cx="2128328" cy="28956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09393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44" y="152400"/>
            <a:ext cx="8534400" cy="1219200"/>
          </a:xfrm>
        </p:spPr>
        <p:txBody>
          <a:bodyPr>
            <a:noAutofit/>
          </a:bodyPr>
          <a:lstStyle/>
          <a:p>
            <a:pPr marL="365760" lvl="0" indent="-256032">
              <a:spcBef>
                <a:spcPts val="400"/>
              </a:spcBef>
            </a:pPr>
            <a:r>
              <a:rPr lang="en-US" sz="2400" b="1" dirty="0" smtClean="0">
                <a:solidFill>
                  <a:schemeClr val="accent3"/>
                </a:solidFill>
              </a:rPr>
              <a:t>SHIFT 2020 project</a:t>
            </a:r>
            <a:r>
              <a:rPr lang="el-GR" sz="2400" b="1" dirty="0">
                <a:solidFill>
                  <a:schemeClr val="accent3"/>
                </a:solidFill>
              </a:rPr>
              <a:t/>
            </a:r>
            <a:br>
              <a:rPr lang="el-GR" sz="2400" b="1" dirty="0">
                <a:solidFill>
                  <a:schemeClr val="accent3"/>
                </a:solidFill>
              </a:rPr>
            </a:br>
            <a:r>
              <a:rPr lang="en-US" sz="2400" b="1" dirty="0" smtClean="0">
                <a:solidFill>
                  <a:schemeClr val="accent3"/>
                </a:solidFill>
              </a:rPr>
              <a:t>the portal</a:t>
            </a:r>
            <a:r>
              <a:rPr lang="el-GR" sz="2400" b="1" dirty="0" smtClean="0">
                <a:solidFill>
                  <a:schemeClr val="accent3"/>
                </a:solidFill>
              </a:rPr>
              <a:t/>
            </a:r>
            <a:br>
              <a:rPr lang="el-GR" sz="2400" b="1" dirty="0" smtClean="0">
                <a:solidFill>
                  <a:schemeClr val="accent3"/>
                </a:solidFill>
              </a:rPr>
            </a:br>
            <a:endParaRPr lang="en-US" sz="2400" b="1" dirty="0">
              <a:solidFill>
                <a:schemeClr val="accent3"/>
              </a:solidFill>
            </a:endParaRPr>
          </a:p>
        </p:txBody>
      </p:sp>
      <p:sp>
        <p:nvSpPr>
          <p:cNvPr id="3" name="Content Placeholder 2"/>
          <p:cNvSpPr>
            <a:spLocks noGrp="1"/>
          </p:cNvSpPr>
          <p:nvPr>
            <p:ph sz="quarter" idx="1"/>
          </p:nvPr>
        </p:nvSpPr>
        <p:spPr>
          <a:xfrm>
            <a:off x="152400" y="1524000"/>
            <a:ext cx="8839200" cy="4873752"/>
          </a:xfrm>
        </p:spPr>
        <p:txBody>
          <a:bodyPr>
            <a:normAutofit lnSpcReduction="10000"/>
          </a:bodyPr>
          <a:lstStyle/>
          <a:p>
            <a:pPr marL="365760" lvl="0" indent="-256032">
              <a:spcBef>
                <a:spcPts val="400"/>
              </a:spcBef>
              <a:buClr>
                <a:srgbClr val="4F81BD"/>
              </a:buClr>
              <a:buSzPct val="68000"/>
              <a:buFont typeface="Wingdings 3"/>
              <a:buChar char=""/>
            </a:pPr>
            <a:r>
              <a:rPr lang="en-US" sz="1600" u="sng" dirty="0">
                <a:solidFill>
                  <a:srgbClr val="C00000"/>
                </a:solidFill>
                <a:cs typeface="Arial" panose="020B0604020202020204" pitchFamily="34" charset="0"/>
              </a:rPr>
              <a:t>Where shippers meet shipping lines</a:t>
            </a:r>
          </a:p>
          <a:p>
            <a:pPr marL="0" lvl="0" indent="0">
              <a:spcBef>
                <a:spcPts val="0"/>
              </a:spcBef>
              <a:buClrTx/>
              <a:buSzTx/>
              <a:buNone/>
            </a:pPr>
            <a:endParaRPr lang="en-GB" sz="1600" dirty="0">
              <a:solidFill>
                <a:srgbClr val="1F497D"/>
              </a:solidFill>
              <a:cs typeface="Arial" panose="020B0604020202020204" pitchFamily="34" charset="0"/>
            </a:endParaRPr>
          </a:p>
          <a:p>
            <a:pPr marL="0" lvl="0" indent="0">
              <a:spcBef>
                <a:spcPts val="0"/>
              </a:spcBef>
              <a:buClrTx/>
              <a:buSzTx/>
              <a:buNone/>
            </a:pPr>
            <a:r>
              <a:rPr lang="en-GB" sz="1600" dirty="0">
                <a:solidFill>
                  <a:srgbClr val="1F497D"/>
                </a:solidFill>
                <a:cs typeface="Arial" panose="020B0604020202020204" pitchFamily="34" charset="0"/>
              </a:rPr>
              <a:t>  A portal where shippers can search for services, share their requirements and select the best </a:t>
            </a:r>
            <a:r>
              <a:rPr lang="en-GB" sz="1600" dirty="0" smtClean="0">
                <a:solidFill>
                  <a:srgbClr val="1F497D"/>
                </a:solidFill>
                <a:cs typeface="Arial" panose="020B0604020202020204" pitchFamily="34" charset="0"/>
              </a:rPr>
              <a:t>option</a:t>
            </a:r>
            <a:r>
              <a:rPr lang="en-GB" sz="1600" dirty="0">
                <a:solidFill>
                  <a:srgbClr val="1F497D"/>
                </a:solidFill>
              </a:rPr>
              <a:t> </a:t>
            </a:r>
            <a:endParaRPr lang="en-GB" sz="1600" dirty="0" smtClean="0">
              <a:solidFill>
                <a:srgbClr val="1F497D"/>
              </a:solidFill>
            </a:endParaRPr>
          </a:p>
          <a:p>
            <a:pPr marL="0" lvl="0" indent="0">
              <a:spcBef>
                <a:spcPts val="0"/>
              </a:spcBef>
              <a:buClrTx/>
              <a:buSzTx/>
              <a:buNone/>
            </a:pPr>
            <a:r>
              <a:rPr lang="nb-NO" sz="1600" dirty="0" smtClean="0">
                <a:solidFill>
                  <a:schemeClr val="accent3">
                    <a:lumMod val="75000"/>
                  </a:schemeClr>
                </a:solidFill>
              </a:rPr>
              <a:t>                                                               </a:t>
            </a:r>
            <a:r>
              <a:rPr lang="nb-NO" sz="1600" b="1" dirty="0" smtClean="0">
                <a:solidFill>
                  <a:schemeClr val="accent3">
                    <a:lumMod val="75000"/>
                  </a:schemeClr>
                </a:solidFill>
              </a:rPr>
              <a:t>Best </a:t>
            </a:r>
            <a:r>
              <a:rPr lang="nb-NO" sz="1600" b="1" dirty="0">
                <a:solidFill>
                  <a:schemeClr val="accent3">
                    <a:lumMod val="75000"/>
                  </a:schemeClr>
                </a:solidFill>
              </a:rPr>
              <a:t>shortsea service </a:t>
            </a:r>
            <a:r>
              <a:rPr lang="nb-NO" sz="1600" b="1" dirty="0" smtClean="0">
                <a:solidFill>
                  <a:schemeClr val="accent3">
                    <a:lumMod val="75000"/>
                  </a:schemeClr>
                </a:solidFill>
              </a:rPr>
              <a:t>                                    </a:t>
            </a:r>
            <a:r>
              <a:rPr lang="nb-NO" sz="1600" b="1" dirty="0">
                <a:solidFill>
                  <a:srgbClr val="627D9E"/>
                </a:solidFill>
              </a:rPr>
              <a:t/>
            </a:r>
            <a:br>
              <a:rPr lang="nb-NO" sz="1600" b="1" dirty="0">
                <a:solidFill>
                  <a:srgbClr val="627D9E"/>
                </a:solidFill>
              </a:rPr>
            </a:br>
            <a:r>
              <a:rPr lang="nb-NO" sz="1600" b="1" dirty="0" smtClean="0">
                <a:solidFill>
                  <a:srgbClr val="627D9E"/>
                </a:solidFill>
              </a:rPr>
              <a:t>                                                                            </a:t>
            </a:r>
            <a:r>
              <a:rPr lang="nb-NO" sz="1600" b="1" i="1" dirty="0" smtClean="0">
                <a:solidFill>
                  <a:srgbClr val="627D9E"/>
                </a:solidFill>
              </a:rPr>
              <a:t>for </a:t>
            </a:r>
            <a:r>
              <a:rPr lang="nb-NO" sz="1600" b="1" dirty="0">
                <a:solidFill>
                  <a:prstClr val="black"/>
                </a:solidFill>
              </a:rPr>
              <a:t/>
            </a:r>
            <a:br>
              <a:rPr lang="nb-NO" sz="1600" b="1" dirty="0">
                <a:solidFill>
                  <a:prstClr val="black"/>
                </a:solidFill>
              </a:rPr>
            </a:br>
            <a:r>
              <a:rPr lang="nb-NO" sz="1600" b="1" dirty="0" smtClean="0">
                <a:solidFill>
                  <a:prstClr val="black"/>
                </a:solidFill>
              </a:rPr>
              <a:t>                                                              </a:t>
            </a:r>
            <a:r>
              <a:rPr lang="nb-NO" sz="1600" b="1" dirty="0" smtClean="0">
                <a:solidFill>
                  <a:srgbClr val="E54337"/>
                </a:solidFill>
              </a:rPr>
              <a:t>Transport Customers                                                </a:t>
            </a:r>
          </a:p>
          <a:p>
            <a:pPr marL="0" lvl="0" indent="0">
              <a:spcBef>
                <a:spcPts val="0"/>
              </a:spcBef>
              <a:buClrTx/>
              <a:buSzTx/>
              <a:buNone/>
            </a:pPr>
            <a:r>
              <a:rPr lang="nb-NO" sz="1600" b="1" dirty="0" smtClean="0">
                <a:solidFill>
                  <a:srgbClr val="12BA1D"/>
                </a:solidFill>
              </a:rPr>
              <a:t>                                                          More </a:t>
            </a:r>
            <a:r>
              <a:rPr lang="nb-NO" sz="1600" b="1" dirty="0">
                <a:solidFill>
                  <a:srgbClr val="12BA1D"/>
                </a:solidFill>
              </a:rPr>
              <a:t>customers and cargo </a:t>
            </a:r>
            <a:r>
              <a:rPr lang="nb-NO" sz="1600" b="1" dirty="0" smtClean="0">
                <a:solidFill>
                  <a:srgbClr val="12BA1D"/>
                </a:solidFill>
              </a:rPr>
              <a:t>    </a:t>
            </a:r>
            <a:r>
              <a:rPr lang="nb-NO" sz="1600" b="1" dirty="0">
                <a:solidFill>
                  <a:prstClr val="black"/>
                </a:solidFill>
              </a:rPr>
              <a:t/>
            </a:r>
            <a:br>
              <a:rPr lang="nb-NO" sz="1600" b="1" dirty="0">
                <a:solidFill>
                  <a:prstClr val="black"/>
                </a:solidFill>
              </a:rPr>
            </a:br>
            <a:r>
              <a:rPr lang="nb-NO" sz="1600" b="1" dirty="0" smtClean="0">
                <a:solidFill>
                  <a:prstClr val="black"/>
                </a:solidFill>
              </a:rPr>
              <a:t>                                                                           </a:t>
            </a:r>
            <a:r>
              <a:rPr lang="nb-NO" sz="1600" b="1" i="1" dirty="0" smtClean="0">
                <a:solidFill>
                  <a:srgbClr val="12BA1D"/>
                </a:solidFill>
              </a:rPr>
              <a:t>for </a:t>
            </a:r>
            <a:r>
              <a:rPr lang="nb-NO" sz="1600" b="1" dirty="0">
                <a:solidFill>
                  <a:prstClr val="black"/>
                </a:solidFill>
              </a:rPr>
              <a:t/>
            </a:r>
            <a:br>
              <a:rPr lang="nb-NO" sz="1600" b="1" dirty="0">
                <a:solidFill>
                  <a:prstClr val="black"/>
                </a:solidFill>
              </a:rPr>
            </a:br>
            <a:r>
              <a:rPr lang="nb-NO" sz="1600" b="1" dirty="0" smtClean="0">
                <a:solidFill>
                  <a:prstClr val="black"/>
                </a:solidFill>
              </a:rPr>
              <a:t>                                                                  </a:t>
            </a:r>
            <a:r>
              <a:rPr lang="nb-NO" sz="1600" b="1" dirty="0" smtClean="0">
                <a:solidFill>
                  <a:srgbClr val="E54337"/>
                </a:solidFill>
              </a:rPr>
              <a:t>Shipping Lines</a:t>
            </a:r>
          </a:p>
          <a:p>
            <a:pPr marL="0" lvl="0" indent="0">
              <a:spcBef>
                <a:spcPts val="0"/>
              </a:spcBef>
              <a:buClrTx/>
              <a:buSzTx/>
              <a:buNone/>
            </a:pPr>
            <a:r>
              <a:rPr lang="nb-NO" sz="1600" b="1" dirty="0">
                <a:solidFill>
                  <a:srgbClr val="E54337"/>
                </a:solidFill>
                <a:cs typeface="Arial" panose="020B0604020202020204" pitchFamily="34" charset="0"/>
              </a:rPr>
              <a:t> </a:t>
            </a:r>
            <a:r>
              <a:rPr lang="nb-NO" sz="1600" b="1" dirty="0" smtClean="0">
                <a:solidFill>
                  <a:srgbClr val="E54337"/>
                </a:solidFill>
                <a:cs typeface="Arial" panose="020B0604020202020204" pitchFamily="34" charset="0"/>
              </a:rPr>
              <a:t>                                                       </a:t>
            </a:r>
            <a:r>
              <a:rPr lang="el-GR" sz="1600" b="1" dirty="0" smtClean="0">
                <a:solidFill>
                  <a:srgbClr val="E54337"/>
                </a:solidFill>
                <a:cs typeface="Arial" panose="020B0604020202020204" pitchFamily="34" charset="0"/>
              </a:rPr>
              <a:t>      </a:t>
            </a:r>
            <a:r>
              <a:rPr lang="en-US" sz="1800" b="1" dirty="0" smtClean="0">
                <a:solidFill>
                  <a:srgbClr val="1F497D"/>
                </a:solidFill>
                <a:cs typeface="Arial" panose="020B0604020202020204" pitchFamily="34" charset="0"/>
              </a:rPr>
              <a:t>Perfect </a:t>
            </a:r>
            <a:r>
              <a:rPr lang="en-US" sz="1800" b="1" dirty="0">
                <a:solidFill>
                  <a:srgbClr val="1F497D"/>
                </a:solidFill>
                <a:cs typeface="Arial" panose="020B0604020202020204" pitchFamily="34" charset="0"/>
              </a:rPr>
              <a:t>Match </a:t>
            </a:r>
            <a:endParaRPr lang="el-GR" sz="1800" b="1" dirty="0" smtClean="0">
              <a:solidFill>
                <a:srgbClr val="1F497D"/>
              </a:solidFill>
              <a:cs typeface="Arial" panose="020B0604020202020204" pitchFamily="34" charset="0"/>
            </a:endParaRPr>
          </a:p>
          <a:p>
            <a:pPr marL="0" lvl="0" indent="0">
              <a:spcBef>
                <a:spcPts val="0"/>
              </a:spcBef>
              <a:buClrTx/>
              <a:buSzTx/>
              <a:buNone/>
            </a:pPr>
            <a:r>
              <a:rPr lang="el-GR" sz="1800" b="1" dirty="0">
                <a:solidFill>
                  <a:srgbClr val="1F497D"/>
                </a:solidFill>
                <a:cs typeface="Arial" panose="020B0604020202020204" pitchFamily="34" charset="0"/>
              </a:rPr>
              <a:t> </a:t>
            </a:r>
            <a:r>
              <a:rPr lang="el-GR" sz="1800" b="1" dirty="0" smtClean="0">
                <a:solidFill>
                  <a:srgbClr val="1F497D"/>
                </a:solidFill>
                <a:cs typeface="Arial" panose="020B0604020202020204" pitchFamily="34" charset="0"/>
              </a:rPr>
              <a:t>                                                  </a:t>
            </a:r>
            <a:r>
              <a:rPr lang="en-GB" sz="1800" b="1" dirty="0" smtClean="0">
                <a:solidFill>
                  <a:srgbClr val="12BA1D"/>
                </a:solidFill>
              </a:rPr>
              <a:t>Cargoes</a:t>
            </a:r>
            <a:r>
              <a:rPr lang="en-GB" sz="1800" b="1" dirty="0" smtClean="0">
                <a:solidFill>
                  <a:prstClr val="black"/>
                </a:solidFill>
              </a:rPr>
              <a:t> </a:t>
            </a:r>
            <a:r>
              <a:rPr lang="en-GB" sz="1800" b="1" dirty="0">
                <a:solidFill>
                  <a:srgbClr val="3276B1"/>
                </a:solidFill>
                <a:sym typeface="Wingdings" panose="05000000000000000000" pitchFamily="2" charset="2"/>
              </a:rPr>
              <a:t></a:t>
            </a:r>
            <a:r>
              <a:rPr lang="en-GB" sz="1800" b="1" dirty="0">
                <a:solidFill>
                  <a:prstClr val="black"/>
                </a:solidFill>
                <a:sym typeface="Wingdings" panose="05000000000000000000" pitchFamily="2" charset="2"/>
              </a:rPr>
              <a:t> </a:t>
            </a:r>
            <a:r>
              <a:rPr lang="en-GB" sz="1800" b="1" dirty="0" smtClean="0">
                <a:solidFill>
                  <a:srgbClr val="E54337"/>
                </a:solidFill>
                <a:sym typeface="Wingdings" panose="05000000000000000000" pitchFamily="2" charset="2"/>
              </a:rPr>
              <a:t>Services</a:t>
            </a:r>
            <a:endParaRPr lang="el-GR" sz="1800" b="1" dirty="0" smtClean="0">
              <a:solidFill>
                <a:srgbClr val="E54337"/>
              </a:solidFill>
              <a:sym typeface="Wingdings" panose="05000000000000000000" pitchFamily="2" charset="2"/>
            </a:endParaRPr>
          </a:p>
          <a:p>
            <a:pPr marL="0" lvl="0" indent="0">
              <a:spcBef>
                <a:spcPts val="0"/>
              </a:spcBef>
              <a:buClrTx/>
              <a:buSzTx/>
              <a:buNone/>
            </a:pPr>
            <a:endParaRPr lang="nb-NO" sz="1800" b="1" dirty="0">
              <a:solidFill>
                <a:srgbClr val="E54337"/>
              </a:solidFill>
            </a:endParaRPr>
          </a:p>
          <a:p>
            <a:pPr marL="0" lvl="0" indent="0">
              <a:spcBef>
                <a:spcPts val="0"/>
              </a:spcBef>
              <a:buClrTx/>
              <a:buSzTx/>
              <a:buNone/>
            </a:pPr>
            <a:r>
              <a:rPr lang="nb-NO" sz="1600" b="1" dirty="0">
                <a:solidFill>
                  <a:srgbClr val="1F497D"/>
                </a:solidFill>
              </a:rPr>
              <a:t>A vital TOOL for....</a:t>
            </a:r>
            <a:endParaRPr lang="nb-NO" sz="1600" dirty="0">
              <a:solidFill>
                <a:srgbClr val="1F497D"/>
              </a:solidFill>
              <a:cs typeface="Arial" panose="020B0604020202020204" pitchFamily="34" charset="0"/>
            </a:endParaRPr>
          </a:p>
          <a:p>
            <a:pPr marL="0" lvl="0" indent="0">
              <a:spcBef>
                <a:spcPts val="0"/>
              </a:spcBef>
              <a:buClrTx/>
              <a:buSzTx/>
              <a:buNone/>
            </a:pPr>
            <a:r>
              <a:rPr lang="nb-NO" sz="1600" dirty="0">
                <a:solidFill>
                  <a:srgbClr val="C00000"/>
                </a:solidFill>
              </a:rPr>
              <a:t>finding best services for </a:t>
            </a:r>
            <a:r>
              <a:rPr lang="nb-NO" sz="1600" dirty="0" smtClean="0">
                <a:solidFill>
                  <a:srgbClr val="C00000"/>
                </a:solidFill>
              </a:rPr>
              <a:t>cargoes</a:t>
            </a:r>
            <a:r>
              <a:rPr lang="el-GR" sz="1600" dirty="0" smtClean="0">
                <a:solidFill>
                  <a:srgbClr val="C00000"/>
                </a:solidFill>
              </a:rPr>
              <a:t>                                   </a:t>
            </a:r>
            <a:endParaRPr lang="nb-NO" sz="1600" dirty="0">
              <a:solidFill>
                <a:srgbClr val="C00000"/>
              </a:solidFill>
            </a:endParaRPr>
          </a:p>
          <a:p>
            <a:pPr marL="0" lvl="0" indent="0" defTabSz="685800">
              <a:lnSpc>
                <a:spcPct val="90000"/>
              </a:lnSpc>
              <a:spcBef>
                <a:spcPts val="750"/>
              </a:spcBef>
              <a:buClrTx/>
              <a:buSzTx/>
              <a:buNone/>
            </a:pPr>
            <a:r>
              <a:rPr lang="nb-NO" sz="1600" dirty="0">
                <a:solidFill>
                  <a:srgbClr val="4281B8"/>
                </a:solidFill>
              </a:rPr>
              <a:t>finding new customers and </a:t>
            </a:r>
            <a:r>
              <a:rPr lang="nb-NO" sz="1600" dirty="0" smtClean="0">
                <a:solidFill>
                  <a:srgbClr val="4281B8"/>
                </a:solidFill>
              </a:rPr>
              <a:t>cargo</a:t>
            </a:r>
            <a:endParaRPr lang="el-GR" sz="1600" dirty="0" smtClean="0">
              <a:solidFill>
                <a:srgbClr val="4281B8"/>
              </a:solidFill>
            </a:endParaRPr>
          </a:p>
          <a:p>
            <a:pPr marL="0" lvl="0" indent="0" defTabSz="685800">
              <a:lnSpc>
                <a:spcPct val="90000"/>
              </a:lnSpc>
              <a:spcBef>
                <a:spcPts val="750"/>
              </a:spcBef>
              <a:buClrTx/>
              <a:buSzTx/>
              <a:buNone/>
            </a:pPr>
            <a:r>
              <a:rPr lang="nb-NO" sz="1600" dirty="0" smtClean="0">
                <a:solidFill>
                  <a:srgbClr val="12B71D"/>
                </a:solidFill>
              </a:rPr>
              <a:t>shifting </a:t>
            </a:r>
            <a:r>
              <a:rPr lang="nb-NO" sz="1600" dirty="0">
                <a:solidFill>
                  <a:srgbClr val="12B71D"/>
                </a:solidFill>
              </a:rPr>
              <a:t>cargo from road to </a:t>
            </a:r>
            <a:r>
              <a:rPr lang="nb-NO" sz="1600" dirty="0" smtClean="0">
                <a:solidFill>
                  <a:srgbClr val="12B71D"/>
                </a:solidFill>
              </a:rPr>
              <a:t>sea</a:t>
            </a:r>
            <a:r>
              <a:rPr lang="el-GR" sz="1600" dirty="0" smtClean="0">
                <a:solidFill>
                  <a:srgbClr val="12B71D"/>
                </a:solidFill>
              </a:rPr>
              <a:t>                </a:t>
            </a:r>
            <a:r>
              <a:rPr lang="nb-NO" sz="2000" b="1" dirty="0" smtClean="0">
                <a:solidFill>
                  <a:prstClr val="black"/>
                </a:solidFill>
                <a:latin typeface="+mj-lt"/>
              </a:rPr>
              <a:t>Way Forwar</a:t>
            </a:r>
            <a:r>
              <a:rPr lang="en-US" sz="2000" b="1" dirty="0" smtClean="0">
                <a:solidFill>
                  <a:prstClr val="black"/>
                </a:solidFill>
                <a:latin typeface="+mj-lt"/>
              </a:rPr>
              <a:t>d</a:t>
            </a:r>
          </a:p>
          <a:p>
            <a:pPr marL="0" lvl="0" indent="0" defTabSz="685800">
              <a:lnSpc>
                <a:spcPct val="90000"/>
              </a:lnSpc>
              <a:spcBef>
                <a:spcPts val="750"/>
              </a:spcBef>
              <a:buClrTx/>
              <a:buSzTx/>
              <a:buNone/>
            </a:pPr>
            <a:r>
              <a:rPr lang="en-US" sz="2000" b="1" dirty="0">
                <a:solidFill>
                  <a:prstClr val="black"/>
                </a:solidFill>
                <a:latin typeface="+mj-lt"/>
              </a:rPr>
              <a:t> </a:t>
            </a:r>
            <a:r>
              <a:rPr lang="en-US" sz="2000" b="1" dirty="0" smtClean="0">
                <a:solidFill>
                  <a:prstClr val="black"/>
                </a:solidFill>
                <a:latin typeface="+mj-lt"/>
              </a:rPr>
              <a:t>                                               </a:t>
            </a:r>
            <a:r>
              <a:rPr lang="el-GR" sz="2000" dirty="0" smtClean="0">
                <a:solidFill>
                  <a:srgbClr val="12BA1D"/>
                </a:solidFill>
                <a:latin typeface="+mj-lt"/>
              </a:rPr>
              <a:t> </a:t>
            </a:r>
            <a:r>
              <a:rPr lang="en-GB" sz="2000" dirty="0" smtClean="0">
                <a:solidFill>
                  <a:srgbClr val="12BA1D"/>
                </a:solidFill>
                <a:latin typeface="+mj-lt"/>
              </a:rPr>
              <a:t>Search</a:t>
            </a:r>
            <a:r>
              <a:rPr lang="en-GB" sz="2000" dirty="0">
                <a:solidFill>
                  <a:srgbClr val="12BA1D"/>
                </a:solidFill>
                <a:latin typeface="+mj-lt"/>
              </a:rPr>
              <a:t>, </a:t>
            </a:r>
            <a:r>
              <a:rPr lang="en-GB" sz="2000" dirty="0">
                <a:solidFill>
                  <a:srgbClr val="3276B1"/>
                </a:solidFill>
                <a:latin typeface="+mj-lt"/>
              </a:rPr>
              <a:t>Share, </a:t>
            </a:r>
            <a:r>
              <a:rPr lang="en-GB" sz="2000" dirty="0">
                <a:solidFill>
                  <a:srgbClr val="E54337"/>
                </a:solidFill>
                <a:latin typeface="+mj-lt"/>
              </a:rPr>
              <a:t>Select</a:t>
            </a:r>
            <a:endParaRPr lang="nb-NO" sz="2000" dirty="0">
              <a:solidFill>
                <a:srgbClr val="E54337"/>
              </a:solidFill>
              <a:latin typeface="+mj-lt"/>
            </a:endParaRPr>
          </a:p>
          <a:p>
            <a:pPr marL="0" lvl="0" indent="0" algn="ctr">
              <a:spcBef>
                <a:spcPts val="0"/>
              </a:spcBef>
              <a:buClrTx/>
              <a:buSzTx/>
              <a:buNone/>
            </a:pPr>
            <a:r>
              <a:rPr lang="el-GR" sz="1900" dirty="0" smtClean="0">
                <a:solidFill>
                  <a:srgbClr val="1F497D"/>
                </a:solidFill>
                <a:latin typeface="Calibri" panose="020F0502020204030204"/>
              </a:rPr>
              <a:t>        </a:t>
            </a:r>
            <a:r>
              <a:rPr lang="en-GB" sz="1900" b="1" dirty="0" smtClean="0">
                <a:solidFill>
                  <a:srgbClr val="C00000"/>
                </a:solidFill>
                <a:latin typeface="+mj-lt"/>
              </a:rPr>
              <a:t>Meet </a:t>
            </a:r>
            <a:r>
              <a:rPr lang="en-GB" sz="1900" b="1" dirty="0">
                <a:solidFill>
                  <a:srgbClr val="C00000"/>
                </a:solidFill>
                <a:latin typeface="+mj-lt"/>
              </a:rPr>
              <a:t>shippers </a:t>
            </a:r>
            <a:r>
              <a:rPr lang="en-GB" sz="1900" b="1" dirty="0">
                <a:solidFill>
                  <a:srgbClr val="C00000"/>
                </a:solidFill>
                <a:latin typeface="+mj-lt"/>
                <a:sym typeface="Wingdings" panose="05000000000000000000" pitchFamily="2" charset="2"/>
              </a:rPr>
              <a:t> </a:t>
            </a:r>
            <a:r>
              <a:rPr lang="en-GB" sz="1900" b="1" dirty="0">
                <a:solidFill>
                  <a:srgbClr val="C00000"/>
                </a:solidFill>
                <a:latin typeface="+mj-lt"/>
              </a:rPr>
              <a:t>Find of cargo </a:t>
            </a:r>
            <a:r>
              <a:rPr lang="en-GB" sz="1900" b="1" dirty="0">
                <a:solidFill>
                  <a:srgbClr val="C00000"/>
                </a:solidFill>
                <a:latin typeface="+mj-lt"/>
                <a:sym typeface="Wingdings" panose="05000000000000000000" pitchFamily="2" charset="2"/>
              </a:rPr>
              <a:t> Find</a:t>
            </a:r>
            <a:r>
              <a:rPr lang="en-GB" sz="1900" b="1" dirty="0">
                <a:solidFill>
                  <a:srgbClr val="C00000"/>
                </a:solidFill>
                <a:latin typeface="+mj-lt"/>
              </a:rPr>
              <a:t> alternatives </a:t>
            </a:r>
            <a:r>
              <a:rPr lang="en-GB" sz="1900" b="1" dirty="0">
                <a:solidFill>
                  <a:srgbClr val="C00000"/>
                </a:solidFill>
                <a:latin typeface="+mj-lt"/>
                <a:sym typeface="Wingdings" panose="05000000000000000000" pitchFamily="2" charset="2"/>
              </a:rPr>
              <a:t> </a:t>
            </a:r>
            <a:r>
              <a:rPr lang="en-GB" sz="1900" b="1" dirty="0">
                <a:solidFill>
                  <a:srgbClr val="C00000"/>
                </a:solidFill>
                <a:latin typeface="+mj-lt"/>
              </a:rPr>
              <a:t>Match make</a:t>
            </a:r>
          </a:p>
          <a:p>
            <a:pPr marL="365760" lvl="0" indent="-256032">
              <a:spcBef>
                <a:spcPts val="400"/>
              </a:spcBef>
              <a:buClr>
                <a:srgbClr val="4F81BD"/>
              </a:buClr>
              <a:buSzPct val="68000"/>
              <a:buFont typeface="Wingdings 3"/>
              <a:buChar char=""/>
            </a:pPr>
            <a:endParaRPr lang="en-GB" sz="1900" b="1" dirty="0">
              <a:solidFill>
                <a:srgbClr val="C00000"/>
              </a:solidFill>
              <a:latin typeface="+mj-lt"/>
            </a:endParaRPr>
          </a:p>
          <a:p>
            <a:pPr marL="0" lvl="0" indent="0" defTabSz="685800">
              <a:lnSpc>
                <a:spcPct val="90000"/>
              </a:lnSpc>
              <a:spcBef>
                <a:spcPts val="750"/>
              </a:spcBef>
              <a:buClrTx/>
              <a:buSzTx/>
              <a:buNone/>
            </a:pPr>
            <a:endParaRPr lang="el-GR" sz="1600" dirty="0" smtClean="0">
              <a:solidFill>
                <a:srgbClr val="12B71D"/>
              </a:solidFill>
            </a:endParaRPr>
          </a:p>
          <a:p>
            <a:pPr marL="0" lvl="0" indent="0" defTabSz="685800">
              <a:lnSpc>
                <a:spcPct val="90000"/>
              </a:lnSpc>
              <a:spcBef>
                <a:spcPts val="750"/>
              </a:spcBef>
              <a:buClrTx/>
              <a:buSzTx/>
              <a:buNone/>
            </a:pPr>
            <a:endParaRPr lang="nb-NO" sz="1600" dirty="0">
              <a:solidFill>
                <a:srgbClr val="12B71D"/>
              </a:solidFill>
            </a:endParaRPr>
          </a:p>
          <a:p>
            <a:pPr marL="171450" lvl="0" indent="-171450" algn="ctr" defTabSz="685800">
              <a:lnSpc>
                <a:spcPts val="3360"/>
              </a:lnSpc>
              <a:spcBef>
                <a:spcPts val="750"/>
              </a:spcBef>
              <a:buClrTx/>
              <a:buSzTx/>
              <a:buFont typeface="Arial" panose="020B0604020202020204" pitchFamily="34" charset="0"/>
              <a:buChar char="•"/>
            </a:pPr>
            <a:endParaRPr lang="en-GB" sz="1800" dirty="0">
              <a:solidFill>
                <a:prstClr val="black"/>
              </a:solidFill>
              <a:latin typeface="Calibri" panose="020F0502020204030204"/>
            </a:endParaRPr>
          </a:p>
          <a:p>
            <a:endParaRPr lang="en-US" dirty="0"/>
          </a:p>
        </p:txBody>
      </p:sp>
      <p:pic>
        <p:nvPicPr>
          <p:cNvPr id="4" name="Picture 3"/>
          <p:cNvPicPr>
            <a:picLocks noChangeAspect="1"/>
          </p:cNvPicPr>
          <p:nvPr/>
        </p:nvPicPr>
        <p:blipFill>
          <a:blip r:embed="rId2"/>
          <a:stretch>
            <a:fillRect/>
          </a:stretch>
        </p:blipFill>
        <p:spPr>
          <a:xfrm>
            <a:off x="381000" y="2962013"/>
            <a:ext cx="2767234" cy="809429"/>
          </a:xfrm>
          <a:prstGeom prst="rect">
            <a:avLst/>
          </a:prstGeom>
        </p:spPr>
      </p:pic>
      <p:pic>
        <p:nvPicPr>
          <p:cNvPr id="5" name="Picture 4"/>
          <p:cNvPicPr>
            <a:picLocks noChangeAspect="1"/>
          </p:cNvPicPr>
          <p:nvPr/>
        </p:nvPicPr>
        <p:blipFill>
          <a:blip r:embed="rId3"/>
          <a:stretch>
            <a:fillRect/>
          </a:stretch>
        </p:blipFill>
        <p:spPr>
          <a:xfrm>
            <a:off x="6400800" y="3581180"/>
            <a:ext cx="2590800" cy="1724721"/>
          </a:xfrm>
          <a:prstGeom prst="rect">
            <a:avLst/>
          </a:prstGeom>
        </p:spPr>
      </p:pic>
    </p:spTree>
    <p:extLst>
      <p:ext uri="{BB962C8B-B14F-4D97-AF65-F5344CB8AC3E}">
        <p14:creationId xmlns:p14="http://schemas.microsoft.com/office/powerpoint/2010/main" xmlns="" val="2334214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rPr>
              <a:t>Obstacles in SSS operation</a:t>
            </a:r>
            <a:endParaRPr lang="en-US" b="1" dirty="0">
              <a:solidFill>
                <a:schemeClr val="accent3"/>
              </a:solidFill>
            </a:endParaRPr>
          </a:p>
        </p:txBody>
      </p:sp>
      <p:sp>
        <p:nvSpPr>
          <p:cNvPr id="3" name="Content Placeholder 2"/>
          <p:cNvSpPr>
            <a:spLocks noGrp="1"/>
          </p:cNvSpPr>
          <p:nvPr>
            <p:ph sz="quarter" idx="1"/>
          </p:nvPr>
        </p:nvSpPr>
        <p:spPr/>
        <p:txBody>
          <a:bodyPr>
            <a:normAutofit fontScale="92500" lnSpcReduction="20000"/>
          </a:bodyPr>
          <a:lstStyle/>
          <a:p>
            <a:pPr marL="0" indent="0">
              <a:buNone/>
            </a:pPr>
            <a:r>
              <a:rPr lang="en-US" sz="1600" u="sng" dirty="0">
                <a:solidFill>
                  <a:srgbClr val="C00000"/>
                </a:solidFill>
              </a:rPr>
              <a:t>A number of obstacles hinder the optimal development of Short Sea Shipping: </a:t>
            </a:r>
            <a:endParaRPr lang="en-US" sz="1600" u="sng" dirty="0" smtClean="0">
              <a:solidFill>
                <a:srgbClr val="C00000"/>
              </a:solidFill>
            </a:endParaRPr>
          </a:p>
          <a:p>
            <a:pPr marL="0" indent="0">
              <a:buNone/>
            </a:pPr>
            <a:endParaRPr lang="en-US" sz="1600" u="sng" dirty="0" smtClean="0">
              <a:solidFill>
                <a:schemeClr val="accent3">
                  <a:lumMod val="50000"/>
                </a:schemeClr>
              </a:solidFill>
            </a:endParaRPr>
          </a:p>
          <a:p>
            <a:pPr>
              <a:buFont typeface="Wingdings" pitchFamily="2" charset="2"/>
              <a:buChar char="§"/>
            </a:pPr>
            <a:r>
              <a:rPr lang="en-US" sz="1600" dirty="0" smtClean="0">
                <a:solidFill>
                  <a:schemeClr val="accent3">
                    <a:lumMod val="50000"/>
                  </a:schemeClr>
                </a:solidFill>
              </a:rPr>
              <a:t> </a:t>
            </a:r>
            <a:r>
              <a:rPr lang="en-US" sz="1600" dirty="0">
                <a:solidFill>
                  <a:schemeClr val="accent3">
                    <a:lumMod val="50000"/>
                  </a:schemeClr>
                </a:solidFill>
              </a:rPr>
              <a:t>It has not yet reached full integration in the door-to-door supply chain; </a:t>
            </a:r>
            <a:endParaRPr lang="en-US" sz="1600" dirty="0" smtClean="0">
              <a:solidFill>
                <a:schemeClr val="accent3">
                  <a:lumMod val="50000"/>
                </a:schemeClr>
              </a:solidFill>
            </a:endParaRPr>
          </a:p>
          <a:p>
            <a:pPr>
              <a:buFont typeface="Wingdings" pitchFamily="2" charset="2"/>
              <a:buChar char="§"/>
            </a:pPr>
            <a:r>
              <a:rPr lang="en-US" sz="1600" dirty="0" smtClean="0">
                <a:solidFill>
                  <a:schemeClr val="accent3">
                    <a:lumMod val="50000"/>
                  </a:schemeClr>
                </a:solidFill>
              </a:rPr>
              <a:t> </a:t>
            </a:r>
            <a:r>
              <a:rPr lang="en-US" sz="1600" dirty="0">
                <a:solidFill>
                  <a:schemeClr val="accent3">
                    <a:lumMod val="50000"/>
                  </a:schemeClr>
                </a:solidFill>
              </a:rPr>
              <a:t>It involves complex administrative procedures; </a:t>
            </a:r>
            <a:r>
              <a:rPr lang="en-US" sz="1600" dirty="0" smtClean="0">
                <a:solidFill>
                  <a:schemeClr val="accent3">
                    <a:lumMod val="50000"/>
                  </a:schemeClr>
                </a:solidFill>
              </a:rPr>
              <a:t> </a:t>
            </a:r>
          </a:p>
          <a:p>
            <a:pPr>
              <a:buFont typeface="Wingdings" pitchFamily="2" charset="2"/>
              <a:buChar char="§"/>
            </a:pPr>
            <a:r>
              <a:rPr lang="en-US" sz="1600" dirty="0" smtClean="0">
                <a:solidFill>
                  <a:schemeClr val="accent3">
                    <a:lumMod val="50000"/>
                  </a:schemeClr>
                </a:solidFill>
              </a:rPr>
              <a:t>It </a:t>
            </a:r>
            <a:r>
              <a:rPr lang="en-US" sz="1600" dirty="0">
                <a:solidFill>
                  <a:schemeClr val="accent3">
                    <a:lumMod val="50000"/>
                  </a:schemeClr>
                </a:solidFill>
              </a:rPr>
              <a:t>requires higher port efficiency and good </a:t>
            </a:r>
            <a:r>
              <a:rPr lang="en-US" sz="1600" dirty="0" smtClean="0">
                <a:solidFill>
                  <a:schemeClr val="accent3">
                    <a:lumMod val="50000"/>
                  </a:schemeClr>
                </a:solidFill>
              </a:rPr>
              <a:t>hinterland accessibility</a:t>
            </a:r>
          </a:p>
          <a:p>
            <a:pPr>
              <a:buFont typeface="Wingdings" pitchFamily="2" charset="2"/>
              <a:buChar char="§"/>
            </a:pPr>
            <a:r>
              <a:rPr lang="en-US" sz="1600" dirty="0" smtClean="0">
                <a:solidFill>
                  <a:schemeClr val="accent3">
                    <a:lumMod val="50000"/>
                  </a:schemeClr>
                </a:solidFill>
              </a:rPr>
              <a:t>Ageing fleet – average age EU level 20 years</a:t>
            </a:r>
          </a:p>
          <a:p>
            <a:pPr marL="0" indent="0">
              <a:buNone/>
            </a:pPr>
            <a:r>
              <a:rPr lang="en-US" sz="1600" dirty="0" smtClean="0">
                <a:solidFill>
                  <a:schemeClr val="accent3">
                    <a:lumMod val="50000"/>
                  </a:schemeClr>
                </a:solidFill>
              </a:rPr>
              <a:t>                            -  of South Europe about 25 years</a:t>
            </a:r>
          </a:p>
          <a:p>
            <a:pPr marL="0" indent="0">
              <a:buNone/>
            </a:pPr>
            <a:r>
              <a:rPr lang="en-US" sz="1600" dirty="0">
                <a:solidFill>
                  <a:schemeClr val="accent3">
                    <a:lumMod val="50000"/>
                  </a:schemeClr>
                </a:solidFill>
              </a:rPr>
              <a:t> </a:t>
            </a:r>
            <a:r>
              <a:rPr lang="en-US" sz="1600" dirty="0" smtClean="0">
                <a:solidFill>
                  <a:schemeClr val="accent3">
                    <a:lumMod val="50000"/>
                  </a:schemeClr>
                </a:solidFill>
              </a:rPr>
              <a:t>                           -   in comparison DSS 14 years</a:t>
            </a:r>
          </a:p>
          <a:p>
            <a:pPr>
              <a:buFont typeface="Wingdings" pitchFamily="2" charset="2"/>
              <a:buChar char="§"/>
            </a:pPr>
            <a:r>
              <a:rPr lang="en-US" sz="1600" dirty="0">
                <a:solidFill>
                  <a:schemeClr val="accent3">
                    <a:lumMod val="50000"/>
                  </a:schemeClr>
                </a:solidFill>
              </a:rPr>
              <a:t> European short sea fleets now gradually show a decrease</a:t>
            </a:r>
            <a:r>
              <a:rPr lang="en-US" sz="1600" dirty="0"/>
              <a:t>. </a:t>
            </a:r>
            <a:endParaRPr lang="en-US" sz="1600" dirty="0" smtClean="0"/>
          </a:p>
          <a:p>
            <a:pPr>
              <a:buFont typeface="Wingdings" pitchFamily="2" charset="2"/>
              <a:buChar char="§"/>
            </a:pPr>
            <a:r>
              <a:rPr lang="en-US" sz="1600" dirty="0" smtClean="0">
                <a:solidFill>
                  <a:schemeClr val="accent3">
                    <a:lumMod val="50000"/>
                  </a:schemeClr>
                </a:solidFill>
              </a:rPr>
              <a:t>New </a:t>
            </a:r>
            <a:r>
              <a:rPr lang="en-US" sz="1600" dirty="0">
                <a:solidFill>
                  <a:schemeClr val="accent3">
                    <a:lumMod val="50000"/>
                  </a:schemeClr>
                </a:solidFill>
              </a:rPr>
              <a:t>regulations that are coming into </a:t>
            </a:r>
            <a:r>
              <a:rPr lang="en-US" sz="1600" dirty="0" smtClean="0">
                <a:solidFill>
                  <a:schemeClr val="accent3">
                    <a:lumMod val="50000"/>
                  </a:schemeClr>
                </a:solidFill>
              </a:rPr>
              <a:t>force.</a:t>
            </a:r>
          </a:p>
          <a:p>
            <a:pPr>
              <a:buFont typeface="Wingdings" pitchFamily="2" charset="2"/>
              <a:buChar char="§"/>
            </a:pPr>
            <a:r>
              <a:rPr lang="en-US" sz="1600" b="1" dirty="0">
                <a:solidFill>
                  <a:schemeClr val="accent3">
                    <a:lumMod val="50000"/>
                  </a:schemeClr>
                </a:solidFill>
              </a:rPr>
              <a:t>Hellenic </a:t>
            </a:r>
            <a:r>
              <a:rPr lang="en-US" sz="1600" b="1" dirty="0" err="1">
                <a:solidFill>
                  <a:schemeClr val="accent3">
                    <a:lumMod val="50000"/>
                  </a:schemeClr>
                </a:solidFill>
              </a:rPr>
              <a:t>Shortsea</a:t>
            </a:r>
            <a:r>
              <a:rPr lang="en-US" sz="1600" b="1" dirty="0">
                <a:solidFill>
                  <a:schemeClr val="accent3">
                    <a:lumMod val="50000"/>
                  </a:schemeClr>
                </a:solidFill>
              </a:rPr>
              <a:t> </a:t>
            </a:r>
            <a:r>
              <a:rPr lang="en-US" sz="1600" b="1" dirty="0" err="1" smtClean="0">
                <a:solidFill>
                  <a:schemeClr val="accent3">
                    <a:lumMod val="50000"/>
                  </a:schemeClr>
                </a:solidFill>
              </a:rPr>
              <a:t>Shipowners</a:t>
            </a:r>
            <a:r>
              <a:rPr lang="en-US" sz="1600" b="1" dirty="0" smtClean="0">
                <a:solidFill>
                  <a:schemeClr val="accent3">
                    <a:lumMod val="50000"/>
                  </a:schemeClr>
                </a:solidFill>
              </a:rPr>
              <a:t> Association’s</a:t>
            </a:r>
            <a:r>
              <a:rPr lang="en-US" sz="1600" dirty="0" smtClean="0">
                <a:solidFill>
                  <a:schemeClr val="accent3">
                    <a:lumMod val="50000"/>
                  </a:schemeClr>
                </a:solidFill>
              </a:rPr>
              <a:t>, initiative </a:t>
            </a:r>
          </a:p>
          <a:p>
            <a:pPr>
              <a:buFont typeface="Wingdings" pitchFamily="2" charset="2"/>
              <a:buChar char="§"/>
            </a:pPr>
            <a:r>
              <a:rPr lang="en-US" sz="1600" dirty="0" smtClean="0">
                <a:solidFill>
                  <a:schemeClr val="accent3">
                    <a:lumMod val="50000"/>
                  </a:schemeClr>
                </a:solidFill>
              </a:rPr>
              <a:t>                                                                                                                          </a:t>
            </a:r>
            <a:r>
              <a:rPr lang="en-US" sz="1100" dirty="0" smtClean="0">
                <a:solidFill>
                  <a:schemeClr val="accent3">
                    <a:lumMod val="50000"/>
                  </a:schemeClr>
                </a:solidFill>
              </a:rPr>
              <a:t>(source: </a:t>
            </a:r>
            <a:r>
              <a:rPr lang="en-US" sz="1100" dirty="0" err="1" smtClean="0">
                <a:solidFill>
                  <a:schemeClr val="accent3">
                    <a:lumMod val="50000"/>
                  </a:schemeClr>
                </a:solidFill>
              </a:rPr>
              <a:t>theguardian</a:t>
            </a:r>
            <a:r>
              <a:rPr lang="en-US" sz="1100" dirty="0" smtClean="0">
                <a:solidFill>
                  <a:schemeClr val="accent3">
                    <a:lumMod val="50000"/>
                  </a:schemeClr>
                </a:solidFill>
              </a:rPr>
              <a:t>)</a:t>
            </a:r>
          </a:p>
          <a:p>
            <a:pPr marL="0" indent="0">
              <a:buNone/>
            </a:pPr>
            <a:r>
              <a:rPr lang="en-US" sz="1600" dirty="0" smtClean="0"/>
              <a:t>– the </a:t>
            </a:r>
            <a:r>
              <a:rPr lang="en-US" sz="1600" b="1" dirty="0" smtClean="0">
                <a:solidFill>
                  <a:srgbClr val="C00000"/>
                </a:solidFill>
              </a:rPr>
              <a:t>EUROPA </a:t>
            </a:r>
            <a:r>
              <a:rPr lang="en-US" sz="1600" b="1" dirty="0">
                <a:solidFill>
                  <a:srgbClr val="C00000"/>
                </a:solidFill>
              </a:rPr>
              <a:t>SHIP </a:t>
            </a:r>
            <a:r>
              <a:rPr lang="en-US" sz="1600" b="1" dirty="0" smtClean="0">
                <a:solidFill>
                  <a:srgbClr val="C00000"/>
                </a:solidFill>
              </a:rPr>
              <a:t>Plan </a:t>
            </a:r>
            <a:r>
              <a:rPr lang="en-US" sz="1600" dirty="0" smtClean="0">
                <a:solidFill>
                  <a:schemeClr val="accent3">
                    <a:lumMod val="50000"/>
                  </a:schemeClr>
                </a:solidFill>
              </a:rPr>
              <a:t>focused </a:t>
            </a:r>
            <a:r>
              <a:rPr lang="en-US" sz="1600" dirty="0">
                <a:solidFill>
                  <a:schemeClr val="accent3">
                    <a:lumMod val="50000"/>
                  </a:schemeClr>
                </a:solidFill>
              </a:rPr>
              <a:t>on the renewal of Short Sea Fleet of South Europe through </a:t>
            </a:r>
            <a:r>
              <a:rPr lang="en-US" sz="1600" dirty="0" smtClean="0">
                <a:solidFill>
                  <a:schemeClr val="accent3">
                    <a:lumMod val="50000"/>
                  </a:schemeClr>
                </a:solidFill>
              </a:rPr>
              <a:t>this  </a:t>
            </a:r>
            <a:r>
              <a:rPr lang="en-US" sz="1600" dirty="0">
                <a:solidFill>
                  <a:schemeClr val="accent3">
                    <a:lumMod val="50000"/>
                  </a:schemeClr>
                </a:solidFill>
              </a:rPr>
              <a:t>highly innovative </a:t>
            </a:r>
            <a:r>
              <a:rPr lang="en-US" sz="1600" dirty="0" smtClean="0">
                <a:solidFill>
                  <a:schemeClr val="accent3">
                    <a:lumMod val="50000"/>
                  </a:schemeClr>
                </a:solidFill>
              </a:rPr>
              <a:t>project.</a:t>
            </a:r>
          </a:p>
          <a:p>
            <a:pPr>
              <a:buFont typeface="Wingdings" pitchFamily="2" charset="2"/>
              <a:buChar char="§"/>
            </a:pPr>
            <a:r>
              <a:rPr lang="en-US" sz="1600" dirty="0" smtClean="0">
                <a:solidFill>
                  <a:schemeClr val="accent3">
                    <a:lumMod val="50000"/>
                  </a:schemeClr>
                </a:solidFill>
              </a:rPr>
              <a:t>The Europa Venture( EV), </a:t>
            </a:r>
            <a:r>
              <a:rPr lang="en-US" sz="1600" dirty="0">
                <a:solidFill>
                  <a:schemeClr val="accent3">
                    <a:lumMod val="50000"/>
                  </a:schemeClr>
                </a:solidFill>
              </a:rPr>
              <a:t>a multi financing platform to serve the green compliance of EU </a:t>
            </a:r>
            <a:r>
              <a:rPr lang="en-US" sz="1600" dirty="0" err="1">
                <a:solidFill>
                  <a:schemeClr val="accent3">
                    <a:lumMod val="50000"/>
                  </a:schemeClr>
                </a:solidFill>
              </a:rPr>
              <a:t>Shortsea</a:t>
            </a:r>
            <a:r>
              <a:rPr lang="en-US" sz="1600" dirty="0">
                <a:solidFill>
                  <a:schemeClr val="accent3">
                    <a:lumMod val="50000"/>
                  </a:schemeClr>
                </a:solidFill>
              </a:rPr>
              <a:t> Shipping </a:t>
            </a:r>
            <a:r>
              <a:rPr lang="en-US" sz="1600" dirty="0" smtClean="0">
                <a:solidFill>
                  <a:schemeClr val="accent3">
                    <a:lumMod val="50000"/>
                  </a:schemeClr>
                </a:solidFill>
              </a:rPr>
              <a:t>Sector</a:t>
            </a:r>
          </a:p>
          <a:p>
            <a:pPr>
              <a:buFont typeface="Wingdings" pitchFamily="2" charset="2"/>
              <a:buChar char="§"/>
            </a:pPr>
            <a:r>
              <a:rPr lang="en-US" sz="1600" dirty="0">
                <a:solidFill>
                  <a:schemeClr val="accent3">
                    <a:lumMod val="50000"/>
                  </a:schemeClr>
                </a:solidFill>
              </a:rPr>
              <a:t> S</a:t>
            </a:r>
            <a:r>
              <a:rPr lang="en-US" sz="1600" dirty="0" smtClean="0">
                <a:solidFill>
                  <a:schemeClr val="accent3">
                    <a:lumMod val="50000"/>
                  </a:schemeClr>
                </a:solidFill>
              </a:rPr>
              <a:t>imilar </a:t>
            </a:r>
            <a:r>
              <a:rPr lang="en-US" sz="1600" dirty="0">
                <a:solidFill>
                  <a:schemeClr val="accent3">
                    <a:lumMod val="50000"/>
                  </a:schemeClr>
                </a:solidFill>
              </a:rPr>
              <a:t>SPV </a:t>
            </a:r>
            <a:r>
              <a:rPr lang="en-US" sz="1600" dirty="0" smtClean="0">
                <a:solidFill>
                  <a:schemeClr val="accent3">
                    <a:lumMod val="50000"/>
                  </a:schemeClr>
                </a:solidFill>
              </a:rPr>
              <a:t>in the North Europe,  </a:t>
            </a:r>
            <a:r>
              <a:rPr lang="en-US" sz="1600" dirty="0">
                <a:solidFill>
                  <a:schemeClr val="accent3">
                    <a:lumMod val="50000"/>
                  </a:schemeClr>
                </a:solidFill>
              </a:rPr>
              <a:t>the</a:t>
            </a:r>
            <a:r>
              <a:rPr lang="en-US" sz="1600" b="1" dirty="0">
                <a:solidFill>
                  <a:schemeClr val="accent3">
                    <a:lumMod val="50000"/>
                  </a:schemeClr>
                </a:solidFill>
              </a:rPr>
              <a:t> </a:t>
            </a:r>
            <a:r>
              <a:rPr lang="en-US" sz="1600" b="1" dirty="0">
                <a:solidFill>
                  <a:srgbClr val="C00000"/>
                </a:solidFill>
              </a:rPr>
              <a:t>Zero Vision </a:t>
            </a:r>
            <a:r>
              <a:rPr lang="en-US" sz="1600" b="1" dirty="0" smtClean="0">
                <a:solidFill>
                  <a:srgbClr val="C00000"/>
                </a:solidFill>
              </a:rPr>
              <a:t>Tool.</a:t>
            </a:r>
          </a:p>
          <a:p>
            <a:pPr>
              <a:buFont typeface="Wingdings" pitchFamily="2" charset="2"/>
              <a:buChar char="§"/>
            </a:pPr>
            <a:r>
              <a:rPr lang="en-US" sz="1600" dirty="0" smtClean="0">
                <a:solidFill>
                  <a:schemeClr val="accent3">
                    <a:lumMod val="50000"/>
                  </a:schemeClr>
                </a:solidFill>
              </a:rPr>
              <a:t>More </a:t>
            </a:r>
            <a:r>
              <a:rPr lang="en-US" sz="1600" dirty="0">
                <a:solidFill>
                  <a:schemeClr val="accent3">
                    <a:lumMod val="50000"/>
                  </a:schemeClr>
                </a:solidFill>
              </a:rPr>
              <a:t>than 20 vessels are already included in a renewal plan while many vessels are already retrofitting in order to comply with the new regulations</a:t>
            </a:r>
            <a:r>
              <a:rPr lang="en-US" sz="1600" dirty="0"/>
              <a:t>.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48400" y="2438400"/>
            <a:ext cx="2514600" cy="167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340629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537</TotalTime>
  <Words>1254</Words>
  <Application>Microsoft Office PowerPoint</Application>
  <PresentationFormat>On-screen Show (4:3)</PresentationFormat>
  <Paragraphs>186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Civic</vt:lpstr>
      <vt:lpstr>South East Europe Co Modality 2016 Plovdiv, Bulgaria  1st &amp; 2nd September 2016</vt:lpstr>
      <vt:lpstr>Short Sea Shipping in figures</vt:lpstr>
      <vt:lpstr>EU recognition of the importance of SSS</vt:lpstr>
      <vt:lpstr>SSS as an alternative mode of transport</vt:lpstr>
      <vt:lpstr>EUROPEAN SHORTSEA NETWORK</vt:lpstr>
      <vt:lpstr>SHIFT 2020 project</vt:lpstr>
      <vt:lpstr>Essential features of SHIFT 2020</vt:lpstr>
      <vt:lpstr>SHIFT 2020 project the portal </vt:lpstr>
      <vt:lpstr>Obstacles in SSS operation</vt:lpstr>
      <vt:lpstr>EUROPA SHIP Plan</vt:lpstr>
      <vt:lpstr>EUROPA SHIP Plan</vt:lpstr>
      <vt:lpstr>Detailed Implementation Plan</vt:lpstr>
      <vt:lpstr>EUROPA SHIP Plan &amp; the ZVT are included in the Detailed Implementation Plan</vt:lpstr>
      <vt:lpstr>Join Forces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PP BULGARIA</dc:title>
  <dc:creator>Owner</dc:creator>
  <cp:lastModifiedBy>work</cp:lastModifiedBy>
  <cp:revision>69</cp:revision>
  <dcterms:created xsi:type="dcterms:W3CDTF">2016-08-21T08:26:54Z</dcterms:created>
  <dcterms:modified xsi:type="dcterms:W3CDTF">2016-08-31T16:24:19Z</dcterms:modified>
</cp:coreProperties>
</file>