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1" r:id="rId3"/>
    <p:sldId id="397" r:id="rId4"/>
    <p:sldId id="376" r:id="rId5"/>
    <p:sldId id="402" r:id="rId6"/>
    <p:sldId id="404" r:id="rId7"/>
    <p:sldId id="394" r:id="rId8"/>
    <p:sldId id="379" r:id="rId9"/>
    <p:sldId id="381" r:id="rId10"/>
    <p:sldId id="400" r:id="rId11"/>
    <p:sldId id="382" r:id="rId12"/>
    <p:sldId id="383" r:id="rId13"/>
    <p:sldId id="384" r:id="rId14"/>
    <p:sldId id="385" r:id="rId15"/>
    <p:sldId id="399" r:id="rId16"/>
    <p:sldId id="386" r:id="rId17"/>
    <p:sldId id="390" r:id="rId18"/>
    <p:sldId id="387" r:id="rId19"/>
    <p:sldId id="388" r:id="rId20"/>
    <p:sldId id="391" r:id="rId21"/>
    <p:sldId id="393" r:id="rId22"/>
    <p:sldId id="389" r:id="rId23"/>
    <p:sldId id="392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 Uzunov" initials="G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4B8A"/>
    <a:srgbClr val="FAFBFD"/>
    <a:srgbClr val="7692AE"/>
    <a:srgbClr val="002B82"/>
    <a:srgbClr val="3C638B"/>
    <a:srgbClr val="FBFCFE"/>
    <a:srgbClr val="8AC6CD"/>
    <a:srgbClr val="5F557B"/>
    <a:srgbClr val="FFD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06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4218-B48E-4EBB-823A-F1E36A45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6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DBFE-7255-4E9B-A2D8-CB8BA3692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F0EB-53A5-43D3-B418-FE1AA5A3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429C-F561-423B-AD45-02FC8295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DC8D-A8D3-450B-A503-CA33295D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7F6E-F94A-4F8F-82A1-F03B65CAC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738FD-175A-4D50-8ABC-CBBBF212A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A0DA-8EC6-4D9E-B706-72B75334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9FC1-C9B4-4ED2-9E2A-CA39B72A9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AB65-5F1F-4E90-BD08-0605AB06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4E9C0-354C-4D4F-A6AB-D011D271D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4105-635A-4F53-ACCB-3F5371850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2C6704-19E8-4845-B9B1-350DCA01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09800"/>
            <a:ext cx="7239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be-BY" altLang="bg-BG" sz="4000" dirty="0" smtClean="0">
                <a:latin typeface="Cambria" panose="02040503050406030204" pitchFamily="18" charset="0"/>
              </a:rPr>
              <a:t/>
            </a:r>
            <a:br>
              <a:rPr lang="be-BY" altLang="bg-BG" sz="4000" dirty="0" smtClean="0">
                <a:latin typeface="Cambria" panose="02040503050406030204" pitchFamily="18" charset="0"/>
              </a:rPr>
            </a:br>
            <a:r>
              <a:rPr lang="ru-RU" altLang="bg-BG" sz="2200" i="1" kern="12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„</a:t>
            </a:r>
            <a:r>
              <a:rPr lang="en-US" altLang="bg-BG" sz="2200" i="1" kern="12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Projects for Intermodal Terminals Managed by NRIC. Situation and Future Development”</a:t>
            </a:r>
            <a:endParaRPr lang="ru-RU" altLang="bg-BG" sz="2400" i="1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315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NATIONAL RAILWAY INFRASTRUCTURE COMPANY  </a:t>
            </a:r>
            <a:endParaRPr lang="bg-BG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066800" y="5181600"/>
            <a:ext cx="14477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bg-BG" sz="14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Plovdiv</a:t>
            </a:r>
            <a:endParaRPr lang="bg-BG" altLang="bg-BG" sz="14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r>
              <a:rPr lang="en-US" altLang="bg-BG" sz="12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September 2016</a:t>
            </a:r>
            <a:endParaRPr lang="bg-BG" altLang="bg-BG" sz="1200" i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3352800" y="838200"/>
            <a:ext cx="2087563" cy="287338"/>
            <a:chOff x="2411760" y="3125462"/>
            <a:chExt cx="4846495" cy="447554"/>
          </a:xfrm>
        </p:grpSpPr>
        <p:sp>
          <p:nvSpPr>
            <p:cNvPr id="2055" name="Freeform 13"/>
            <p:cNvSpPr>
              <a:spLocks/>
            </p:cNvSpPr>
            <p:nvPr/>
          </p:nvSpPr>
          <p:spPr bwMode="auto">
            <a:xfrm>
              <a:off x="2411760" y="3125462"/>
              <a:ext cx="2162005" cy="441105"/>
            </a:xfrm>
            <a:custGeom>
              <a:avLst/>
              <a:gdLst>
                <a:gd name="T0" fmla="*/ 0 w 960"/>
                <a:gd name="T1" fmla="*/ 2147483646 h 342"/>
                <a:gd name="T2" fmla="*/ 2147483646 w 960"/>
                <a:gd name="T3" fmla="*/ 2147483646 h 342"/>
                <a:gd name="T4" fmla="*/ 2147483646 w 960"/>
                <a:gd name="T5" fmla="*/ 2147483646 h 342"/>
                <a:gd name="T6" fmla="*/ 2147483646 w 960"/>
                <a:gd name="T7" fmla="*/ 2147483646 h 342"/>
                <a:gd name="T8" fmla="*/ 2147483646 w 960"/>
                <a:gd name="T9" fmla="*/ 2147483646 h 342"/>
                <a:gd name="T10" fmla="*/ 2147483646 w 960"/>
                <a:gd name="T11" fmla="*/ 2147483646 h 342"/>
                <a:gd name="T12" fmla="*/ 2147483646 w 960"/>
                <a:gd name="T13" fmla="*/ 2147483646 h 342"/>
                <a:gd name="T14" fmla="*/ 2147483646 w 960"/>
                <a:gd name="T15" fmla="*/ 2147483646 h 342"/>
                <a:gd name="T16" fmla="*/ 2147483646 w 960"/>
                <a:gd name="T17" fmla="*/ 2147483646 h 342"/>
                <a:gd name="T18" fmla="*/ 2147483646 w 960"/>
                <a:gd name="T19" fmla="*/ 2147483646 h 342"/>
                <a:gd name="T20" fmla="*/ 2147483646 w 960"/>
                <a:gd name="T21" fmla="*/ 2147483646 h 342"/>
                <a:gd name="T22" fmla="*/ 2147483646 w 960"/>
                <a:gd name="T23" fmla="*/ 2147483646 h 342"/>
                <a:gd name="T24" fmla="*/ 2147483646 w 960"/>
                <a:gd name="T25" fmla="*/ 0 h 342"/>
                <a:gd name="T26" fmla="*/ 0 w 960"/>
                <a:gd name="T27" fmla="*/ 2147483646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0"/>
                <a:gd name="T43" fmla="*/ 0 h 342"/>
                <a:gd name="T44" fmla="*/ 960 w 960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0" h="342">
                  <a:moveTo>
                    <a:pt x="0" y="3"/>
                  </a:moveTo>
                  <a:lnTo>
                    <a:pt x="859" y="8"/>
                  </a:lnTo>
                  <a:lnTo>
                    <a:pt x="960" y="94"/>
                  </a:lnTo>
                  <a:lnTo>
                    <a:pt x="960" y="309"/>
                  </a:lnTo>
                  <a:lnTo>
                    <a:pt x="910" y="342"/>
                  </a:lnTo>
                  <a:lnTo>
                    <a:pt x="662" y="342"/>
                  </a:lnTo>
                  <a:lnTo>
                    <a:pt x="603" y="265"/>
                  </a:lnTo>
                  <a:lnTo>
                    <a:pt x="478" y="265"/>
                  </a:lnTo>
                  <a:lnTo>
                    <a:pt x="396" y="187"/>
                  </a:lnTo>
                  <a:lnTo>
                    <a:pt x="272" y="187"/>
                  </a:lnTo>
                  <a:lnTo>
                    <a:pt x="192" y="107"/>
                  </a:lnTo>
                  <a:lnTo>
                    <a:pt x="75" y="10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8D43C"/>
            </a:solidFill>
            <a:ln w="1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56" name="Freeform 14"/>
            <p:cNvSpPr>
              <a:spLocks/>
            </p:cNvSpPr>
            <p:nvPr/>
          </p:nvSpPr>
          <p:spPr bwMode="auto">
            <a:xfrm>
              <a:off x="2411760" y="3125462"/>
              <a:ext cx="2162005" cy="441105"/>
            </a:xfrm>
            <a:custGeom>
              <a:avLst/>
              <a:gdLst>
                <a:gd name="T0" fmla="*/ 0 w 960"/>
                <a:gd name="T1" fmla="*/ 2147483646 h 342"/>
                <a:gd name="T2" fmla="*/ 2147483646 w 960"/>
                <a:gd name="T3" fmla="*/ 2147483646 h 342"/>
                <a:gd name="T4" fmla="*/ 2147483646 w 960"/>
                <a:gd name="T5" fmla="*/ 2147483646 h 342"/>
                <a:gd name="T6" fmla="*/ 2147483646 w 960"/>
                <a:gd name="T7" fmla="*/ 2147483646 h 342"/>
                <a:gd name="T8" fmla="*/ 2147483646 w 960"/>
                <a:gd name="T9" fmla="*/ 2147483646 h 342"/>
                <a:gd name="T10" fmla="*/ 2147483646 w 960"/>
                <a:gd name="T11" fmla="*/ 2147483646 h 342"/>
                <a:gd name="T12" fmla="*/ 2147483646 w 960"/>
                <a:gd name="T13" fmla="*/ 2147483646 h 342"/>
                <a:gd name="T14" fmla="*/ 2147483646 w 960"/>
                <a:gd name="T15" fmla="*/ 2147483646 h 342"/>
                <a:gd name="T16" fmla="*/ 2147483646 w 960"/>
                <a:gd name="T17" fmla="*/ 2147483646 h 342"/>
                <a:gd name="T18" fmla="*/ 2147483646 w 960"/>
                <a:gd name="T19" fmla="*/ 2147483646 h 342"/>
                <a:gd name="T20" fmla="*/ 2147483646 w 960"/>
                <a:gd name="T21" fmla="*/ 2147483646 h 342"/>
                <a:gd name="T22" fmla="*/ 2147483646 w 960"/>
                <a:gd name="T23" fmla="*/ 2147483646 h 342"/>
                <a:gd name="T24" fmla="*/ 2147483646 w 960"/>
                <a:gd name="T25" fmla="*/ 0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0"/>
                <a:gd name="T40" fmla="*/ 0 h 342"/>
                <a:gd name="T41" fmla="*/ 960 w 960"/>
                <a:gd name="T42" fmla="*/ 342 h 3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0" h="342">
                  <a:moveTo>
                    <a:pt x="0" y="3"/>
                  </a:moveTo>
                  <a:lnTo>
                    <a:pt x="859" y="8"/>
                  </a:lnTo>
                  <a:lnTo>
                    <a:pt x="960" y="94"/>
                  </a:lnTo>
                  <a:lnTo>
                    <a:pt x="960" y="309"/>
                  </a:lnTo>
                  <a:lnTo>
                    <a:pt x="910" y="342"/>
                  </a:lnTo>
                  <a:lnTo>
                    <a:pt x="662" y="342"/>
                  </a:lnTo>
                  <a:lnTo>
                    <a:pt x="603" y="265"/>
                  </a:lnTo>
                  <a:lnTo>
                    <a:pt x="478" y="265"/>
                  </a:lnTo>
                  <a:lnTo>
                    <a:pt x="396" y="187"/>
                  </a:lnTo>
                  <a:lnTo>
                    <a:pt x="272" y="187"/>
                  </a:lnTo>
                  <a:lnTo>
                    <a:pt x="192" y="107"/>
                  </a:lnTo>
                  <a:lnTo>
                    <a:pt x="75" y="107"/>
                  </a:lnTo>
                  <a:lnTo>
                    <a:pt x="3" y="0"/>
                  </a:lnTo>
                </a:path>
              </a:pathLst>
            </a:cu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57" name="Freeform 15"/>
            <p:cNvSpPr>
              <a:spLocks/>
            </p:cNvSpPr>
            <p:nvPr/>
          </p:nvSpPr>
          <p:spPr bwMode="auto">
            <a:xfrm>
              <a:off x="5087242" y="3125462"/>
              <a:ext cx="2155249" cy="441105"/>
            </a:xfrm>
            <a:custGeom>
              <a:avLst/>
              <a:gdLst>
                <a:gd name="T0" fmla="*/ 2147483646 w 957"/>
                <a:gd name="T1" fmla="*/ 2147483646 h 342"/>
                <a:gd name="T2" fmla="*/ 2147483646 w 957"/>
                <a:gd name="T3" fmla="*/ 2147483646 h 342"/>
                <a:gd name="T4" fmla="*/ 0 w 957"/>
                <a:gd name="T5" fmla="*/ 2147483646 h 342"/>
                <a:gd name="T6" fmla="*/ 0 w 957"/>
                <a:gd name="T7" fmla="*/ 2147483646 h 342"/>
                <a:gd name="T8" fmla="*/ 2147483646 w 957"/>
                <a:gd name="T9" fmla="*/ 2147483646 h 342"/>
                <a:gd name="T10" fmla="*/ 2147483646 w 957"/>
                <a:gd name="T11" fmla="*/ 2147483646 h 342"/>
                <a:gd name="T12" fmla="*/ 2147483646 w 957"/>
                <a:gd name="T13" fmla="*/ 2147483646 h 342"/>
                <a:gd name="T14" fmla="*/ 2147483646 w 957"/>
                <a:gd name="T15" fmla="*/ 2147483646 h 342"/>
                <a:gd name="T16" fmla="*/ 2147483646 w 957"/>
                <a:gd name="T17" fmla="*/ 2147483646 h 342"/>
                <a:gd name="T18" fmla="*/ 2147483646 w 957"/>
                <a:gd name="T19" fmla="*/ 2147483646 h 342"/>
                <a:gd name="T20" fmla="*/ 2147483646 w 957"/>
                <a:gd name="T21" fmla="*/ 2147483646 h 342"/>
                <a:gd name="T22" fmla="*/ 2147483646 w 957"/>
                <a:gd name="T23" fmla="*/ 2147483646 h 342"/>
                <a:gd name="T24" fmla="*/ 2147483646 w 957"/>
                <a:gd name="T25" fmla="*/ 0 h 342"/>
                <a:gd name="T26" fmla="*/ 2147483646 w 957"/>
                <a:gd name="T27" fmla="*/ 2147483646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7"/>
                <a:gd name="T43" fmla="*/ 0 h 342"/>
                <a:gd name="T44" fmla="*/ 957 w 957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7" h="342">
                  <a:moveTo>
                    <a:pt x="957" y="3"/>
                  </a:moveTo>
                  <a:lnTo>
                    <a:pt x="99" y="8"/>
                  </a:lnTo>
                  <a:lnTo>
                    <a:pt x="0" y="94"/>
                  </a:lnTo>
                  <a:lnTo>
                    <a:pt x="0" y="309"/>
                  </a:lnTo>
                  <a:lnTo>
                    <a:pt x="50" y="342"/>
                  </a:lnTo>
                  <a:lnTo>
                    <a:pt x="298" y="342"/>
                  </a:lnTo>
                  <a:lnTo>
                    <a:pt x="357" y="265"/>
                  </a:lnTo>
                  <a:lnTo>
                    <a:pt x="481" y="265"/>
                  </a:lnTo>
                  <a:lnTo>
                    <a:pt x="564" y="187"/>
                  </a:lnTo>
                  <a:lnTo>
                    <a:pt x="688" y="187"/>
                  </a:lnTo>
                  <a:lnTo>
                    <a:pt x="768" y="107"/>
                  </a:lnTo>
                  <a:lnTo>
                    <a:pt x="885" y="107"/>
                  </a:lnTo>
                  <a:lnTo>
                    <a:pt x="956" y="0"/>
                  </a:lnTo>
                  <a:lnTo>
                    <a:pt x="957" y="3"/>
                  </a:lnTo>
                  <a:close/>
                </a:path>
              </a:pathLst>
            </a:custGeom>
            <a:solidFill>
              <a:srgbClr val="F8D43C"/>
            </a:solidFill>
            <a:ln w="1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58" name="Freeform 16"/>
            <p:cNvSpPr>
              <a:spLocks/>
            </p:cNvSpPr>
            <p:nvPr/>
          </p:nvSpPr>
          <p:spPr bwMode="auto">
            <a:xfrm>
              <a:off x="5103006" y="3125462"/>
              <a:ext cx="2155249" cy="441105"/>
            </a:xfrm>
            <a:custGeom>
              <a:avLst/>
              <a:gdLst>
                <a:gd name="T0" fmla="*/ 2147483646 w 957"/>
                <a:gd name="T1" fmla="*/ 2147483646 h 342"/>
                <a:gd name="T2" fmla="*/ 2147483646 w 957"/>
                <a:gd name="T3" fmla="*/ 2147483646 h 342"/>
                <a:gd name="T4" fmla="*/ 0 w 957"/>
                <a:gd name="T5" fmla="*/ 2147483646 h 342"/>
                <a:gd name="T6" fmla="*/ 0 w 957"/>
                <a:gd name="T7" fmla="*/ 2147483646 h 342"/>
                <a:gd name="T8" fmla="*/ 2147483646 w 957"/>
                <a:gd name="T9" fmla="*/ 2147483646 h 342"/>
                <a:gd name="T10" fmla="*/ 2147483646 w 957"/>
                <a:gd name="T11" fmla="*/ 2147483646 h 342"/>
                <a:gd name="T12" fmla="*/ 2147483646 w 957"/>
                <a:gd name="T13" fmla="*/ 2147483646 h 342"/>
                <a:gd name="T14" fmla="*/ 2147483646 w 957"/>
                <a:gd name="T15" fmla="*/ 2147483646 h 342"/>
                <a:gd name="T16" fmla="*/ 2147483646 w 957"/>
                <a:gd name="T17" fmla="*/ 2147483646 h 342"/>
                <a:gd name="T18" fmla="*/ 2147483646 w 957"/>
                <a:gd name="T19" fmla="*/ 2147483646 h 342"/>
                <a:gd name="T20" fmla="*/ 2147483646 w 957"/>
                <a:gd name="T21" fmla="*/ 2147483646 h 342"/>
                <a:gd name="T22" fmla="*/ 2147483646 w 957"/>
                <a:gd name="T23" fmla="*/ 2147483646 h 342"/>
                <a:gd name="T24" fmla="*/ 2147483646 w 957"/>
                <a:gd name="T25" fmla="*/ 0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7"/>
                <a:gd name="T40" fmla="*/ 0 h 342"/>
                <a:gd name="T41" fmla="*/ 957 w 957"/>
                <a:gd name="T42" fmla="*/ 342 h 3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7" h="342">
                  <a:moveTo>
                    <a:pt x="957" y="3"/>
                  </a:moveTo>
                  <a:lnTo>
                    <a:pt x="99" y="8"/>
                  </a:lnTo>
                  <a:lnTo>
                    <a:pt x="0" y="94"/>
                  </a:lnTo>
                  <a:lnTo>
                    <a:pt x="0" y="309"/>
                  </a:lnTo>
                  <a:lnTo>
                    <a:pt x="50" y="342"/>
                  </a:lnTo>
                  <a:lnTo>
                    <a:pt x="298" y="342"/>
                  </a:lnTo>
                  <a:lnTo>
                    <a:pt x="357" y="265"/>
                  </a:lnTo>
                  <a:lnTo>
                    <a:pt x="481" y="265"/>
                  </a:lnTo>
                  <a:lnTo>
                    <a:pt x="564" y="187"/>
                  </a:lnTo>
                  <a:lnTo>
                    <a:pt x="688" y="187"/>
                  </a:lnTo>
                  <a:lnTo>
                    <a:pt x="768" y="107"/>
                  </a:lnTo>
                  <a:lnTo>
                    <a:pt x="885" y="107"/>
                  </a:lnTo>
                  <a:lnTo>
                    <a:pt x="956" y="0"/>
                  </a:lnTo>
                </a:path>
              </a:pathLst>
            </a:cu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59" name="Line 17"/>
            <p:cNvSpPr>
              <a:spLocks noChangeShapeType="1"/>
            </p:cNvSpPr>
            <p:nvPr/>
          </p:nvSpPr>
          <p:spPr bwMode="auto">
            <a:xfrm flipH="1">
              <a:off x="5425055" y="3469834"/>
              <a:ext cx="470687" cy="129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0" name="Line 18"/>
            <p:cNvSpPr>
              <a:spLocks noChangeShapeType="1"/>
            </p:cNvSpPr>
            <p:nvPr/>
          </p:nvSpPr>
          <p:spPr bwMode="auto">
            <a:xfrm flipH="1">
              <a:off x="5938531" y="3366651"/>
              <a:ext cx="421141" cy="129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1" name="Line 19"/>
            <p:cNvSpPr>
              <a:spLocks noChangeShapeType="1"/>
            </p:cNvSpPr>
            <p:nvPr/>
          </p:nvSpPr>
          <p:spPr bwMode="auto">
            <a:xfrm flipH="1">
              <a:off x="6406966" y="3260889"/>
              <a:ext cx="416636" cy="129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2" name="Line 20"/>
            <p:cNvSpPr>
              <a:spLocks noChangeShapeType="1"/>
            </p:cNvSpPr>
            <p:nvPr/>
          </p:nvSpPr>
          <p:spPr bwMode="auto">
            <a:xfrm flipH="1">
              <a:off x="3765266" y="3469834"/>
              <a:ext cx="468434" cy="129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3" name="Line 21"/>
            <p:cNvSpPr>
              <a:spLocks noChangeShapeType="1"/>
            </p:cNvSpPr>
            <p:nvPr/>
          </p:nvSpPr>
          <p:spPr bwMode="auto">
            <a:xfrm flipH="1">
              <a:off x="3303588" y="3366651"/>
              <a:ext cx="461678" cy="129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4" name="Line 22"/>
            <p:cNvSpPr>
              <a:spLocks noChangeShapeType="1"/>
            </p:cNvSpPr>
            <p:nvPr/>
          </p:nvSpPr>
          <p:spPr bwMode="auto">
            <a:xfrm flipH="1" flipV="1">
              <a:off x="2835153" y="3260889"/>
              <a:ext cx="468434" cy="5159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065" name="Freeform 23"/>
            <p:cNvSpPr>
              <a:spLocks/>
            </p:cNvSpPr>
            <p:nvPr/>
          </p:nvSpPr>
          <p:spPr bwMode="auto">
            <a:xfrm>
              <a:off x="4560253" y="3125462"/>
              <a:ext cx="560770" cy="447554"/>
            </a:xfrm>
            <a:custGeom>
              <a:avLst/>
              <a:gdLst>
                <a:gd name="T0" fmla="*/ 2147483646 w 249"/>
                <a:gd name="T1" fmla="*/ 0 h 347"/>
                <a:gd name="T2" fmla="*/ 2147483646 w 249"/>
                <a:gd name="T3" fmla="*/ 2147483646 h 347"/>
                <a:gd name="T4" fmla="*/ 2147483646 w 249"/>
                <a:gd name="T5" fmla="*/ 2147483646 h 347"/>
                <a:gd name="T6" fmla="*/ 2147483646 w 249"/>
                <a:gd name="T7" fmla="*/ 2147483646 h 347"/>
                <a:gd name="T8" fmla="*/ 2147483646 w 249"/>
                <a:gd name="T9" fmla="*/ 2147483646 h 347"/>
                <a:gd name="T10" fmla="*/ 2147483646 w 249"/>
                <a:gd name="T11" fmla="*/ 2147483646 h 347"/>
                <a:gd name="T12" fmla="*/ 2147483646 w 249"/>
                <a:gd name="T13" fmla="*/ 2147483646 h 347"/>
                <a:gd name="T14" fmla="*/ 2147483646 w 249"/>
                <a:gd name="T15" fmla="*/ 2147483646 h 347"/>
                <a:gd name="T16" fmla="*/ 2147483646 w 249"/>
                <a:gd name="T17" fmla="*/ 2147483646 h 347"/>
                <a:gd name="T18" fmla="*/ 2147483646 w 249"/>
                <a:gd name="T19" fmla="*/ 2147483646 h 347"/>
                <a:gd name="T20" fmla="*/ 2147483646 w 249"/>
                <a:gd name="T21" fmla="*/ 2147483646 h 347"/>
                <a:gd name="T22" fmla="*/ 2147483646 w 249"/>
                <a:gd name="T23" fmla="*/ 2147483646 h 347"/>
                <a:gd name="T24" fmla="*/ 2147483646 w 249"/>
                <a:gd name="T25" fmla="*/ 2147483646 h 347"/>
                <a:gd name="T26" fmla="*/ 2147483646 w 249"/>
                <a:gd name="T27" fmla="*/ 2147483646 h 347"/>
                <a:gd name="T28" fmla="*/ 2147483646 w 249"/>
                <a:gd name="T29" fmla="*/ 2147483646 h 347"/>
                <a:gd name="T30" fmla="*/ 2147483646 w 249"/>
                <a:gd name="T31" fmla="*/ 2147483646 h 347"/>
                <a:gd name="T32" fmla="*/ 2147483646 w 249"/>
                <a:gd name="T33" fmla="*/ 2147483646 h 347"/>
                <a:gd name="T34" fmla="*/ 2147483646 w 249"/>
                <a:gd name="T35" fmla="*/ 2147483646 h 347"/>
                <a:gd name="T36" fmla="*/ 2147483646 w 249"/>
                <a:gd name="T37" fmla="*/ 2147483646 h 347"/>
                <a:gd name="T38" fmla="*/ 2147483646 w 249"/>
                <a:gd name="T39" fmla="*/ 2147483646 h 347"/>
                <a:gd name="T40" fmla="*/ 2147483646 w 249"/>
                <a:gd name="T41" fmla="*/ 2147483646 h 347"/>
                <a:gd name="T42" fmla="*/ 2147483646 w 249"/>
                <a:gd name="T43" fmla="*/ 2147483646 h 347"/>
                <a:gd name="T44" fmla="*/ 0 w 249"/>
                <a:gd name="T45" fmla="*/ 2147483646 h 347"/>
                <a:gd name="T46" fmla="*/ 0 w 249"/>
                <a:gd name="T47" fmla="*/ 2147483646 h 347"/>
                <a:gd name="T48" fmla="*/ 2147483646 w 249"/>
                <a:gd name="T49" fmla="*/ 2147483646 h 347"/>
                <a:gd name="T50" fmla="*/ 2147483646 w 249"/>
                <a:gd name="T51" fmla="*/ 2147483646 h 347"/>
                <a:gd name="T52" fmla="*/ 2147483646 w 249"/>
                <a:gd name="T53" fmla="*/ 2147483646 h 347"/>
                <a:gd name="T54" fmla="*/ 2147483646 w 249"/>
                <a:gd name="T55" fmla="*/ 2147483646 h 347"/>
                <a:gd name="T56" fmla="*/ 2147483646 w 249"/>
                <a:gd name="T57" fmla="*/ 2147483646 h 347"/>
                <a:gd name="T58" fmla="*/ 2147483646 w 249"/>
                <a:gd name="T59" fmla="*/ 2147483646 h 347"/>
                <a:gd name="T60" fmla="*/ 2147483646 w 249"/>
                <a:gd name="T61" fmla="*/ 2147483646 h 347"/>
                <a:gd name="T62" fmla="*/ 2147483646 w 249"/>
                <a:gd name="T63" fmla="*/ 2147483646 h 347"/>
                <a:gd name="T64" fmla="*/ 2147483646 w 249"/>
                <a:gd name="T65" fmla="*/ 2147483646 h 347"/>
                <a:gd name="T66" fmla="*/ 2147483646 w 249"/>
                <a:gd name="T67" fmla="*/ 2147483646 h 347"/>
                <a:gd name="T68" fmla="*/ 2147483646 w 249"/>
                <a:gd name="T69" fmla="*/ 2147483646 h 347"/>
                <a:gd name="T70" fmla="*/ 2147483646 w 249"/>
                <a:gd name="T71" fmla="*/ 2147483646 h 347"/>
                <a:gd name="T72" fmla="*/ 2147483646 w 249"/>
                <a:gd name="T73" fmla="*/ 2147483646 h 347"/>
                <a:gd name="T74" fmla="*/ 2147483646 w 249"/>
                <a:gd name="T75" fmla="*/ 2147483646 h 347"/>
                <a:gd name="T76" fmla="*/ 2147483646 w 249"/>
                <a:gd name="T77" fmla="*/ 2147483646 h 347"/>
                <a:gd name="T78" fmla="*/ 2147483646 w 249"/>
                <a:gd name="T79" fmla="*/ 2147483646 h 347"/>
                <a:gd name="T80" fmla="*/ 2147483646 w 249"/>
                <a:gd name="T81" fmla="*/ 2147483646 h 347"/>
                <a:gd name="T82" fmla="*/ 2147483646 w 249"/>
                <a:gd name="T83" fmla="*/ 2147483646 h 347"/>
                <a:gd name="T84" fmla="*/ 2147483646 w 249"/>
                <a:gd name="T85" fmla="*/ 2147483646 h 347"/>
                <a:gd name="T86" fmla="*/ 2147483646 w 249"/>
                <a:gd name="T87" fmla="*/ 2147483646 h 347"/>
                <a:gd name="T88" fmla="*/ 2147483646 w 249"/>
                <a:gd name="T89" fmla="*/ 2147483646 h 347"/>
                <a:gd name="T90" fmla="*/ 2147483646 w 249"/>
                <a:gd name="T91" fmla="*/ 2147483646 h 347"/>
                <a:gd name="T92" fmla="*/ 2147483646 w 249"/>
                <a:gd name="T93" fmla="*/ 2147483646 h 347"/>
                <a:gd name="T94" fmla="*/ 2147483646 w 249"/>
                <a:gd name="T95" fmla="*/ 2147483646 h 347"/>
                <a:gd name="T96" fmla="*/ 2147483646 w 249"/>
                <a:gd name="T97" fmla="*/ 0 h 347"/>
                <a:gd name="T98" fmla="*/ 2147483646 w 249"/>
                <a:gd name="T99" fmla="*/ 0 h 3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9"/>
                <a:gd name="T151" fmla="*/ 0 h 347"/>
                <a:gd name="T152" fmla="*/ 249 w 249"/>
                <a:gd name="T153" fmla="*/ 347 h 3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9" h="347">
                  <a:moveTo>
                    <a:pt x="125" y="0"/>
                  </a:moveTo>
                  <a:lnTo>
                    <a:pt x="118" y="0"/>
                  </a:lnTo>
                  <a:lnTo>
                    <a:pt x="111" y="0"/>
                  </a:lnTo>
                  <a:lnTo>
                    <a:pt x="96" y="3"/>
                  </a:lnTo>
                  <a:lnTo>
                    <a:pt x="90" y="3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1" y="8"/>
                  </a:lnTo>
                  <a:lnTo>
                    <a:pt x="67" y="10"/>
                  </a:lnTo>
                  <a:lnTo>
                    <a:pt x="63" y="12"/>
                  </a:lnTo>
                  <a:lnTo>
                    <a:pt x="60" y="16"/>
                  </a:lnTo>
                  <a:lnTo>
                    <a:pt x="55" y="20"/>
                  </a:lnTo>
                  <a:lnTo>
                    <a:pt x="54" y="23"/>
                  </a:lnTo>
                  <a:lnTo>
                    <a:pt x="52" y="27"/>
                  </a:lnTo>
                  <a:lnTo>
                    <a:pt x="50" y="33"/>
                  </a:lnTo>
                  <a:lnTo>
                    <a:pt x="48" y="39"/>
                  </a:lnTo>
                  <a:lnTo>
                    <a:pt x="50" y="113"/>
                  </a:lnTo>
                  <a:lnTo>
                    <a:pt x="52" y="117"/>
                  </a:lnTo>
                  <a:lnTo>
                    <a:pt x="55" y="119"/>
                  </a:lnTo>
                  <a:lnTo>
                    <a:pt x="62" y="122"/>
                  </a:lnTo>
                  <a:lnTo>
                    <a:pt x="67" y="124"/>
                  </a:lnTo>
                  <a:lnTo>
                    <a:pt x="75" y="128"/>
                  </a:lnTo>
                  <a:lnTo>
                    <a:pt x="82" y="130"/>
                  </a:lnTo>
                  <a:lnTo>
                    <a:pt x="86" y="132"/>
                  </a:lnTo>
                  <a:lnTo>
                    <a:pt x="90" y="134"/>
                  </a:lnTo>
                  <a:lnTo>
                    <a:pt x="94" y="138"/>
                  </a:lnTo>
                  <a:lnTo>
                    <a:pt x="96" y="140"/>
                  </a:lnTo>
                  <a:lnTo>
                    <a:pt x="98" y="143"/>
                  </a:lnTo>
                  <a:lnTo>
                    <a:pt x="100" y="149"/>
                  </a:lnTo>
                  <a:lnTo>
                    <a:pt x="103" y="275"/>
                  </a:lnTo>
                  <a:lnTo>
                    <a:pt x="102" y="279"/>
                  </a:lnTo>
                  <a:lnTo>
                    <a:pt x="100" y="281"/>
                  </a:lnTo>
                  <a:lnTo>
                    <a:pt x="94" y="286"/>
                  </a:lnTo>
                  <a:lnTo>
                    <a:pt x="86" y="292"/>
                  </a:lnTo>
                  <a:lnTo>
                    <a:pt x="78" y="298"/>
                  </a:lnTo>
                  <a:lnTo>
                    <a:pt x="69" y="303"/>
                  </a:lnTo>
                  <a:lnTo>
                    <a:pt x="57" y="309"/>
                  </a:lnTo>
                  <a:lnTo>
                    <a:pt x="39" y="319"/>
                  </a:lnTo>
                  <a:lnTo>
                    <a:pt x="29" y="324"/>
                  </a:lnTo>
                  <a:lnTo>
                    <a:pt x="19" y="328"/>
                  </a:lnTo>
                  <a:lnTo>
                    <a:pt x="12" y="332"/>
                  </a:lnTo>
                  <a:lnTo>
                    <a:pt x="6" y="336"/>
                  </a:lnTo>
                  <a:lnTo>
                    <a:pt x="4" y="338"/>
                  </a:lnTo>
                  <a:lnTo>
                    <a:pt x="2" y="340"/>
                  </a:lnTo>
                  <a:lnTo>
                    <a:pt x="0" y="342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2" y="347"/>
                  </a:lnTo>
                  <a:lnTo>
                    <a:pt x="245" y="347"/>
                  </a:lnTo>
                  <a:lnTo>
                    <a:pt x="247" y="347"/>
                  </a:lnTo>
                  <a:lnTo>
                    <a:pt x="249" y="345"/>
                  </a:lnTo>
                  <a:lnTo>
                    <a:pt x="249" y="343"/>
                  </a:lnTo>
                  <a:lnTo>
                    <a:pt x="247" y="342"/>
                  </a:lnTo>
                  <a:lnTo>
                    <a:pt x="245" y="340"/>
                  </a:lnTo>
                  <a:lnTo>
                    <a:pt x="243" y="338"/>
                  </a:lnTo>
                  <a:lnTo>
                    <a:pt x="241" y="336"/>
                  </a:lnTo>
                  <a:lnTo>
                    <a:pt x="235" y="332"/>
                  </a:lnTo>
                  <a:lnTo>
                    <a:pt x="227" y="328"/>
                  </a:lnTo>
                  <a:lnTo>
                    <a:pt x="218" y="324"/>
                  </a:lnTo>
                  <a:lnTo>
                    <a:pt x="211" y="319"/>
                  </a:lnTo>
                  <a:lnTo>
                    <a:pt x="189" y="309"/>
                  </a:lnTo>
                  <a:lnTo>
                    <a:pt x="180" y="303"/>
                  </a:lnTo>
                  <a:lnTo>
                    <a:pt x="171" y="298"/>
                  </a:lnTo>
                  <a:lnTo>
                    <a:pt x="161" y="292"/>
                  </a:lnTo>
                  <a:lnTo>
                    <a:pt x="155" y="286"/>
                  </a:lnTo>
                  <a:lnTo>
                    <a:pt x="148" y="281"/>
                  </a:lnTo>
                  <a:lnTo>
                    <a:pt x="146" y="279"/>
                  </a:lnTo>
                  <a:lnTo>
                    <a:pt x="143" y="275"/>
                  </a:lnTo>
                  <a:lnTo>
                    <a:pt x="146" y="149"/>
                  </a:lnTo>
                  <a:lnTo>
                    <a:pt x="148" y="143"/>
                  </a:lnTo>
                  <a:lnTo>
                    <a:pt x="149" y="140"/>
                  </a:lnTo>
                  <a:lnTo>
                    <a:pt x="153" y="138"/>
                  </a:lnTo>
                  <a:lnTo>
                    <a:pt x="157" y="134"/>
                  </a:lnTo>
                  <a:lnTo>
                    <a:pt x="161" y="132"/>
                  </a:lnTo>
                  <a:lnTo>
                    <a:pt x="164" y="130"/>
                  </a:lnTo>
                  <a:lnTo>
                    <a:pt x="172" y="128"/>
                  </a:lnTo>
                  <a:lnTo>
                    <a:pt x="180" y="124"/>
                  </a:lnTo>
                  <a:lnTo>
                    <a:pt x="187" y="122"/>
                  </a:lnTo>
                  <a:lnTo>
                    <a:pt x="191" y="121"/>
                  </a:lnTo>
                  <a:lnTo>
                    <a:pt x="195" y="119"/>
                  </a:lnTo>
                  <a:lnTo>
                    <a:pt x="197" y="117"/>
                  </a:lnTo>
                  <a:lnTo>
                    <a:pt x="199" y="113"/>
                  </a:lnTo>
                  <a:lnTo>
                    <a:pt x="199" y="39"/>
                  </a:lnTo>
                  <a:lnTo>
                    <a:pt x="197" y="33"/>
                  </a:lnTo>
                  <a:lnTo>
                    <a:pt x="195" y="27"/>
                  </a:lnTo>
                  <a:lnTo>
                    <a:pt x="193" y="23"/>
                  </a:lnTo>
                  <a:lnTo>
                    <a:pt x="189" y="20"/>
                  </a:lnTo>
                  <a:lnTo>
                    <a:pt x="186" y="16"/>
                  </a:lnTo>
                  <a:lnTo>
                    <a:pt x="182" y="12"/>
                  </a:lnTo>
                  <a:lnTo>
                    <a:pt x="174" y="8"/>
                  </a:lnTo>
                  <a:lnTo>
                    <a:pt x="168" y="5"/>
                  </a:lnTo>
                  <a:lnTo>
                    <a:pt x="164" y="5"/>
                  </a:lnTo>
                  <a:lnTo>
                    <a:pt x="159" y="3"/>
                  </a:lnTo>
                  <a:lnTo>
                    <a:pt x="151" y="3"/>
                  </a:lnTo>
                  <a:lnTo>
                    <a:pt x="13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8D43C"/>
            </a:solidFill>
            <a:ln w="1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66" name="Freeform 24"/>
            <p:cNvSpPr>
              <a:spLocks/>
            </p:cNvSpPr>
            <p:nvPr/>
          </p:nvSpPr>
          <p:spPr bwMode="auto">
            <a:xfrm>
              <a:off x="4560253" y="3125462"/>
              <a:ext cx="560770" cy="447554"/>
            </a:xfrm>
            <a:custGeom>
              <a:avLst/>
              <a:gdLst>
                <a:gd name="T0" fmla="*/ 2147483646 w 249"/>
                <a:gd name="T1" fmla="*/ 0 h 347"/>
                <a:gd name="T2" fmla="*/ 2147483646 w 249"/>
                <a:gd name="T3" fmla="*/ 2147483646 h 347"/>
                <a:gd name="T4" fmla="*/ 2147483646 w 249"/>
                <a:gd name="T5" fmla="*/ 2147483646 h 347"/>
                <a:gd name="T6" fmla="*/ 2147483646 w 249"/>
                <a:gd name="T7" fmla="*/ 2147483646 h 347"/>
                <a:gd name="T8" fmla="*/ 2147483646 w 249"/>
                <a:gd name="T9" fmla="*/ 2147483646 h 347"/>
                <a:gd name="T10" fmla="*/ 2147483646 w 249"/>
                <a:gd name="T11" fmla="*/ 2147483646 h 347"/>
                <a:gd name="T12" fmla="*/ 2147483646 w 249"/>
                <a:gd name="T13" fmla="*/ 2147483646 h 347"/>
                <a:gd name="T14" fmla="*/ 2147483646 w 249"/>
                <a:gd name="T15" fmla="*/ 2147483646 h 347"/>
                <a:gd name="T16" fmla="*/ 2147483646 w 249"/>
                <a:gd name="T17" fmla="*/ 2147483646 h 347"/>
                <a:gd name="T18" fmla="*/ 2147483646 w 249"/>
                <a:gd name="T19" fmla="*/ 2147483646 h 347"/>
                <a:gd name="T20" fmla="*/ 2147483646 w 249"/>
                <a:gd name="T21" fmla="*/ 2147483646 h 347"/>
                <a:gd name="T22" fmla="*/ 2147483646 w 249"/>
                <a:gd name="T23" fmla="*/ 2147483646 h 347"/>
                <a:gd name="T24" fmla="*/ 2147483646 w 249"/>
                <a:gd name="T25" fmla="*/ 2147483646 h 347"/>
                <a:gd name="T26" fmla="*/ 2147483646 w 249"/>
                <a:gd name="T27" fmla="*/ 2147483646 h 347"/>
                <a:gd name="T28" fmla="*/ 2147483646 w 249"/>
                <a:gd name="T29" fmla="*/ 2147483646 h 347"/>
                <a:gd name="T30" fmla="*/ 2147483646 w 249"/>
                <a:gd name="T31" fmla="*/ 2147483646 h 347"/>
                <a:gd name="T32" fmla="*/ 2147483646 w 249"/>
                <a:gd name="T33" fmla="*/ 2147483646 h 347"/>
                <a:gd name="T34" fmla="*/ 2147483646 w 249"/>
                <a:gd name="T35" fmla="*/ 2147483646 h 347"/>
                <a:gd name="T36" fmla="*/ 2147483646 w 249"/>
                <a:gd name="T37" fmla="*/ 2147483646 h 347"/>
                <a:gd name="T38" fmla="*/ 2147483646 w 249"/>
                <a:gd name="T39" fmla="*/ 2147483646 h 347"/>
                <a:gd name="T40" fmla="*/ 2147483646 w 249"/>
                <a:gd name="T41" fmla="*/ 2147483646 h 347"/>
                <a:gd name="T42" fmla="*/ 2147483646 w 249"/>
                <a:gd name="T43" fmla="*/ 2147483646 h 347"/>
                <a:gd name="T44" fmla="*/ 0 w 249"/>
                <a:gd name="T45" fmla="*/ 2147483646 h 347"/>
                <a:gd name="T46" fmla="*/ 0 w 249"/>
                <a:gd name="T47" fmla="*/ 2147483646 h 347"/>
                <a:gd name="T48" fmla="*/ 2147483646 w 249"/>
                <a:gd name="T49" fmla="*/ 2147483646 h 347"/>
                <a:gd name="T50" fmla="*/ 2147483646 w 249"/>
                <a:gd name="T51" fmla="*/ 2147483646 h 347"/>
                <a:gd name="T52" fmla="*/ 2147483646 w 249"/>
                <a:gd name="T53" fmla="*/ 2147483646 h 347"/>
                <a:gd name="T54" fmla="*/ 2147483646 w 249"/>
                <a:gd name="T55" fmla="*/ 2147483646 h 347"/>
                <a:gd name="T56" fmla="*/ 2147483646 w 249"/>
                <a:gd name="T57" fmla="*/ 2147483646 h 347"/>
                <a:gd name="T58" fmla="*/ 2147483646 w 249"/>
                <a:gd name="T59" fmla="*/ 2147483646 h 347"/>
                <a:gd name="T60" fmla="*/ 2147483646 w 249"/>
                <a:gd name="T61" fmla="*/ 2147483646 h 347"/>
                <a:gd name="T62" fmla="*/ 2147483646 w 249"/>
                <a:gd name="T63" fmla="*/ 2147483646 h 347"/>
                <a:gd name="T64" fmla="*/ 2147483646 w 249"/>
                <a:gd name="T65" fmla="*/ 2147483646 h 347"/>
                <a:gd name="T66" fmla="*/ 2147483646 w 249"/>
                <a:gd name="T67" fmla="*/ 2147483646 h 347"/>
                <a:gd name="T68" fmla="*/ 2147483646 w 249"/>
                <a:gd name="T69" fmla="*/ 2147483646 h 347"/>
                <a:gd name="T70" fmla="*/ 2147483646 w 249"/>
                <a:gd name="T71" fmla="*/ 2147483646 h 347"/>
                <a:gd name="T72" fmla="*/ 2147483646 w 249"/>
                <a:gd name="T73" fmla="*/ 2147483646 h 347"/>
                <a:gd name="T74" fmla="*/ 2147483646 w 249"/>
                <a:gd name="T75" fmla="*/ 2147483646 h 347"/>
                <a:gd name="T76" fmla="*/ 2147483646 w 249"/>
                <a:gd name="T77" fmla="*/ 2147483646 h 347"/>
                <a:gd name="T78" fmla="*/ 2147483646 w 249"/>
                <a:gd name="T79" fmla="*/ 2147483646 h 347"/>
                <a:gd name="T80" fmla="*/ 2147483646 w 249"/>
                <a:gd name="T81" fmla="*/ 2147483646 h 347"/>
                <a:gd name="T82" fmla="*/ 2147483646 w 249"/>
                <a:gd name="T83" fmla="*/ 2147483646 h 347"/>
                <a:gd name="T84" fmla="*/ 2147483646 w 249"/>
                <a:gd name="T85" fmla="*/ 2147483646 h 347"/>
                <a:gd name="T86" fmla="*/ 2147483646 w 249"/>
                <a:gd name="T87" fmla="*/ 2147483646 h 347"/>
                <a:gd name="T88" fmla="*/ 2147483646 w 249"/>
                <a:gd name="T89" fmla="*/ 2147483646 h 347"/>
                <a:gd name="T90" fmla="*/ 2147483646 w 249"/>
                <a:gd name="T91" fmla="*/ 2147483646 h 347"/>
                <a:gd name="T92" fmla="*/ 2147483646 w 249"/>
                <a:gd name="T93" fmla="*/ 2147483646 h 347"/>
                <a:gd name="T94" fmla="*/ 2147483646 w 249"/>
                <a:gd name="T95" fmla="*/ 2147483646 h 347"/>
                <a:gd name="T96" fmla="*/ 2147483646 w 249"/>
                <a:gd name="T97" fmla="*/ 0 h 347"/>
                <a:gd name="T98" fmla="*/ 2147483646 w 249"/>
                <a:gd name="T99" fmla="*/ 0 h 3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9"/>
                <a:gd name="T151" fmla="*/ 0 h 347"/>
                <a:gd name="T152" fmla="*/ 249 w 249"/>
                <a:gd name="T153" fmla="*/ 347 h 3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9" h="347">
                  <a:moveTo>
                    <a:pt x="125" y="0"/>
                  </a:moveTo>
                  <a:lnTo>
                    <a:pt x="118" y="0"/>
                  </a:lnTo>
                  <a:lnTo>
                    <a:pt x="111" y="0"/>
                  </a:lnTo>
                  <a:lnTo>
                    <a:pt x="96" y="3"/>
                  </a:lnTo>
                  <a:lnTo>
                    <a:pt x="90" y="3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1" y="8"/>
                  </a:lnTo>
                  <a:lnTo>
                    <a:pt x="67" y="10"/>
                  </a:lnTo>
                  <a:lnTo>
                    <a:pt x="63" y="12"/>
                  </a:lnTo>
                  <a:lnTo>
                    <a:pt x="60" y="16"/>
                  </a:lnTo>
                  <a:lnTo>
                    <a:pt x="55" y="20"/>
                  </a:lnTo>
                  <a:lnTo>
                    <a:pt x="54" y="23"/>
                  </a:lnTo>
                  <a:lnTo>
                    <a:pt x="52" y="27"/>
                  </a:lnTo>
                  <a:lnTo>
                    <a:pt x="50" y="33"/>
                  </a:lnTo>
                  <a:lnTo>
                    <a:pt x="48" y="39"/>
                  </a:lnTo>
                  <a:lnTo>
                    <a:pt x="50" y="113"/>
                  </a:lnTo>
                  <a:lnTo>
                    <a:pt x="52" y="117"/>
                  </a:lnTo>
                  <a:lnTo>
                    <a:pt x="55" y="119"/>
                  </a:lnTo>
                  <a:lnTo>
                    <a:pt x="62" y="122"/>
                  </a:lnTo>
                  <a:lnTo>
                    <a:pt x="67" y="124"/>
                  </a:lnTo>
                  <a:lnTo>
                    <a:pt x="75" y="128"/>
                  </a:lnTo>
                  <a:lnTo>
                    <a:pt x="82" y="130"/>
                  </a:lnTo>
                  <a:lnTo>
                    <a:pt x="86" y="132"/>
                  </a:lnTo>
                  <a:lnTo>
                    <a:pt x="90" y="134"/>
                  </a:lnTo>
                  <a:lnTo>
                    <a:pt x="94" y="138"/>
                  </a:lnTo>
                  <a:lnTo>
                    <a:pt x="96" y="140"/>
                  </a:lnTo>
                  <a:lnTo>
                    <a:pt x="98" y="143"/>
                  </a:lnTo>
                  <a:lnTo>
                    <a:pt x="100" y="149"/>
                  </a:lnTo>
                  <a:lnTo>
                    <a:pt x="103" y="275"/>
                  </a:lnTo>
                  <a:lnTo>
                    <a:pt x="102" y="279"/>
                  </a:lnTo>
                  <a:lnTo>
                    <a:pt x="100" y="281"/>
                  </a:lnTo>
                  <a:lnTo>
                    <a:pt x="94" y="286"/>
                  </a:lnTo>
                  <a:lnTo>
                    <a:pt x="86" y="292"/>
                  </a:lnTo>
                  <a:lnTo>
                    <a:pt x="78" y="298"/>
                  </a:lnTo>
                  <a:lnTo>
                    <a:pt x="69" y="303"/>
                  </a:lnTo>
                  <a:lnTo>
                    <a:pt x="57" y="309"/>
                  </a:lnTo>
                  <a:lnTo>
                    <a:pt x="39" y="319"/>
                  </a:lnTo>
                  <a:lnTo>
                    <a:pt x="29" y="324"/>
                  </a:lnTo>
                  <a:lnTo>
                    <a:pt x="19" y="328"/>
                  </a:lnTo>
                  <a:lnTo>
                    <a:pt x="12" y="332"/>
                  </a:lnTo>
                  <a:lnTo>
                    <a:pt x="6" y="336"/>
                  </a:lnTo>
                  <a:lnTo>
                    <a:pt x="4" y="338"/>
                  </a:lnTo>
                  <a:lnTo>
                    <a:pt x="2" y="340"/>
                  </a:lnTo>
                  <a:lnTo>
                    <a:pt x="0" y="342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2" y="347"/>
                  </a:lnTo>
                  <a:lnTo>
                    <a:pt x="245" y="347"/>
                  </a:lnTo>
                  <a:lnTo>
                    <a:pt x="247" y="347"/>
                  </a:lnTo>
                  <a:lnTo>
                    <a:pt x="249" y="345"/>
                  </a:lnTo>
                  <a:lnTo>
                    <a:pt x="249" y="343"/>
                  </a:lnTo>
                  <a:lnTo>
                    <a:pt x="247" y="342"/>
                  </a:lnTo>
                  <a:lnTo>
                    <a:pt x="245" y="340"/>
                  </a:lnTo>
                  <a:lnTo>
                    <a:pt x="243" y="338"/>
                  </a:lnTo>
                  <a:lnTo>
                    <a:pt x="241" y="336"/>
                  </a:lnTo>
                  <a:lnTo>
                    <a:pt x="235" y="332"/>
                  </a:lnTo>
                  <a:lnTo>
                    <a:pt x="227" y="328"/>
                  </a:lnTo>
                  <a:lnTo>
                    <a:pt x="218" y="324"/>
                  </a:lnTo>
                  <a:lnTo>
                    <a:pt x="211" y="319"/>
                  </a:lnTo>
                  <a:lnTo>
                    <a:pt x="189" y="309"/>
                  </a:lnTo>
                  <a:lnTo>
                    <a:pt x="180" y="303"/>
                  </a:lnTo>
                  <a:lnTo>
                    <a:pt x="171" y="298"/>
                  </a:lnTo>
                  <a:lnTo>
                    <a:pt x="161" y="292"/>
                  </a:lnTo>
                  <a:lnTo>
                    <a:pt x="155" y="286"/>
                  </a:lnTo>
                  <a:lnTo>
                    <a:pt x="148" y="281"/>
                  </a:lnTo>
                  <a:lnTo>
                    <a:pt x="146" y="279"/>
                  </a:lnTo>
                  <a:lnTo>
                    <a:pt x="143" y="275"/>
                  </a:lnTo>
                  <a:lnTo>
                    <a:pt x="146" y="149"/>
                  </a:lnTo>
                  <a:lnTo>
                    <a:pt x="148" y="143"/>
                  </a:lnTo>
                  <a:lnTo>
                    <a:pt x="149" y="140"/>
                  </a:lnTo>
                  <a:lnTo>
                    <a:pt x="153" y="138"/>
                  </a:lnTo>
                  <a:lnTo>
                    <a:pt x="157" y="134"/>
                  </a:lnTo>
                  <a:lnTo>
                    <a:pt x="161" y="132"/>
                  </a:lnTo>
                  <a:lnTo>
                    <a:pt x="164" y="130"/>
                  </a:lnTo>
                  <a:lnTo>
                    <a:pt x="172" y="128"/>
                  </a:lnTo>
                  <a:lnTo>
                    <a:pt x="180" y="124"/>
                  </a:lnTo>
                  <a:lnTo>
                    <a:pt x="187" y="122"/>
                  </a:lnTo>
                  <a:lnTo>
                    <a:pt x="191" y="121"/>
                  </a:lnTo>
                  <a:lnTo>
                    <a:pt x="195" y="119"/>
                  </a:lnTo>
                  <a:lnTo>
                    <a:pt x="197" y="117"/>
                  </a:lnTo>
                  <a:lnTo>
                    <a:pt x="199" y="113"/>
                  </a:lnTo>
                  <a:lnTo>
                    <a:pt x="199" y="39"/>
                  </a:lnTo>
                  <a:lnTo>
                    <a:pt x="197" y="33"/>
                  </a:lnTo>
                  <a:lnTo>
                    <a:pt x="195" y="27"/>
                  </a:lnTo>
                  <a:lnTo>
                    <a:pt x="193" y="23"/>
                  </a:lnTo>
                  <a:lnTo>
                    <a:pt x="189" y="20"/>
                  </a:lnTo>
                  <a:lnTo>
                    <a:pt x="186" y="16"/>
                  </a:lnTo>
                  <a:lnTo>
                    <a:pt x="182" y="12"/>
                  </a:lnTo>
                  <a:lnTo>
                    <a:pt x="174" y="8"/>
                  </a:lnTo>
                  <a:lnTo>
                    <a:pt x="168" y="5"/>
                  </a:lnTo>
                  <a:lnTo>
                    <a:pt x="164" y="5"/>
                  </a:lnTo>
                  <a:lnTo>
                    <a:pt x="159" y="3"/>
                  </a:lnTo>
                  <a:lnTo>
                    <a:pt x="151" y="3"/>
                  </a:lnTo>
                  <a:lnTo>
                    <a:pt x="138" y="0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5943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South East Europe Co Modality 2016</a:t>
            </a:r>
            <a:endParaRPr lang="bg-BG" sz="1200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5029200"/>
            <a:ext cx="373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3366"/>
                </a:solidFill>
                <a:latin typeface="Cambria" panose="02040503050406030204" pitchFamily="18" charset="0"/>
                <a:ea typeface="+mj-ea"/>
                <a:cs typeface="+mj-cs"/>
              </a:rPr>
              <a:t>………………………………..</a:t>
            </a:r>
            <a:endParaRPr lang="en-US" sz="1500" b="1" dirty="0">
              <a:solidFill>
                <a:srgbClr val="003366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>
              <a:spcBef>
                <a:spcPts val="600"/>
              </a:spcBef>
            </a:pPr>
            <a:r>
              <a:rPr lang="en-US" sz="1500" i="1" dirty="0" smtClean="0">
                <a:solidFill>
                  <a:srgbClr val="003366"/>
                </a:solidFill>
                <a:latin typeface="Cambria" panose="02040503050406030204" pitchFamily="18" charset="0"/>
                <a:ea typeface="+mj-ea"/>
                <a:cs typeface="+mj-cs"/>
              </a:rPr>
              <a:t>…………………………………</a:t>
            </a:r>
            <a:endParaRPr lang="bg-BG" sz="1500" i="1" dirty="0">
              <a:solidFill>
                <a:srgbClr val="003366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6938">
              <a:tabLst>
                <a:tab pos="355600" algn="l"/>
              </a:tabLst>
            </a:pPr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GENERAL PLAN OF INTERMODAL TERMINAL PLOVDIV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981200"/>
            <a:ext cx="691276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Finance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Operational </a:t>
            </a:r>
            <a:r>
              <a:rPr lang="en-US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Programme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on “Transport” 2007-2013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contract for granting financial assistance was sign with Management Authority in MTITC on 23.04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.2014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 Budget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12 380 411,28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6302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Eligible Expenditures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10 322 531,77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6302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Eligible for granting: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6 208 419,85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985838" indent="-355600">
              <a:lnSpc>
                <a:spcPct val="120000"/>
              </a:lnSpc>
              <a:buSzPct val="66000"/>
              <a:buFont typeface="Wingdings" panose="05000000000000000000" pitchFamily="2" charset="2"/>
              <a:buChar char="Ø"/>
              <a:defRPr/>
            </a:pP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85 %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or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5 277 156,87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from EFRD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985838" indent="-355600">
              <a:lnSpc>
                <a:spcPct val="120000"/>
              </a:lnSpc>
              <a:buSzPct val="66000"/>
              <a:buFont typeface="Wingdings" panose="05000000000000000000" pitchFamily="2" charset="2"/>
              <a:buChar char="Ø"/>
              <a:defRPr/>
            </a:pP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15 %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or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931 262,98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National co-financing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6302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Eligible Expenditures, financing by NRIC: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4 114 111,92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6302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I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neligible Expenditures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2 057 879,51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lv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6302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Financial gap (deficit)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60,14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%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endParaRPr lang="bg-BG" sz="1600" dirty="0" smtClean="0">
              <a:solidFill>
                <a:srgbClr val="004B8A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alt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„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Construction of Intermodal Terminal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in South Central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Planning Region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of Bulgaria – Plovdiv</a:t>
            </a:r>
            <a:r>
              <a:rPr lang="bg-BG" alt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“ – 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BG161PO004-3.0.01-0007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IMT PLOVDIV</a:t>
            </a:r>
            <a:endParaRPr 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9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990600"/>
            <a:ext cx="7350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Area</a:t>
            </a:r>
            <a:r>
              <a:rPr lang="bg-BG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71 450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sq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m.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901700" indent="-901700">
              <a:spcBef>
                <a:spcPct val="0"/>
              </a:spcBef>
              <a:buFontTx/>
              <a:buNone/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Location</a:t>
            </a:r>
            <a:r>
              <a:rPr lang="bg-BG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village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Zlatitrap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,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Rodopi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Municipality, Todor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Kableskov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rail station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(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on main Sofia – Plovdiv railway)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bg-BG" altLang="bg-BG" sz="1600" u="sng" dirty="0">
              <a:solidFill>
                <a:srgbClr val="003366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Capacity</a:t>
            </a:r>
            <a:r>
              <a:rPr lang="bg-BG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endParaRPr lang="bg-BG" alt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Bef>
                <a:spcPct val="0"/>
              </a:spcBef>
            </a:pPr>
            <a:r>
              <a:rPr lang="bg-BG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57 600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TEU/year on I-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st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stage – one load-unload track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Bef>
                <a:spcPct val="0"/>
              </a:spcBef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With perspectives for extension to 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115 </a:t>
            </a:r>
            <a:r>
              <a:rPr lang="bg-BG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200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TEU/year – two load-unload tracks</a:t>
            </a:r>
            <a:endParaRPr lang="en-US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505200"/>
            <a:ext cx="7543800" cy="27469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buClr>
                <a:srgbClr val="002060"/>
              </a:buClr>
              <a:defRPr/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Basic and Auxiliary Infrastructure</a:t>
            </a:r>
          </a:p>
          <a:p>
            <a:pPr marL="177800" indent="-17780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Working area (loading-unloading site) for operation and containers’ stock -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with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520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х 60 m, with option for extension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at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future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development</a:t>
            </a:r>
          </a:p>
          <a:p>
            <a:pPr marL="177800" indent="-17780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Railway infrastructure – a loading-unloading track with useful length of 520 m (26 shuttle)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a shunting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track and 3 arrival-departure tracks (on Todor </a:t>
            </a:r>
            <a:r>
              <a:rPr lang="en-US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Kableshkov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station) – all electrified  </a:t>
            </a:r>
          </a:p>
          <a:p>
            <a:pPr marL="177800" indent="-17780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Administrative building, Customs office, Technical buildings</a:t>
            </a:r>
          </a:p>
          <a:p>
            <a:pPr marL="177800" indent="-17780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Check point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parking for cars and trucks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177800" indent="-17780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Reconstructed Road PDV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-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1251</a:t>
            </a:r>
            <a:r>
              <a:rPr 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for LKW (heavy weight trucks) – 775 m and new road to the IMT – 225 m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096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MAIN TECHNICAL DATE</a:t>
            </a:r>
            <a:endParaRPr 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4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WHAT’S </a:t>
            </a:r>
            <a:r>
              <a:rPr lang="en-US" altLang="bg-BG" sz="18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GOING</a:t>
            </a:r>
            <a:r>
              <a:rPr lang="bg-BG" altLang="bg-BG" sz="18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?</a:t>
            </a:r>
            <a:endParaRPr lang="bg-BG" altLang="bg-BG" sz="1800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90600" y="1295400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Expected end of the construction works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October </a:t>
            </a:r>
            <a:r>
              <a:rPr lang="bg-BG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2016 </a:t>
            </a:r>
            <a:r>
              <a:rPr lang="bg-BG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г. </a:t>
            </a:r>
            <a:endParaRPr lang="bg-BG" altLang="bg-BG" sz="1600" b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Moment status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90 %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physical construction</a:t>
            </a:r>
            <a:endParaRPr lang="bg-BG" altLang="bg-BG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057400"/>
            <a:ext cx="7467600" cy="13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 Operation</a:t>
            </a:r>
            <a:r>
              <a:rPr 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endParaRPr lang="bg-BG" sz="1600" b="1" u="sng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Private Operator, pointed through procedure under Law of Concession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Operating of market principle with equal,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non-discrimination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access to all licensed auto and railway transport operators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962400"/>
            <a:ext cx="784887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Concession Procedure</a:t>
            </a:r>
            <a:r>
              <a:rPr 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endParaRPr lang="bg-BG" sz="1600" b="1" u="sng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Pointed of the Concessioner from MTITC by open and transparency procedure under Law of Concession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0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8400" y="11430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ACTUAL STATUS</a:t>
            </a:r>
            <a:endParaRPr lang="bg-BG" altLang="bg-BG" sz="1800" b="1" u="sng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4165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4191000" cy="314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05200" y="1447800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1" u="sng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ACTUAL STATUS</a:t>
            </a:r>
            <a:endParaRPr lang="bg-BG" altLang="bg-BG" sz="1800" b="1" u="sng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37592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759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3505200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5052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35080"/>
            <a:ext cx="5410200" cy="3608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91440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INTERMODAL TERMINAL IN NORTH CENTRAL PLANNING REGION OF BULGARIA - RUSE</a:t>
            </a:r>
            <a:endParaRPr 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5F557B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4419600" y="2362200"/>
            <a:ext cx="544488" cy="792088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69342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 site – on the terrain of former Ruse–East–Dispatch station</a:t>
            </a:r>
            <a:endParaRPr lang="en-US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General Plan and Conceptual Design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Approved Detailed Development Plan </a:t>
            </a: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EIA and Archeological Procedures</a:t>
            </a: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Successful assessment of State Aid regime for funding of IMT Ruse construction under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EU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financing programs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Now on line is the process for ensuring the financing 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85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 PREPARATION – TECHNICAL ASSISTANCE</a:t>
            </a:r>
            <a:r>
              <a:rPr 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bg-BG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Down Arrow 8"/>
          <p:cNvSpPr/>
          <p:nvPr/>
        </p:nvSpPr>
        <p:spPr>
          <a:xfrm>
            <a:off x="6781800" y="2362200"/>
            <a:ext cx="544488" cy="792088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Down Arrow 9"/>
          <p:cNvSpPr/>
          <p:nvPr/>
        </p:nvSpPr>
        <p:spPr>
          <a:xfrm>
            <a:off x="1981200" y="2362200"/>
            <a:ext cx="544488" cy="792088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ounded Rectangle 10"/>
          <p:cNvSpPr/>
          <p:nvPr/>
        </p:nvSpPr>
        <p:spPr>
          <a:xfrm>
            <a:off x="1447800" y="1219200"/>
            <a:ext cx="6705600" cy="914400"/>
          </a:xfrm>
          <a:prstGeom prst="roundRect">
            <a:avLst/>
          </a:prstGeom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Successful realization of Project for Technical assistance for preparation of Construction of IMT Ruse, financed under OP “Transport”</a:t>
            </a:r>
            <a:r>
              <a:rPr lang="bg-BG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2007-2013 г.</a:t>
            </a:r>
          </a:p>
        </p:txBody>
      </p:sp>
    </p:spTree>
    <p:extLst>
      <p:ext uri="{BB962C8B-B14F-4D97-AF65-F5344CB8AC3E}">
        <p14:creationId xmlns:p14="http://schemas.microsoft.com/office/powerpoint/2010/main" val="296725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1 Ген план вариант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838200"/>
            <a:ext cx="5429288" cy="3676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572000"/>
            <a:ext cx="669674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Direct access to all railway lines</a:t>
            </a: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Close to Industrial Park Ruse</a:t>
            </a: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Easy </a:t>
            </a:r>
            <a:r>
              <a:rPr lang="en-US" sz="1400" i="1" dirty="0">
                <a:solidFill>
                  <a:srgbClr val="003366"/>
                </a:solidFill>
                <a:latin typeface="Cambria" panose="02040503050406030204" pitchFamily="18" charset="0"/>
              </a:rPr>
              <a:t>c</a:t>
            </a: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onstructed road access</a:t>
            </a: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Optimal effectiveness of the expenditures</a:t>
            </a: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Fast connection to the ports, if needed</a:t>
            </a: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bg-BG" sz="1400" i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04800"/>
            <a:ext cx="32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LOCATION</a:t>
            </a:r>
            <a:endParaRPr 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algn="ctr"/>
            <a:r>
              <a:rPr lang="bg-BG" sz="1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50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77048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„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Construction of Intermodal Terminal in North Central Planning Region of Bulgaria – Ruse”</a:t>
            </a: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Indicative Budget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43 </a:t>
            </a:r>
            <a:r>
              <a:rPr lang="en-US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lv.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1438275" indent="-1438275"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Financing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Operational Program “Transport and Transport Infrastructure” </a:t>
            </a: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014-2020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endParaRPr lang="bg-BG" sz="1600" b="1" u="sng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Main Technical Dates</a:t>
            </a:r>
            <a:r>
              <a:rPr 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: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Capacity</a:t>
            </a:r>
            <a:r>
              <a:rPr 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57 600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TEU/year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with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perspectives for extension to </a:t>
            </a:r>
            <a:r>
              <a:rPr lang="bg-BG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115 200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TEU/year</a:t>
            </a: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Loading-Unloading site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for stocking and operation of the containers</a:t>
            </a:r>
            <a:endParaRPr 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New Station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with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3 arrival-departure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tracks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for the operation of the terminal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Load-Unload track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 the terminal with useful length of 540 m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Road access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from the North Industrial Zone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Administration building –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for the administration of the terminal with offices for logistic and transport companies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Building of Customs Agency</a:t>
            </a:r>
            <a:endParaRPr 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Sites for refrigerated containers, for repair and maintenance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6858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MAIN CHARACTERISTICS</a:t>
            </a:r>
            <a:endParaRPr lang="bg-BG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4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447800"/>
            <a:ext cx="7272338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NRIC is Beneficiary under Operational Program “Transport” 2007-2013 and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Operational Program “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Transport and Transport Infrastructure” 2014-2020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Especially Beneficiary of Priority Axis 3 of OPTTI  – </a:t>
            </a:r>
            <a:r>
              <a:rPr lang="en-US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improvement </a:t>
            </a:r>
            <a:r>
              <a:rPr lang="en-US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of intermodal transport services for passengers and freights and development of sustainable urban transport </a:t>
            </a:r>
            <a:r>
              <a:rPr lang="en-US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which comprises projects for multimodality</a:t>
            </a:r>
            <a:endParaRPr lang="en-US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Investment Priority 7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of EC - S</a:t>
            </a:r>
            <a:r>
              <a:rPr lang="en-US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upporting </a:t>
            </a:r>
            <a:r>
              <a:rPr lang="en-US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a multimodal Single European Transport Area by investing in the </a:t>
            </a:r>
            <a:r>
              <a:rPr lang="en-US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TEN-T</a:t>
            </a:r>
            <a:endParaRPr lang="en-US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NRIC is the only State Manager of railway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infrastructure by the Law</a:t>
            </a:r>
            <a:endParaRPr lang="en-US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endParaRPr lang="en-US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These conditions provide opportunities for financing from EFM projects for construction of multimodal terminals (included railway) and development multimodality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It gives a chance for direct funding by EU of railway and terminals’ basic and auxiliary infrastructure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last is the NRIC key reason for managing implementation of projects for construction of intermodal terminals</a:t>
            </a:r>
            <a:endParaRPr lang="ru-RU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PERSPECTIVES FOR IMPLEMENTATION BY NRIC OF PROJECTS FOR CONSTRUCTION OF IMT 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u="sng" dirty="0" smtClean="0">
              <a:solidFill>
                <a:srgbClr val="004B8A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 TIMELINE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1143000"/>
            <a:ext cx="7467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53816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After Ensuring financing under OPTTI 2014-2020</a:t>
            </a:r>
          </a:p>
          <a:p>
            <a:pPr marL="550863" indent="-55086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Tender procedures for Constructor (engineering) and Construction Supervision and signing the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c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ontracts: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9 months</a:t>
            </a:r>
            <a:r>
              <a:rPr lang="bg-BG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endParaRPr lang="bg-BG" alt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50863" indent="-55086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Technical Design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6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months</a:t>
            </a:r>
            <a:endParaRPr lang="bg-BG" alt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50863" indent="-55086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Construction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r>
              <a:rPr lang="bg-BG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15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months</a:t>
            </a:r>
            <a:endParaRPr lang="bg-BG" altLang="bg-BG" sz="1600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743200"/>
            <a:ext cx="7467600" cy="13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 Operation</a:t>
            </a:r>
            <a:r>
              <a:rPr 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endParaRPr lang="bg-BG" sz="1600" b="1" u="sng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Private Operator, pointed through procedure under Law of Concession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Operating of market principle with equal,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non-discrimination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access to all licensed auto and railway transport operators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495800"/>
            <a:ext cx="784887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Concession Procedure</a:t>
            </a:r>
            <a:r>
              <a:rPr 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: </a:t>
            </a:r>
            <a:endParaRPr lang="bg-BG" sz="1600" b="1" u="sng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Pointed of the Concessioner from MTITC by open and transparency procedure under Law of Concession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600" b="1" u="sng" dirty="0" smtClean="0">
              <a:solidFill>
                <a:srgbClr val="004B8A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762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PERSPECTIVES IN FRONT OF INTERMODAL TRANSPORT </a:t>
            </a:r>
            <a:endParaRPr lang="bg-BG" dirty="0">
              <a:solidFill>
                <a:srgbClr val="003366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1371600"/>
            <a:ext cx="7467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Creating of condition for RO – LA </a:t>
            </a:r>
            <a:endParaRPr lang="bg-BG" altLang="bg-BG" sz="1600" b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Construction of terminal in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Svilengrad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area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bg-BG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Rehabilitation of Dragoman terminal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74676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Development of Intermodal Terminal Network in BG and integration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within </a:t>
            </a: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the European network for intermodal transport </a:t>
            </a:r>
            <a:endParaRPr lang="en-US" altLang="bg-BG" sz="1600" b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Modernization of seaport terminals – Varna and </a:t>
            </a:r>
            <a:r>
              <a:rPr lang="en-US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Burgas</a:t>
            </a:r>
            <a:r>
              <a:rPr 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Construction of new intermodal points</a:t>
            </a:r>
            <a:endParaRPr 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Actualization of the Strategy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for integration of the Bulgarian railway infrastructure within the European network for intermodal transport </a:t>
            </a:r>
            <a:endParaRPr lang="en-US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4445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Analysis of railway freight perspective of direction North – South in Bulgaria </a:t>
            </a:r>
            <a:endParaRPr lang="en-US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33400"/>
            <a:ext cx="36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 smtClean="0">
              <a:solidFill>
                <a:srgbClr val="004B8A"/>
              </a:solidFill>
            </a:endParaRPr>
          </a:p>
          <a:p>
            <a:pPr algn="ctr"/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INTERMODAL TRANSPORT</a:t>
            </a:r>
            <a:endParaRPr 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84168" y="285293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Down Arrow 7"/>
          <p:cNvSpPr/>
          <p:nvPr/>
        </p:nvSpPr>
        <p:spPr>
          <a:xfrm>
            <a:off x="7308304" y="285293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168352" cy="20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168352" cy="1993023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>
            <a:off x="685800" y="914400"/>
            <a:ext cx="576064" cy="3384376"/>
          </a:xfrm>
          <a:prstGeom prst="curvedRightArrow">
            <a:avLst>
              <a:gd name="adj1" fmla="val 25090"/>
              <a:gd name="adj2" fmla="val 51584"/>
              <a:gd name="adj3" fmla="val 31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077200" y="914400"/>
            <a:ext cx="432048" cy="3384376"/>
          </a:xfrm>
          <a:prstGeom prst="curvedLeftArrow">
            <a:avLst>
              <a:gd name="adj1" fmla="val 29258"/>
              <a:gd name="adj2" fmla="val 753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3886200"/>
            <a:ext cx="6768752" cy="15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NRIC supports any initiative, private or public,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for construction  an intermodal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rail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 and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development of intermodal transport, which is directly related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with development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of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railway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infrastructure and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transport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and 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brings economic benefits </a:t>
            </a:r>
            <a:r>
              <a:rPr lang="en-US" b="1" dirty="0">
                <a:solidFill>
                  <a:srgbClr val="003366"/>
                </a:solidFill>
                <a:latin typeface="Cambria" panose="02040503050406030204" pitchFamily="18" charset="0"/>
              </a:rPr>
              <a:t>to the state and society</a:t>
            </a:r>
            <a:r>
              <a:rPr lang="en-US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55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752600" y="3048000"/>
            <a:ext cx="595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i="1" dirty="0" smtClean="0">
                <a:solidFill>
                  <a:srgbClr val="003366"/>
                </a:solidFill>
                <a:latin typeface="Times New Roman" pitchFamily="18" charset="0"/>
                <a:ea typeface="Segoe UI Symbol"/>
                <a:cs typeface="Times New Roman" pitchFamily="18" charset="0"/>
              </a:rPr>
              <a:t>THANK YOU FOR YOUR ATTENTION!</a:t>
            </a:r>
            <a:endParaRPr lang="bg-BG" sz="2800" b="1" i="1" dirty="0">
              <a:solidFill>
                <a:srgbClr val="003366"/>
              </a:solidFill>
              <a:latin typeface="Times New Roman" pitchFamily="18" charset="0"/>
              <a:ea typeface="Segoe UI Symbol"/>
              <a:cs typeface="Times New Roman" pitchFamily="18" charset="0"/>
            </a:endParaRP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15843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EU 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1219200"/>
            <a:ext cx="16557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5638800"/>
            <a:ext cx="72723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271463">
              <a:defRPr/>
            </a:pPr>
            <a:r>
              <a:rPr lang="en-US" sz="1200" dirty="0">
                <a:solidFill>
                  <a:srgbClr val="003366"/>
                </a:solidFill>
                <a:latin typeface="Cambria" panose="02040503050406030204" pitchFamily="18" charset="0"/>
              </a:rPr>
              <a:t>* The Law for Railway Transport</a:t>
            </a:r>
            <a:endParaRPr lang="bg-BG" sz="12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KEY MOMENTS – NRIC AS A MANAGER OF PROJECTS FOR DEVELOPMENT OF MULTIMODALITY AND CONSTRUCTION OF IMT 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41160"/>
            <a:ext cx="7272338" cy="40549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opportunities for direct funding by EU Funds under Operational Programs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Administrative capacity for management of investment projects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Due to the Law* and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Effectiveness NRIC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may not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be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an Operator of the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terminals, constructed under its management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Public Private Partnership for terminal operation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Strategy is the Operator, independent private subject, to be pointed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by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an open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, transparent and non-discriminatory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procedure under Low of Concession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Terminal will work in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free and equal access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basis to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all licensed road and railway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operators</a:t>
            </a: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State will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provide monitoring of the operation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of the </a:t>
            </a: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terminal and compliance </a:t>
            </a:r>
            <a:r>
              <a:rPr lang="en-US" sz="1600" dirty="0">
                <a:solidFill>
                  <a:srgbClr val="003366"/>
                </a:solidFill>
                <a:latin typeface="Cambria" panose="02040503050406030204" pitchFamily="18" charset="0"/>
              </a:rPr>
              <a:t>with the market principle at provision of the services </a:t>
            </a:r>
            <a:endParaRPr lang="en-US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indent="271463" algn="just" defTabSz="2714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Procedure for concession is led by Ministry of Transport, Informational Technology and Communication</a:t>
            </a:r>
          </a:p>
          <a:p>
            <a:pPr algn="just" defTabSz="271463">
              <a:defRPr/>
            </a:pP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830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43000" y="7620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STRATEGY FOR DEVELOPMENT OF INTERMODAL TERMINALS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90600" y="1295400"/>
            <a:ext cx="739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896938"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Strategy </a:t>
            </a: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for integration of the Bulgarian railway infrastructure within the European network for intermodal transport was prepared in 2006 under the project funded by EU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* -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gave the main intermodal points for development:</a:t>
            </a:r>
            <a:endParaRPr lang="en-US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Sofia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Plovdiv 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South Central Region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Ruse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North Central Region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Black Sea Ports – Varna and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Burgas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Other perspective points –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Gorna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Oryahovitsa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,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Dimitrovgrad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, Lom (Vidin)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6800" y="3810000"/>
            <a:ext cx="708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Actualization of the Strategy is planed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 the updated Strategy will take into account: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new economical conditions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185738" defTabSz="896938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The effect of the new constructed and put into service railway infrastructure in Bulgaria and SEE – IMT Plovdiv, the railway projects in Bulgaria,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Dunau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Bridge 2, tunnel under and new bridge over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Bosphorus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587391" cy="53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NRIC INVESTMENT PROJECTS 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8200" y="1143000"/>
            <a:ext cx="76200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Operational Program “Transport” 2007-2013</a:t>
            </a:r>
            <a:endParaRPr lang="bg-BG" sz="1600" b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9750" indent="-273050" defTabSz="627063">
              <a:buFontTx/>
              <a:buChar char="-"/>
              <a:tabLst>
                <a:tab pos="355600" algn="l"/>
                <a:tab pos="450850" algn="l"/>
              </a:tabLst>
            </a:pP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Krumovo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-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Parvomaj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Svilengrad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Physical progress 98 %; 394 </a:t>
            </a:r>
            <a:r>
              <a:rPr lang="en-US" altLang="bg-BG" sz="1600" i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Euro</a:t>
            </a:r>
          </a:p>
          <a:p>
            <a:pPr marL="539750" indent="-273050" defTabSz="627063">
              <a:buFontTx/>
              <a:buChar char="-"/>
              <a:tabLst>
                <a:tab pos="355600" algn="l"/>
                <a:tab pos="45085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Plovdiv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Burgas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Phase I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Physical progress 98 %;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245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Euro</a:t>
            </a:r>
          </a:p>
          <a:p>
            <a:pPr marL="539750" indent="-273050" defTabSz="627063">
              <a:buFontTx/>
              <a:buChar char="-"/>
              <a:tabLst>
                <a:tab pos="355600" algn="l"/>
                <a:tab pos="450850" algn="l"/>
              </a:tabLst>
            </a:pP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Septemvri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Plovdiv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Physical progress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86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%;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160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Euro; Expected completion – November 2016</a:t>
            </a:r>
            <a:endParaRPr lang="en-US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39750" indent="-273050" defTabSz="627063">
              <a:buFontTx/>
              <a:buChar char="-"/>
              <a:tabLst>
                <a:tab pos="355600" algn="l"/>
                <a:tab pos="450850" algn="l"/>
              </a:tabLst>
            </a:pPr>
            <a:endParaRPr lang="en-US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2590800"/>
            <a:ext cx="7696200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Operational Program “Transport and Transport Infrastructure” 2014-2020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Plovdiv – </a:t>
            </a:r>
            <a:r>
              <a:rPr lang="en-US" altLang="bg-BG" sz="1600" b="1" dirty="0" err="1">
                <a:solidFill>
                  <a:srgbClr val="003366"/>
                </a:solidFill>
                <a:latin typeface="Cambria" panose="02040503050406030204" pitchFamily="18" charset="0"/>
              </a:rPr>
              <a:t>Burgas</a:t>
            </a: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 – Phase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II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-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320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Euro</a:t>
            </a:r>
          </a:p>
          <a:p>
            <a:pPr marL="266700" defTabSz="896938">
              <a:tabLst>
                <a:tab pos="355600" algn="l"/>
                <a:tab pos="539750" algn="l"/>
              </a:tabLst>
            </a:pP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		- Expected construction period – XI.2016 ÷ XII.2019</a:t>
            </a:r>
            <a:endParaRPr lang="en-US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Elin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Pelin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Ihtiman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Kostenets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507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Euro</a:t>
            </a:r>
          </a:p>
          <a:p>
            <a:pPr marL="266700" defTabSz="896938">
              <a:tabLst>
                <a:tab pos="355600" algn="l"/>
                <a:tab pos="539750" algn="l"/>
              </a:tabLst>
            </a:pP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		- Expected construction period –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2017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÷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2020</a:t>
            </a:r>
            <a:endParaRPr lang="en-US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Sofia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Radomir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Gyueshevo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741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Euro</a:t>
            </a:r>
          </a:p>
          <a:p>
            <a:pPr marL="266700" defTabSz="896938">
              <a:tabLst>
                <a:tab pos="355600" algn="l"/>
                <a:tab pos="539750" algn="l"/>
              </a:tabLst>
            </a:pP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		- Expected construction period –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2018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÷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2022</a:t>
            </a:r>
            <a:endParaRPr lang="en-US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8200" y="4495800"/>
            <a:ext cx="76962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Connecting </a:t>
            </a: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European 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Facility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Sofia – Elin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Pelin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-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67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Euro</a:t>
            </a: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Sofia </a:t>
            </a:r>
            <a:r>
              <a:rPr lang="en-US" altLang="bg-BG" sz="1600" b="1" dirty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Voluyak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104 </a:t>
            </a:r>
            <a:r>
              <a:rPr lang="en-US" altLang="bg-BG" sz="1600" i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Euro</a:t>
            </a: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Kostenets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– </a:t>
            </a:r>
            <a:r>
              <a:rPr lang="en-US" altLang="bg-BG" sz="1600" b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Septemvri</a:t>
            </a: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-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185 </a:t>
            </a:r>
            <a:r>
              <a:rPr lang="en-US" altLang="bg-BG" sz="1600" i="1" dirty="0" err="1">
                <a:solidFill>
                  <a:srgbClr val="003366"/>
                </a:solidFill>
                <a:latin typeface="Cambria" panose="02040503050406030204" pitchFamily="18" charset="0"/>
              </a:rPr>
              <a:t>mln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. Euro</a:t>
            </a:r>
          </a:p>
          <a:p>
            <a:pPr marL="266700" defTabSz="896938">
              <a:tabLst>
                <a:tab pos="355600" algn="l"/>
                <a:tab pos="539750" algn="l"/>
              </a:tabLst>
            </a:pP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		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Expected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construction period –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2017 </a:t>
            </a:r>
            <a:r>
              <a:rPr lang="en-US" altLang="bg-BG" sz="1600" i="1" dirty="0">
                <a:solidFill>
                  <a:srgbClr val="003366"/>
                </a:solidFill>
                <a:latin typeface="Cambria" panose="02040503050406030204" pitchFamily="18" charset="0"/>
              </a:rPr>
              <a:t>÷ 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2020</a:t>
            </a:r>
            <a:endParaRPr lang="en-US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43000" y="7620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>
                <a:solidFill>
                  <a:srgbClr val="003366"/>
                </a:solidFill>
                <a:latin typeface="Cambria" panose="02040503050406030204" pitchFamily="18" charset="0"/>
              </a:rPr>
              <a:t>STRATEGY FOR DEVELOPMENT OF INTERMODAL TERMINALS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467600" cy="52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66800" y="8382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PROJECTS FOR INTERMODAL TERMINALS MANAGED BY NRIC</a:t>
            </a:r>
            <a:endParaRPr lang="bg-BG" altLang="bg-BG" b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43000" y="4343400"/>
            <a:ext cx="73914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6938">
              <a:spcBef>
                <a:spcPts val="600"/>
              </a:spcBef>
              <a:spcAft>
                <a:spcPts val="600"/>
              </a:spcAft>
              <a:tabLst>
                <a:tab pos="355600" algn="l"/>
              </a:tabLst>
            </a:pPr>
            <a:r>
              <a:rPr lang="en-US" altLang="bg-BG" sz="1600" b="1" u="sng" dirty="0" smtClean="0">
                <a:solidFill>
                  <a:srgbClr val="003366"/>
                </a:solidFill>
                <a:latin typeface="Cambria" panose="02040503050406030204" pitchFamily="18" charset="0"/>
              </a:rPr>
              <a:t>Main Project Characteristics</a:t>
            </a:r>
            <a:endParaRPr lang="bg-BG" altLang="bg-BG" sz="1600" b="1" u="sng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Building basic and auxiliary infrastructure of the terminal</a:t>
            </a:r>
          </a:p>
          <a:p>
            <a:pPr marL="285750" indent="-285750" defTabSz="896938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Technical compliance of the new rail infrastructure with the specifications for interoperability, laid down in Directive 57 of 17 June 2008</a:t>
            </a:r>
          </a:p>
          <a:p>
            <a:pPr marL="285750" indent="-285750" defTabSz="896938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Operation of the Terminal by independent Operator 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8200" y="14478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Intermodal Terminal in South Central Planning Region of Bulgaria – Plovdiv </a:t>
            </a:r>
            <a:endParaRPr lang="bg-BG" sz="1600" b="1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Todor </a:t>
            </a:r>
            <a:r>
              <a:rPr lang="en-US" altLang="bg-BG" sz="1600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Kableshkov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station 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8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km from Plovdiv</a:t>
            </a: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Sofia – Plovdiv railway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Now – Construction works is held on – the expected date of end of the construction works – October 2016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2819400"/>
            <a:ext cx="769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896938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altLang="bg-BG" sz="1600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Intermodal Terminal in North Central Planning Region of Bulgaria - Ruse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Ruse–East–Dispatched Station 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– </a:t>
            </a:r>
            <a:r>
              <a:rPr lang="en-US" altLang="bg-BG" sz="1600" dirty="0">
                <a:solidFill>
                  <a:srgbClr val="003366"/>
                </a:solidFill>
                <a:latin typeface="Cambria" panose="02040503050406030204" pitchFamily="18" charset="0"/>
              </a:rPr>
              <a:t>North Industrial Zone of the town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541338" indent="-274638" defTabSz="896938">
              <a:buFontTx/>
              <a:buChar char="-"/>
              <a:tabLst>
                <a:tab pos="355600" algn="l"/>
              </a:tabLst>
            </a:pP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Approved General Plan, Conceptual Design and Parcel Plan.</a:t>
            </a:r>
            <a:r>
              <a:rPr lang="bg-BG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 </a:t>
            </a:r>
            <a:r>
              <a:rPr lang="en-US" altLang="bg-BG" sz="1600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 Process for ensuring the financing </a:t>
            </a:r>
            <a:endParaRPr lang="bg-BG" altLang="bg-BG" sz="1600" dirty="0" smtClean="0">
              <a:solidFill>
                <a:srgbClr val="003366"/>
              </a:solidFill>
              <a:latin typeface="Cambria" panose="02040503050406030204" pitchFamily="18" charset="0"/>
            </a:endParaRPr>
          </a:p>
          <a:p>
            <a:pPr marL="285750" indent="-285750" defTabSz="896938">
              <a:buFontTx/>
              <a:buChar char="-"/>
              <a:tabLst>
                <a:tab pos="355600" algn="l"/>
              </a:tabLst>
            </a:pP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/>
          <a:stretch>
            <a:fillRect/>
          </a:stretch>
        </p:blipFill>
        <p:spPr bwMode="auto">
          <a:xfrm>
            <a:off x="1905000" y="3124200"/>
            <a:ext cx="4648199" cy="28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024822" cy="25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403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6938">
              <a:tabLst>
                <a:tab pos="355600" algn="l"/>
              </a:tabLst>
            </a:pPr>
            <a:r>
              <a:rPr lang="en-US" altLang="bg-BG" b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INTERMODAL TERMINAL IN SOUTH CENTRAL PLANNING REGION OF BULGARIA – PLOVDIV</a:t>
            </a:r>
            <a:endParaRPr lang="bg-BG" altLang="bg-BG" sz="1600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33400" y="2590800"/>
            <a:ext cx="388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6938">
              <a:tabLst>
                <a:tab pos="355600" algn="l"/>
              </a:tabLst>
            </a:pP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Todor </a:t>
            </a:r>
            <a:r>
              <a:rPr lang="en-US" altLang="bg-BG" sz="1600" i="1" dirty="0" err="1" smtClean="0">
                <a:solidFill>
                  <a:srgbClr val="003366"/>
                </a:solidFill>
                <a:latin typeface="Cambria" panose="02040503050406030204" pitchFamily="18" charset="0"/>
              </a:rPr>
              <a:t>Kableshkov</a:t>
            </a:r>
            <a:r>
              <a:rPr lang="en-US" altLang="bg-BG" sz="1600" i="1" dirty="0" smtClean="0">
                <a:solidFill>
                  <a:srgbClr val="003366"/>
                </a:solidFill>
                <a:latin typeface="Cambria" panose="02040503050406030204" pitchFamily="18" charset="0"/>
              </a:rPr>
              <a:t> Station</a:t>
            </a:r>
            <a:endParaRPr lang="bg-BG" altLang="bg-BG" sz="1600" i="1" dirty="0">
              <a:solidFill>
                <a:srgbClr val="0033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1509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</vt:lpstr>
      <vt:lpstr>Segoe UI Symbol</vt:lpstr>
      <vt:lpstr>Times New Roman</vt:lpstr>
      <vt:lpstr>Verdana</vt:lpstr>
      <vt:lpstr>Wingdings</vt:lpstr>
      <vt:lpstr>Default Design</vt:lpstr>
      <vt:lpstr> „Projects for Intermodal Terminals Managed by NRIC. Situation and Future Development”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ДП НКЖИ Дирекция „ Стратегическо развитие и инвестиционни проекти”</dc:title>
  <dc:creator>Ani</dc:creator>
  <cp:lastModifiedBy>Georgi Uzunov</cp:lastModifiedBy>
  <cp:revision>375</cp:revision>
  <cp:lastPrinted>2016-08-25T13:42:36Z</cp:lastPrinted>
  <dcterms:created xsi:type="dcterms:W3CDTF">2012-11-30T10:04:16Z</dcterms:created>
  <dcterms:modified xsi:type="dcterms:W3CDTF">2016-08-30T13:19:49Z</dcterms:modified>
</cp:coreProperties>
</file>