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336" r:id="rId4"/>
    <p:sldId id="325" r:id="rId5"/>
    <p:sldId id="326" r:id="rId6"/>
    <p:sldId id="306" r:id="rId7"/>
    <p:sldId id="287" r:id="rId8"/>
    <p:sldId id="348" r:id="rId9"/>
    <p:sldId id="288" r:id="rId10"/>
    <p:sldId id="337" r:id="rId11"/>
    <p:sldId id="309" r:id="rId12"/>
    <p:sldId id="315" r:id="rId13"/>
    <p:sldId id="316" r:id="rId14"/>
    <p:sldId id="317" r:id="rId15"/>
    <p:sldId id="320" r:id="rId16"/>
    <p:sldId id="341" r:id="rId17"/>
    <p:sldId id="324" r:id="rId18"/>
    <p:sldId id="343" r:id="rId19"/>
    <p:sldId id="340" r:id="rId20"/>
    <p:sldId id="342" r:id="rId21"/>
    <p:sldId id="332" r:id="rId22"/>
    <p:sldId id="333" r:id="rId23"/>
    <p:sldId id="334" r:id="rId24"/>
    <p:sldId id="347" r:id="rId25"/>
    <p:sldId id="344" r:id="rId26"/>
    <p:sldId id="345" r:id="rId27"/>
    <p:sldId id="346" r:id="rId28"/>
    <p:sldId id="258" r:id="rId2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AD41"/>
    <a:srgbClr val="99CC00"/>
    <a:srgbClr val="4BC8E1"/>
    <a:srgbClr val="53E04C"/>
    <a:srgbClr val="93959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100" d="100"/>
          <a:sy n="100" d="100"/>
        </p:scale>
        <p:origin x="-522" y="-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52B472-1C1A-4650-84FA-3094D7375273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0AFF146-1B6B-4C4A-88A4-E3BE18D994D4}">
      <dgm:prSet phldrT="[Text]" custT="1"/>
      <dgm:spPr>
        <a:solidFill>
          <a:srgbClr val="5AAD41"/>
        </a:solidFill>
      </dgm:spPr>
      <dgm:t>
        <a:bodyPr/>
        <a:lstStyle/>
        <a:p>
          <a:r>
            <a:rPr lang="en-GB" sz="1800" b="0" noProof="0" dirty="0" smtClean="0"/>
            <a:t>The answer:</a:t>
          </a:r>
          <a:r>
            <a:rPr lang="en-GB" sz="2100" b="1" noProof="0" dirty="0" smtClean="0"/>
            <a:t> Intermodal/ Combined Transport</a:t>
          </a:r>
          <a:endParaRPr lang="en-GB" sz="2100" b="1" noProof="0" dirty="0"/>
        </a:p>
      </dgm:t>
    </dgm:pt>
    <dgm:pt modelId="{13A8BFFC-1387-47E0-82A3-2BB6DE90EA5F}" type="parTrans" cxnId="{E7E423ED-B24A-4142-A464-E2768BABEF61}">
      <dgm:prSet/>
      <dgm:spPr/>
      <dgm:t>
        <a:bodyPr/>
        <a:lstStyle/>
        <a:p>
          <a:endParaRPr lang="en-GB"/>
        </a:p>
      </dgm:t>
    </dgm:pt>
    <dgm:pt modelId="{35F858A7-A0E8-4ECD-8257-70F5AB481270}" type="sibTrans" cxnId="{E7E423ED-B24A-4142-A464-E2768BABEF61}">
      <dgm:prSet/>
      <dgm:spPr/>
      <dgm:t>
        <a:bodyPr/>
        <a:lstStyle/>
        <a:p>
          <a:endParaRPr lang="en-GB"/>
        </a:p>
      </dgm:t>
    </dgm:pt>
    <dgm:pt modelId="{ABFE9FE6-83C9-4718-9D23-B1DDF66FBD57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b="1" noProof="0" dirty="0" smtClean="0">
              <a:solidFill>
                <a:schemeClr val="tx1"/>
              </a:solidFill>
            </a:rPr>
            <a:t>Energy efficiency</a:t>
          </a:r>
          <a:endParaRPr lang="en-GB" sz="1400" b="1" noProof="0" dirty="0">
            <a:solidFill>
              <a:schemeClr val="tx1"/>
            </a:solidFill>
          </a:endParaRPr>
        </a:p>
      </dgm:t>
    </dgm:pt>
    <dgm:pt modelId="{79F9F865-6506-4817-AE4C-F72C975DC141}" type="parTrans" cxnId="{3257CCE6-C354-4C44-A3B3-014B5E053ABF}">
      <dgm:prSet/>
      <dgm:spPr/>
      <dgm:t>
        <a:bodyPr/>
        <a:lstStyle/>
        <a:p>
          <a:endParaRPr lang="en-GB"/>
        </a:p>
      </dgm:t>
    </dgm:pt>
    <dgm:pt modelId="{925993DC-3873-4936-BA22-852D2F0DD603}" type="sibTrans" cxnId="{3257CCE6-C354-4C44-A3B3-014B5E053ABF}">
      <dgm:prSet/>
      <dgm:spPr/>
      <dgm:t>
        <a:bodyPr/>
        <a:lstStyle/>
        <a:p>
          <a:endParaRPr lang="en-GB"/>
        </a:p>
      </dgm:t>
    </dgm:pt>
    <dgm:pt modelId="{AB15C7FB-F459-463B-87D4-A596AD18B6D9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400" b="1" baseline="0" noProof="0" dirty="0" smtClean="0">
              <a:solidFill>
                <a:schemeClr val="tx1"/>
              </a:solidFill>
            </a:rPr>
            <a:t>Accidents: injuries and fatalities</a:t>
          </a:r>
          <a:endParaRPr lang="en-GB" sz="1400" b="1" baseline="0" noProof="0" dirty="0">
            <a:solidFill>
              <a:schemeClr val="tx1"/>
            </a:solidFill>
          </a:endParaRPr>
        </a:p>
      </dgm:t>
    </dgm:pt>
    <dgm:pt modelId="{7942ACCC-5281-4DC0-9EA7-AA43D52B3672}" type="parTrans" cxnId="{E79210B3-1E7B-430C-86F1-2229CC2358DD}">
      <dgm:prSet/>
      <dgm:spPr/>
      <dgm:t>
        <a:bodyPr/>
        <a:lstStyle/>
        <a:p>
          <a:endParaRPr lang="en-GB"/>
        </a:p>
      </dgm:t>
    </dgm:pt>
    <dgm:pt modelId="{ED825889-79E2-49AD-B7BE-410570D2DDF3}" type="sibTrans" cxnId="{E79210B3-1E7B-430C-86F1-2229CC2358DD}">
      <dgm:prSet/>
      <dgm:spPr/>
      <dgm:t>
        <a:bodyPr/>
        <a:lstStyle/>
        <a:p>
          <a:endParaRPr lang="en-GB"/>
        </a:p>
      </dgm:t>
    </dgm:pt>
    <dgm:pt modelId="{E29046D3-01AD-49BB-A4C0-23AEBDC4F445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GB" sz="1400" b="1" baseline="0" noProof="0" dirty="0" smtClean="0">
              <a:solidFill>
                <a:schemeClr val="tx1"/>
              </a:solidFill>
            </a:rPr>
            <a:t>Congestion</a:t>
          </a:r>
          <a:endParaRPr lang="en-GB" sz="1400" b="1" baseline="0" noProof="0" dirty="0">
            <a:solidFill>
              <a:schemeClr val="tx1"/>
            </a:solidFill>
          </a:endParaRPr>
        </a:p>
      </dgm:t>
    </dgm:pt>
    <dgm:pt modelId="{EE5FBEF3-5647-4E94-B2FB-D136286FE669}" type="parTrans" cxnId="{DFB006A9-FDB3-45BD-BC80-C28F9623D9F7}">
      <dgm:prSet/>
      <dgm:spPr/>
      <dgm:t>
        <a:bodyPr/>
        <a:lstStyle/>
        <a:p>
          <a:endParaRPr lang="en-GB"/>
        </a:p>
      </dgm:t>
    </dgm:pt>
    <dgm:pt modelId="{5DB06B0A-FBD8-438E-900E-697182095305}" type="sibTrans" cxnId="{DFB006A9-FDB3-45BD-BC80-C28F9623D9F7}">
      <dgm:prSet/>
      <dgm:spPr/>
      <dgm:t>
        <a:bodyPr/>
        <a:lstStyle/>
        <a:p>
          <a:endParaRPr lang="en-GB"/>
        </a:p>
      </dgm:t>
    </dgm:pt>
    <dgm:pt modelId="{50F0C604-881C-47F4-B797-BDAF625834F3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sz="1400" b="1" baseline="0" noProof="0" dirty="0" smtClean="0">
              <a:solidFill>
                <a:schemeClr val="tx1"/>
              </a:solidFill>
            </a:rPr>
            <a:t>Road degradation</a:t>
          </a:r>
          <a:endParaRPr lang="en-GB" sz="1400" b="1" baseline="0" noProof="0" dirty="0">
            <a:solidFill>
              <a:schemeClr val="tx1"/>
            </a:solidFill>
          </a:endParaRPr>
        </a:p>
      </dgm:t>
    </dgm:pt>
    <dgm:pt modelId="{F364A752-EBD5-4395-AD40-1463EABCF400}" type="parTrans" cxnId="{E43EF072-8BED-4F16-BE6E-40B34D56ECC6}">
      <dgm:prSet/>
      <dgm:spPr/>
      <dgm:t>
        <a:bodyPr/>
        <a:lstStyle/>
        <a:p>
          <a:endParaRPr lang="en-GB"/>
        </a:p>
      </dgm:t>
    </dgm:pt>
    <dgm:pt modelId="{4416B103-59F9-49EC-A025-57DB87386077}" type="sibTrans" cxnId="{E43EF072-8BED-4F16-BE6E-40B34D56ECC6}">
      <dgm:prSet/>
      <dgm:spPr/>
      <dgm:t>
        <a:bodyPr/>
        <a:lstStyle/>
        <a:p>
          <a:endParaRPr lang="en-GB"/>
        </a:p>
      </dgm:t>
    </dgm:pt>
    <dgm:pt modelId="{80D11270-D796-4959-B862-30F5CEE85B89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sz="1400" b="1" baseline="0" noProof="0" dirty="0" smtClean="0">
              <a:solidFill>
                <a:schemeClr val="tx1"/>
              </a:solidFill>
            </a:rPr>
            <a:t>PM10 </a:t>
          </a:r>
          <a:r>
            <a:rPr lang="hu-HU" sz="1400" b="1" baseline="0" noProof="0" dirty="0" smtClean="0">
              <a:solidFill>
                <a:schemeClr val="tx1"/>
              </a:solidFill>
            </a:rPr>
            <a:t> </a:t>
          </a:r>
          <a:r>
            <a:rPr lang="hu-HU" sz="1400" b="1" baseline="0" noProof="0" dirty="0" err="1" smtClean="0">
              <a:solidFill>
                <a:schemeClr val="tx1"/>
              </a:solidFill>
            </a:rPr>
            <a:t>pollutants</a:t>
          </a:r>
          <a:r>
            <a:rPr lang="hu-HU" sz="1400" b="1" baseline="0" noProof="0" dirty="0" smtClean="0">
              <a:solidFill>
                <a:schemeClr val="tx1"/>
              </a:solidFill>
            </a:rPr>
            <a:t> </a:t>
          </a:r>
          <a:r>
            <a:rPr lang="hu-HU" sz="1400" b="1" baseline="0" noProof="0" dirty="0" err="1" smtClean="0">
              <a:solidFill>
                <a:schemeClr val="tx1"/>
              </a:solidFill>
            </a:rPr>
            <a:t>noise</a:t>
          </a:r>
          <a:endParaRPr lang="hu-HU" sz="1400" b="1" baseline="0" noProof="0" dirty="0" smtClean="0">
            <a:solidFill>
              <a:schemeClr val="tx1"/>
            </a:solidFill>
          </a:endParaRPr>
        </a:p>
      </dgm:t>
    </dgm:pt>
    <dgm:pt modelId="{0BF25DE6-7A84-4358-A26B-9164591144F1}" type="parTrans" cxnId="{3A720206-21B1-4543-B707-B775035F6DE4}">
      <dgm:prSet/>
      <dgm:spPr/>
      <dgm:t>
        <a:bodyPr/>
        <a:lstStyle/>
        <a:p>
          <a:endParaRPr lang="en-GB"/>
        </a:p>
      </dgm:t>
    </dgm:pt>
    <dgm:pt modelId="{E6721EDA-A67C-4087-9256-46D3571C6793}" type="sibTrans" cxnId="{3A720206-21B1-4543-B707-B775035F6DE4}">
      <dgm:prSet/>
      <dgm:spPr/>
      <dgm:t>
        <a:bodyPr/>
        <a:lstStyle/>
        <a:p>
          <a:endParaRPr lang="en-GB"/>
        </a:p>
      </dgm:t>
    </dgm:pt>
    <dgm:pt modelId="{91F44C27-B74F-41C9-A6A3-CE85884132BF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b="1" noProof="0" dirty="0" smtClean="0">
              <a:solidFill>
                <a:schemeClr val="tx1"/>
              </a:solidFill>
            </a:rPr>
            <a:t>CO</a:t>
          </a:r>
          <a:r>
            <a:rPr lang="en-GB" sz="1400" b="1" baseline="-25000" noProof="0" dirty="0" smtClean="0">
              <a:solidFill>
                <a:schemeClr val="tx1"/>
              </a:solidFill>
            </a:rPr>
            <a:t>2 </a:t>
          </a:r>
          <a:r>
            <a:rPr lang="en-GB" sz="1400" b="1" baseline="0" noProof="0" dirty="0" smtClean="0">
              <a:solidFill>
                <a:schemeClr val="tx1"/>
              </a:solidFill>
            </a:rPr>
            <a:t>emissions</a:t>
          </a:r>
          <a:endParaRPr lang="en-GB" sz="1400" b="1" noProof="0" dirty="0">
            <a:solidFill>
              <a:schemeClr val="tx1"/>
            </a:solidFill>
          </a:endParaRPr>
        </a:p>
      </dgm:t>
    </dgm:pt>
    <dgm:pt modelId="{3665E086-912D-43DD-8504-8DD56EAF4FEC}" type="parTrans" cxnId="{AD9D71B0-44BE-438A-82B3-E988D375D7D5}">
      <dgm:prSet/>
      <dgm:spPr/>
      <dgm:t>
        <a:bodyPr/>
        <a:lstStyle/>
        <a:p>
          <a:endParaRPr lang="en-GB"/>
        </a:p>
      </dgm:t>
    </dgm:pt>
    <dgm:pt modelId="{8776D09E-9B3E-428F-8407-C10C588D8E1E}" type="sibTrans" cxnId="{AD9D71B0-44BE-438A-82B3-E988D375D7D5}">
      <dgm:prSet/>
      <dgm:spPr/>
      <dgm:t>
        <a:bodyPr/>
        <a:lstStyle/>
        <a:p>
          <a:endParaRPr lang="en-GB"/>
        </a:p>
      </dgm:t>
    </dgm:pt>
    <dgm:pt modelId="{DEA2A6A9-5546-4D4F-823B-FB0760311036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sz="1400" b="1" noProof="0" dirty="0" smtClean="0">
              <a:solidFill>
                <a:schemeClr val="tx1"/>
              </a:solidFill>
            </a:rPr>
            <a:t>Labour</a:t>
          </a:r>
          <a:r>
            <a:rPr lang="en-GB" sz="1400" b="1" noProof="0" dirty="0" smtClean="0"/>
            <a:t> </a:t>
          </a:r>
          <a:r>
            <a:rPr lang="en-GB" sz="1400" b="1" noProof="0" dirty="0" smtClean="0">
              <a:solidFill>
                <a:schemeClr val="tx1"/>
              </a:solidFill>
            </a:rPr>
            <a:t>productivity</a:t>
          </a:r>
          <a:endParaRPr lang="en-GB" sz="1400" b="1" baseline="0" noProof="0" dirty="0">
            <a:solidFill>
              <a:schemeClr val="tx1"/>
            </a:solidFill>
          </a:endParaRPr>
        </a:p>
      </dgm:t>
    </dgm:pt>
    <dgm:pt modelId="{F84AA886-2C0D-4F33-91F6-9D5377C38331}" type="parTrans" cxnId="{C619D1C8-C9C2-4094-BBDB-2B096E4DA313}">
      <dgm:prSet/>
      <dgm:spPr/>
      <dgm:t>
        <a:bodyPr/>
        <a:lstStyle/>
        <a:p>
          <a:endParaRPr lang="en-GB"/>
        </a:p>
      </dgm:t>
    </dgm:pt>
    <dgm:pt modelId="{965637A6-CDF5-4055-921A-C0C24BD2D446}" type="sibTrans" cxnId="{C619D1C8-C9C2-4094-BBDB-2B096E4DA313}">
      <dgm:prSet/>
      <dgm:spPr/>
      <dgm:t>
        <a:bodyPr/>
        <a:lstStyle/>
        <a:p>
          <a:endParaRPr lang="en-GB"/>
        </a:p>
      </dgm:t>
    </dgm:pt>
    <dgm:pt modelId="{3EE332EF-AA3F-41D8-9E99-4818E04376C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400" b="1" noProof="0" dirty="0" smtClean="0">
              <a:solidFill>
                <a:schemeClr val="tx1"/>
              </a:solidFill>
            </a:rPr>
            <a:t>Oil dependency</a:t>
          </a:r>
          <a:endParaRPr lang="en-GB" sz="1400" b="1" baseline="0" noProof="0" dirty="0">
            <a:solidFill>
              <a:schemeClr val="tx1"/>
            </a:solidFill>
          </a:endParaRPr>
        </a:p>
      </dgm:t>
    </dgm:pt>
    <dgm:pt modelId="{77CB12E4-7C90-493E-AE99-F4B93ACE009E}" type="parTrans" cxnId="{2E7F63F6-86BA-4EFF-8019-2F3EBD40D845}">
      <dgm:prSet/>
      <dgm:spPr/>
      <dgm:t>
        <a:bodyPr/>
        <a:lstStyle/>
        <a:p>
          <a:endParaRPr lang="en-GB"/>
        </a:p>
      </dgm:t>
    </dgm:pt>
    <dgm:pt modelId="{EF81132D-2A3B-43A5-92A6-444BCE2DC7BF}" type="sibTrans" cxnId="{2E7F63F6-86BA-4EFF-8019-2F3EBD40D845}">
      <dgm:prSet/>
      <dgm:spPr/>
      <dgm:t>
        <a:bodyPr/>
        <a:lstStyle/>
        <a:p>
          <a:endParaRPr lang="en-GB"/>
        </a:p>
      </dgm:t>
    </dgm:pt>
    <dgm:pt modelId="{7FA2D3AF-6A5A-43D7-AB66-2EEB4D70B620}" type="pres">
      <dgm:prSet presAssocID="{8D52B472-1C1A-4650-84FA-3094D737527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C0572AF-3791-4B9B-A464-006C69A7B5FD}" type="pres">
      <dgm:prSet presAssocID="{70AFF146-1B6B-4C4A-88A4-E3BE18D994D4}" presName="centerShape" presStyleLbl="node0" presStyleIdx="0" presStyleCnt="1" custScaleX="128902" custScaleY="128906"/>
      <dgm:spPr/>
      <dgm:t>
        <a:bodyPr/>
        <a:lstStyle/>
        <a:p>
          <a:endParaRPr lang="en-GB"/>
        </a:p>
      </dgm:t>
    </dgm:pt>
    <dgm:pt modelId="{F5A90935-90E5-4C8C-88F9-5925D92EA2F5}" type="pres">
      <dgm:prSet presAssocID="{91F44C27-B74F-41C9-A6A3-CE85884132BF}" presName="node" presStyleLbl="node1" presStyleIdx="0" presStyleCnt="8" custScaleX="142299" custScaleY="142299" custRadScaleRad="962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0409D4-504D-4521-98CA-615B7F226D82}" type="pres">
      <dgm:prSet presAssocID="{91F44C27-B74F-41C9-A6A3-CE85884132BF}" presName="dummy" presStyleCnt="0"/>
      <dgm:spPr/>
    </dgm:pt>
    <dgm:pt modelId="{329438F1-1E60-4000-A430-CF6753931DAA}" type="pres">
      <dgm:prSet presAssocID="{8776D09E-9B3E-428F-8407-C10C588D8E1E}" presName="sibTrans" presStyleLbl="sibTrans2D1" presStyleIdx="0" presStyleCnt="8"/>
      <dgm:spPr/>
      <dgm:t>
        <a:bodyPr/>
        <a:lstStyle/>
        <a:p>
          <a:endParaRPr lang="en-GB"/>
        </a:p>
      </dgm:t>
    </dgm:pt>
    <dgm:pt modelId="{AAED5AD0-9CD5-4A03-856D-154C40A02734}" type="pres">
      <dgm:prSet presAssocID="{ABFE9FE6-83C9-4718-9D23-B1DDF66FBD57}" presName="node" presStyleLbl="node1" presStyleIdx="1" presStyleCnt="8" custScaleX="142299" custScaleY="142299" custRadScaleRad="97371" custRadScaleInc="1046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903A12-8300-48ED-91A1-7F4F084F378C}" type="pres">
      <dgm:prSet presAssocID="{ABFE9FE6-83C9-4718-9D23-B1DDF66FBD57}" presName="dummy" presStyleCnt="0"/>
      <dgm:spPr/>
    </dgm:pt>
    <dgm:pt modelId="{B9A610E5-3711-446D-8380-5262E143CB4A}" type="pres">
      <dgm:prSet presAssocID="{925993DC-3873-4936-BA22-852D2F0DD603}" presName="sibTrans" presStyleLbl="sibTrans2D1" presStyleIdx="1" presStyleCnt="8"/>
      <dgm:spPr/>
      <dgm:t>
        <a:bodyPr/>
        <a:lstStyle/>
        <a:p>
          <a:endParaRPr lang="en-GB"/>
        </a:p>
      </dgm:t>
    </dgm:pt>
    <dgm:pt modelId="{EE539394-8354-4CF5-B79B-17AEEBDC1A74}" type="pres">
      <dgm:prSet presAssocID="{80D11270-D796-4959-B862-30F5CEE85B89}" presName="node" presStyleLbl="node1" presStyleIdx="2" presStyleCnt="8" custScaleX="142299" custScaleY="142299" custRadScaleRad="100071" custRadScaleInc="1439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3E75FDC-85B0-4CCE-A94C-CF4444A57905}" type="pres">
      <dgm:prSet presAssocID="{80D11270-D796-4959-B862-30F5CEE85B89}" presName="dummy" presStyleCnt="0"/>
      <dgm:spPr/>
    </dgm:pt>
    <dgm:pt modelId="{413EDA07-0175-4380-BDF4-9F81E4DF573F}" type="pres">
      <dgm:prSet presAssocID="{E6721EDA-A67C-4087-9256-46D3571C6793}" presName="sibTrans" presStyleLbl="sibTrans2D1" presStyleIdx="2" presStyleCnt="8"/>
      <dgm:spPr/>
      <dgm:t>
        <a:bodyPr/>
        <a:lstStyle/>
        <a:p>
          <a:endParaRPr lang="en-GB"/>
        </a:p>
      </dgm:t>
    </dgm:pt>
    <dgm:pt modelId="{22FAF4A2-AFC6-488B-A138-040823EAE89C}" type="pres">
      <dgm:prSet presAssocID="{3EE332EF-AA3F-41D8-9E99-4818E04376CF}" presName="node" presStyleLbl="node1" presStyleIdx="3" presStyleCnt="8" custScaleX="142299" custScaleY="142299" custRadScaleRad="102702" custRadScaleInc="991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C7177A-9075-42F3-9BD5-3E58CC039509}" type="pres">
      <dgm:prSet presAssocID="{3EE332EF-AA3F-41D8-9E99-4818E04376CF}" presName="dummy" presStyleCnt="0"/>
      <dgm:spPr/>
    </dgm:pt>
    <dgm:pt modelId="{5EC661EC-335D-48B8-A95D-CD9356D401F7}" type="pres">
      <dgm:prSet presAssocID="{EF81132D-2A3B-43A5-92A6-444BCE2DC7BF}" presName="sibTrans" presStyleLbl="sibTrans2D1" presStyleIdx="3" presStyleCnt="8"/>
      <dgm:spPr/>
      <dgm:t>
        <a:bodyPr/>
        <a:lstStyle/>
        <a:p>
          <a:endParaRPr lang="en-GB"/>
        </a:p>
      </dgm:t>
    </dgm:pt>
    <dgm:pt modelId="{338F9854-C159-4B40-900F-390EAB6CC854}" type="pres">
      <dgm:prSet presAssocID="{AB15C7FB-F459-463B-87D4-A596AD18B6D9}" presName="node" presStyleLbl="node1" presStyleIdx="4" presStyleCnt="8" custScaleX="142299" custScaleY="142299" custRadScaleRad="962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80DE05-E0DF-4ED0-BB0E-0B79FBA1D2B4}" type="pres">
      <dgm:prSet presAssocID="{AB15C7FB-F459-463B-87D4-A596AD18B6D9}" presName="dummy" presStyleCnt="0"/>
      <dgm:spPr/>
    </dgm:pt>
    <dgm:pt modelId="{147D0101-83C8-4102-BA3B-108DCE853322}" type="pres">
      <dgm:prSet presAssocID="{ED825889-79E2-49AD-B7BE-410570D2DDF3}" presName="sibTrans" presStyleLbl="sibTrans2D1" presStyleIdx="4" presStyleCnt="8"/>
      <dgm:spPr/>
      <dgm:t>
        <a:bodyPr/>
        <a:lstStyle/>
        <a:p>
          <a:endParaRPr lang="en-GB"/>
        </a:p>
      </dgm:t>
    </dgm:pt>
    <dgm:pt modelId="{C0E4AB8F-DB5F-431B-93ED-FD654032FC07}" type="pres">
      <dgm:prSet presAssocID="{E29046D3-01AD-49BB-A4C0-23AEBDC4F445}" presName="node" presStyleLbl="node1" presStyleIdx="5" presStyleCnt="8" custScaleX="142299" custScaleY="142299" custRadScaleRad="102702" custRadScaleInc="-991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AF99B5-014C-43A9-B3C3-1D115066B7A9}" type="pres">
      <dgm:prSet presAssocID="{E29046D3-01AD-49BB-A4C0-23AEBDC4F445}" presName="dummy" presStyleCnt="0"/>
      <dgm:spPr/>
    </dgm:pt>
    <dgm:pt modelId="{38F97BF3-6CC9-46B8-9699-C7540671B249}" type="pres">
      <dgm:prSet presAssocID="{5DB06B0A-FBD8-438E-900E-697182095305}" presName="sibTrans" presStyleLbl="sibTrans2D1" presStyleIdx="5" presStyleCnt="8"/>
      <dgm:spPr/>
      <dgm:t>
        <a:bodyPr/>
        <a:lstStyle/>
        <a:p>
          <a:endParaRPr lang="en-GB"/>
        </a:p>
      </dgm:t>
    </dgm:pt>
    <dgm:pt modelId="{022CF2B6-A6A9-4EBB-99BD-1FDB948B60A7}" type="pres">
      <dgm:prSet presAssocID="{DEA2A6A9-5546-4D4F-823B-FB0760311036}" presName="node" presStyleLbl="node1" presStyleIdx="6" presStyleCnt="8" custScaleX="142299" custScaleY="142299" custRadScaleRad="100071" custRadScaleInc="-1439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2B375C-4842-4124-8E6E-95FEEAF0ED6E}" type="pres">
      <dgm:prSet presAssocID="{DEA2A6A9-5546-4D4F-823B-FB0760311036}" presName="dummy" presStyleCnt="0"/>
      <dgm:spPr/>
    </dgm:pt>
    <dgm:pt modelId="{5CEB0FD6-4961-4E5F-B98D-4880FEB67F40}" type="pres">
      <dgm:prSet presAssocID="{965637A6-CDF5-4055-921A-C0C24BD2D446}" presName="sibTrans" presStyleLbl="sibTrans2D1" presStyleIdx="6" presStyleCnt="8"/>
      <dgm:spPr/>
      <dgm:t>
        <a:bodyPr/>
        <a:lstStyle/>
        <a:p>
          <a:endParaRPr lang="en-GB"/>
        </a:p>
      </dgm:t>
    </dgm:pt>
    <dgm:pt modelId="{419B6A8F-A1BD-4B15-8B44-1A40BFB7C189}" type="pres">
      <dgm:prSet presAssocID="{50F0C604-881C-47F4-B797-BDAF625834F3}" presName="node" presStyleLbl="node1" presStyleIdx="7" presStyleCnt="8" custScaleX="142299" custScaleY="142299" custRadScaleRad="97371" custRadScaleInc="-1046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D3E77DA-253D-4E37-9A48-0C8209F45FCB}" type="pres">
      <dgm:prSet presAssocID="{50F0C604-881C-47F4-B797-BDAF625834F3}" presName="dummy" presStyleCnt="0"/>
      <dgm:spPr/>
    </dgm:pt>
    <dgm:pt modelId="{3FC6D8C5-2554-4A8B-95A6-427612F65D9C}" type="pres">
      <dgm:prSet presAssocID="{4416B103-59F9-49EC-A025-57DB87386077}" presName="sibTrans" presStyleLbl="sibTrans2D1" presStyleIdx="7" presStyleCnt="8"/>
      <dgm:spPr/>
      <dgm:t>
        <a:bodyPr/>
        <a:lstStyle/>
        <a:p>
          <a:endParaRPr lang="en-GB"/>
        </a:p>
      </dgm:t>
    </dgm:pt>
  </dgm:ptLst>
  <dgm:cxnLst>
    <dgm:cxn modelId="{9AB39B20-E946-4B65-8FDF-C0E82D1F328B}" type="presOf" srcId="{8776D09E-9B3E-428F-8407-C10C588D8E1E}" destId="{329438F1-1E60-4000-A430-CF6753931DAA}" srcOrd="0" destOrd="0" presId="urn:microsoft.com/office/officeart/2005/8/layout/radial6"/>
    <dgm:cxn modelId="{9DF56688-5226-4691-A2D5-56CA0ED29F31}" type="presOf" srcId="{925993DC-3873-4936-BA22-852D2F0DD603}" destId="{B9A610E5-3711-446D-8380-5262E143CB4A}" srcOrd="0" destOrd="0" presId="urn:microsoft.com/office/officeart/2005/8/layout/radial6"/>
    <dgm:cxn modelId="{2E7F63F6-86BA-4EFF-8019-2F3EBD40D845}" srcId="{70AFF146-1B6B-4C4A-88A4-E3BE18D994D4}" destId="{3EE332EF-AA3F-41D8-9E99-4818E04376CF}" srcOrd="3" destOrd="0" parTransId="{77CB12E4-7C90-493E-AE99-F4B93ACE009E}" sibTransId="{EF81132D-2A3B-43A5-92A6-444BCE2DC7BF}"/>
    <dgm:cxn modelId="{3A720206-21B1-4543-B707-B775035F6DE4}" srcId="{70AFF146-1B6B-4C4A-88A4-E3BE18D994D4}" destId="{80D11270-D796-4959-B862-30F5CEE85B89}" srcOrd="2" destOrd="0" parTransId="{0BF25DE6-7A84-4358-A26B-9164591144F1}" sibTransId="{E6721EDA-A67C-4087-9256-46D3571C6793}"/>
    <dgm:cxn modelId="{C8953760-F4EB-4D09-9A1A-A85E2B27CD3F}" type="presOf" srcId="{965637A6-CDF5-4055-921A-C0C24BD2D446}" destId="{5CEB0FD6-4961-4E5F-B98D-4880FEB67F40}" srcOrd="0" destOrd="0" presId="urn:microsoft.com/office/officeart/2005/8/layout/radial6"/>
    <dgm:cxn modelId="{0C0412E1-56F3-40B9-8B29-0F74F9485BF9}" type="presOf" srcId="{DEA2A6A9-5546-4D4F-823B-FB0760311036}" destId="{022CF2B6-A6A9-4EBB-99BD-1FDB948B60A7}" srcOrd="0" destOrd="0" presId="urn:microsoft.com/office/officeart/2005/8/layout/radial6"/>
    <dgm:cxn modelId="{C619D1C8-C9C2-4094-BBDB-2B096E4DA313}" srcId="{70AFF146-1B6B-4C4A-88A4-E3BE18D994D4}" destId="{DEA2A6A9-5546-4D4F-823B-FB0760311036}" srcOrd="6" destOrd="0" parTransId="{F84AA886-2C0D-4F33-91F6-9D5377C38331}" sibTransId="{965637A6-CDF5-4055-921A-C0C24BD2D446}"/>
    <dgm:cxn modelId="{FED013E7-C202-43DF-B881-F0CE276EBAD3}" type="presOf" srcId="{AB15C7FB-F459-463B-87D4-A596AD18B6D9}" destId="{338F9854-C159-4B40-900F-390EAB6CC854}" srcOrd="0" destOrd="0" presId="urn:microsoft.com/office/officeart/2005/8/layout/radial6"/>
    <dgm:cxn modelId="{05CCF934-7D2B-4755-AE7B-9C381B58BB41}" type="presOf" srcId="{70AFF146-1B6B-4C4A-88A4-E3BE18D994D4}" destId="{2C0572AF-3791-4B9B-A464-006C69A7B5FD}" srcOrd="0" destOrd="0" presId="urn:microsoft.com/office/officeart/2005/8/layout/radial6"/>
    <dgm:cxn modelId="{AD9D71B0-44BE-438A-82B3-E988D375D7D5}" srcId="{70AFF146-1B6B-4C4A-88A4-E3BE18D994D4}" destId="{91F44C27-B74F-41C9-A6A3-CE85884132BF}" srcOrd="0" destOrd="0" parTransId="{3665E086-912D-43DD-8504-8DD56EAF4FEC}" sibTransId="{8776D09E-9B3E-428F-8407-C10C588D8E1E}"/>
    <dgm:cxn modelId="{E79210B3-1E7B-430C-86F1-2229CC2358DD}" srcId="{70AFF146-1B6B-4C4A-88A4-E3BE18D994D4}" destId="{AB15C7FB-F459-463B-87D4-A596AD18B6D9}" srcOrd="4" destOrd="0" parTransId="{7942ACCC-5281-4DC0-9EA7-AA43D52B3672}" sibTransId="{ED825889-79E2-49AD-B7BE-410570D2DDF3}"/>
    <dgm:cxn modelId="{AC9FAEC6-7329-4100-89DA-8BFA9B4B850D}" type="presOf" srcId="{5DB06B0A-FBD8-438E-900E-697182095305}" destId="{38F97BF3-6CC9-46B8-9699-C7540671B249}" srcOrd="0" destOrd="0" presId="urn:microsoft.com/office/officeart/2005/8/layout/radial6"/>
    <dgm:cxn modelId="{BDDC352B-9DAB-4FFC-B1B5-770CD9605DFF}" type="presOf" srcId="{4416B103-59F9-49EC-A025-57DB87386077}" destId="{3FC6D8C5-2554-4A8B-95A6-427612F65D9C}" srcOrd="0" destOrd="0" presId="urn:microsoft.com/office/officeart/2005/8/layout/radial6"/>
    <dgm:cxn modelId="{DFB006A9-FDB3-45BD-BC80-C28F9623D9F7}" srcId="{70AFF146-1B6B-4C4A-88A4-E3BE18D994D4}" destId="{E29046D3-01AD-49BB-A4C0-23AEBDC4F445}" srcOrd="5" destOrd="0" parTransId="{EE5FBEF3-5647-4E94-B2FB-D136286FE669}" sibTransId="{5DB06B0A-FBD8-438E-900E-697182095305}"/>
    <dgm:cxn modelId="{EB15D080-87BE-454A-85CF-91149E6A0D01}" type="presOf" srcId="{8D52B472-1C1A-4650-84FA-3094D7375273}" destId="{7FA2D3AF-6A5A-43D7-AB66-2EEB4D70B620}" srcOrd="0" destOrd="0" presId="urn:microsoft.com/office/officeart/2005/8/layout/radial6"/>
    <dgm:cxn modelId="{E0117CC3-FE25-4C63-A4BA-6DE22AC33439}" type="presOf" srcId="{50F0C604-881C-47F4-B797-BDAF625834F3}" destId="{419B6A8F-A1BD-4B15-8B44-1A40BFB7C189}" srcOrd="0" destOrd="0" presId="urn:microsoft.com/office/officeart/2005/8/layout/radial6"/>
    <dgm:cxn modelId="{9577AF77-550F-419C-8FA2-EFF1F652922C}" type="presOf" srcId="{ABFE9FE6-83C9-4718-9D23-B1DDF66FBD57}" destId="{AAED5AD0-9CD5-4A03-856D-154C40A02734}" srcOrd="0" destOrd="0" presId="urn:microsoft.com/office/officeart/2005/8/layout/radial6"/>
    <dgm:cxn modelId="{01413E84-E088-4717-B72B-394BBCA4B281}" type="presOf" srcId="{80D11270-D796-4959-B862-30F5CEE85B89}" destId="{EE539394-8354-4CF5-B79B-17AEEBDC1A74}" srcOrd="0" destOrd="0" presId="urn:microsoft.com/office/officeart/2005/8/layout/radial6"/>
    <dgm:cxn modelId="{3257CCE6-C354-4C44-A3B3-014B5E053ABF}" srcId="{70AFF146-1B6B-4C4A-88A4-E3BE18D994D4}" destId="{ABFE9FE6-83C9-4718-9D23-B1DDF66FBD57}" srcOrd="1" destOrd="0" parTransId="{79F9F865-6506-4817-AE4C-F72C975DC141}" sibTransId="{925993DC-3873-4936-BA22-852D2F0DD603}"/>
    <dgm:cxn modelId="{3E30B09F-34F4-4691-8567-79142E1A5657}" type="presOf" srcId="{E29046D3-01AD-49BB-A4C0-23AEBDC4F445}" destId="{C0E4AB8F-DB5F-431B-93ED-FD654032FC07}" srcOrd="0" destOrd="0" presId="urn:microsoft.com/office/officeart/2005/8/layout/radial6"/>
    <dgm:cxn modelId="{B465FDFE-6AD5-4577-9AC1-BA3F5FF57547}" type="presOf" srcId="{ED825889-79E2-49AD-B7BE-410570D2DDF3}" destId="{147D0101-83C8-4102-BA3B-108DCE853322}" srcOrd="0" destOrd="0" presId="urn:microsoft.com/office/officeart/2005/8/layout/radial6"/>
    <dgm:cxn modelId="{8F0420AA-4AA6-4A2C-AA66-166D3A51F8A8}" type="presOf" srcId="{91F44C27-B74F-41C9-A6A3-CE85884132BF}" destId="{F5A90935-90E5-4C8C-88F9-5925D92EA2F5}" srcOrd="0" destOrd="0" presId="urn:microsoft.com/office/officeart/2005/8/layout/radial6"/>
    <dgm:cxn modelId="{E7E423ED-B24A-4142-A464-E2768BABEF61}" srcId="{8D52B472-1C1A-4650-84FA-3094D7375273}" destId="{70AFF146-1B6B-4C4A-88A4-E3BE18D994D4}" srcOrd="0" destOrd="0" parTransId="{13A8BFFC-1387-47E0-82A3-2BB6DE90EA5F}" sibTransId="{35F858A7-A0E8-4ECD-8257-70F5AB481270}"/>
    <dgm:cxn modelId="{11BB6686-076D-4010-B9FA-87394850C765}" type="presOf" srcId="{3EE332EF-AA3F-41D8-9E99-4818E04376CF}" destId="{22FAF4A2-AFC6-488B-A138-040823EAE89C}" srcOrd="0" destOrd="0" presId="urn:microsoft.com/office/officeart/2005/8/layout/radial6"/>
    <dgm:cxn modelId="{3E304496-AF8C-4FB0-8018-37EEA126A935}" type="presOf" srcId="{EF81132D-2A3B-43A5-92A6-444BCE2DC7BF}" destId="{5EC661EC-335D-48B8-A95D-CD9356D401F7}" srcOrd="0" destOrd="0" presId="urn:microsoft.com/office/officeart/2005/8/layout/radial6"/>
    <dgm:cxn modelId="{2A9324B8-3AB8-4F78-A3AB-4C590216EA72}" type="presOf" srcId="{E6721EDA-A67C-4087-9256-46D3571C6793}" destId="{413EDA07-0175-4380-BDF4-9F81E4DF573F}" srcOrd="0" destOrd="0" presId="urn:microsoft.com/office/officeart/2005/8/layout/radial6"/>
    <dgm:cxn modelId="{E43EF072-8BED-4F16-BE6E-40B34D56ECC6}" srcId="{70AFF146-1B6B-4C4A-88A4-E3BE18D994D4}" destId="{50F0C604-881C-47F4-B797-BDAF625834F3}" srcOrd="7" destOrd="0" parTransId="{F364A752-EBD5-4395-AD40-1463EABCF400}" sibTransId="{4416B103-59F9-49EC-A025-57DB87386077}"/>
    <dgm:cxn modelId="{126BF1E9-6E79-43CF-A57C-6B003BA00B86}" type="presParOf" srcId="{7FA2D3AF-6A5A-43D7-AB66-2EEB4D70B620}" destId="{2C0572AF-3791-4B9B-A464-006C69A7B5FD}" srcOrd="0" destOrd="0" presId="urn:microsoft.com/office/officeart/2005/8/layout/radial6"/>
    <dgm:cxn modelId="{0B0EB808-AADE-4418-B448-E34AC6DAA4EA}" type="presParOf" srcId="{7FA2D3AF-6A5A-43D7-AB66-2EEB4D70B620}" destId="{F5A90935-90E5-4C8C-88F9-5925D92EA2F5}" srcOrd="1" destOrd="0" presId="urn:microsoft.com/office/officeart/2005/8/layout/radial6"/>
    <dgm:cxn modelId="{3788F2C8-42E7-4DAA-890F-B7FC50216FAA}" type="presParOf" srcId="{7FA2D3AF-6A5A-43D7-AB66-2EEB4D70B620}" destId="{AF0409D4-504D-4521-98CA-615B7F226D82}" srcOrd="2" destOrd="0" presId="urn:microsoft.com/office/officeart/2005/8/layout/radial6"/>
    <dgm:cxn modelId="{77F4D6A4-254F-4788-8ECC-74FE3623473E}" type="presParOf" srcId="{7FA2D3AF-6A5A-43D7-AB66-2EEB4D70B620}" destId="{329438F1-1E60-4000-A430-CF6753931DAA}" srcOrd="3" destOrd="0" presId="urn:microsoft.com/office/officeart/2005/8/layout/radial6"/>
    <dgm:cxn modelId="{216B444C-EFF5-40DA-ABB6-C87DA5657EA5}" type="presParOf" srcId="{7FA2D3AF-6A5A-43D7-AB66-2EEB4D70B620}" destId="{AAED5AD0-9CD5-4A03-856D-154C40A02734}" srcOrd="4" destOrd="0" presId="urn:microsoft.com/office/officeart/2005/8/layout/radial6"/>
    <dgm:cxn modelId="{38F09E36-B853-4616-B798-C1780F1A0AF2}" type="presParOf" srcId="{7FA2D3AF-6A5A-43D7-AB66-2EEB4D70B620}" destId="{E5903A12-8300-48ED-91A1-7F4F084F378C}" srcOrd="5" destOrd="0" presId="urn:microsoft.com/office/officeart/2005/8/layout/radial6"/>
    <dgm:cxn modelId="{F2216159-AE24-4582-89BE-D53D84ADA93C}" type="presParOf" srcId="{7FA2D3AF-6A5A-43D7-AB66-2EEB4D70B620}" destId="{B9A610E5-3711-446D-8380-5262E143CB4A}" srcOrd="6" destOrd="0" presId="urn:microsoft.com/office/officeart/2005/8/layout/radial6"/>
    <dgm:cxn modelId="{DB24058E-F518-413D-827B-E2EC8291F5DC}" type="presParOf" srcId="{7FA2D3AF-6A5A-43D7-AB66-2EEB4D70B620}" destId="{EE539394-8354-4CF5-B79B-17AEEBDC1A74}" srcOrd="7" destOrd="0" presId="urn:microsoft.com/office/officeart/2005/8/layout/radial6"/>
    <dgm:cxn modelId="{35239725-E63A-488C-8B77-30FA71545B8A}" type="presParOf" srcId="{7FA2D3AF-6A5A-43D7-AB66-2EEB4D70B620}" destId="{D3E75FDC-85B0-4CCE-A94C-CF4444A57905}" srcOrd="8" destOrd="0" presId="urn:microsoft.com/office/officeart/2005/8/layout/radial6"/>
    <dgm:cxn modelId="{170BEF1C-792E-4FB8-9E0A-A8C3419D63FB}" type="presParOf" srcId="{7FA2D3AF-6A5A-43D7-AB66-2EEB4D70B620}" destId="{413EDA07-0175-4380-BDF4-9F81E4DF573F}" srcOrd="9" destOrd="0" presId="urn:microsoft.com/office/officeart/2005/8/layout/radial6"/>
    <dgm:cxn modelId="{18595856-9ED6-4751-B169-77D898A1D0AB}" type="presParOf" srcId="{7FA2D3AF-6A5A-43D7-AB66-2EEB4D70B620}" destId="{22FAF4A2-AFC6-488B-A138-040823EAE89C}" srcOrd="10" destOrd="0" presId="urn:microsoft.com/office/officeart/2005/8/layout/radial6"/>
    <dgm:cxn modelId="{A7E163FE-C12A-4B80-A340-2ACAA42700E6}" type="presParOf" srcId="{7FA2D3AF-6A5A-43D7-AB66-2EEB4D70B620}" destId="{7AC7177A-9075-42F3-9BD5-3E58CC039509}" srcOrd="11" destOrd="0" presId="urn:microsoft.com/office/officeart/2005/8/layout/radial6"/>
    <dgm:cxn modelId="{1DC5ECC7-CACD-4045-BA24-6DACB61C3127}" type="presParOf" srcId="{7FA2D3AF-6A5A-43D7-AB66-2EEB4D70B620}" destId="{5EC661EC-335D-48B8-A95D-CD9356D401F7}" srcOrd="12" destOrd="0" presId="urn:microsoft.com/office/officeart/2005/8/layout/radial6"/>
    <dgm:cxn modelId="{5C9AF5C5-D8F2-4D6F-B0AC-A786CD67EC73}" type="presParOf" srcId="{7FA2D3AF-6A5A-43D7-AB66-2EEB4D70B620}" destId="{338F9854-C159-4B40-900F-390EAB6CC854}" srcOrd="13" destOrd="0" presId="urn:microsoft.com/office/officeart/2005/8/layout/radial6"/>
    <dgm:cxn modelId="{7BF33F0F-5FB6-4FD5-AFBC-083136044069}" type="presParOf" srcId="{7FA2D3AF-6A5A-43D7-AB66-2EEB4D70B620}" destId="{D180DE05-E0DF-4ED0-BB0E-0B79FBA1D2B4}" srcOrd="14" destOrd="0" presId="urn:microsoft.com/office/officeart/2005/8/layout/radial6"/>
    <dgm:cxn modelId="{7CEC5CE6-9727-4B2E-99B3-19EB79D46FD3}" type="presParOf" srcId="{7FA2D3AF-6A5A-43D7-AB66-2EEB4D70B620}" destId="{147D0101-83C8-4102-BA3B-108DCE853322}" srcOrd="15" destOrd="0" presId="urn:microsoft.com/office/officeart/2005/8/layout/radial6"/>
    <dgm:cxn modelId="{7A66FFB0-2D5D-4111-AF5D-33DA287C000A}" type="presParOf" srcId="{7FA2D3AF-6A5A-43D7-AB66-2EEB4D70B620}" destId="{C0E4AB8F-DB5F-431B-93ED-FD654032FC07}" srcOrd="16" destOrd="0" presId="urn:microsoft.com/office/officeart/2005/8/layout/radial6"/>
    <dgm:cxn modelId="{137D60F1-6F08-46C2-BAE5-95C051C4147A}" type="presParOf" srcId="{7FA2D3AF-6A5A-43D7-AB66-2EEB4D70B620}" destId="{EFAF99B5-014C-43A9-B3C3-1D115066B7A9}" srcOrd="17" destOrd="0" presId="urn:microsoft.com/office/officeart/2005/8/layout/radial6"/>
    <dgm:cxn modelId="{40CF6B6D-A2B9-4512-A526-DCD8B299A647}" type="presParOf" srcId="{7FA2D3AF-6A5A-43D7-AB66-2EEB4D70B620}" destId="{38F97BF3-6CC9-46B8-9699-C7540671B249}" srcOrd="18" destOrd="0" presId="urn:microsoft.com/office/officeart/2005/8/layout/radial6"/>
    <dgm:cxn modelId="{4F260A05-719F-45F5-854A-49C9EF53AE40}" type="presParOf" srcId="{7FA2D3AF-6A5A-43D7-AB66-2EEB4D70B620}" destId="{022CF2B6-A6A9-4EBB-99BD-1FDB948B60A7}" srcOrd="19" destOrd="0" presId="urn:microsoft.com/office/officeart/2005/8/layout/radial6"/>
    <dgm:cxn modelId="{9CCA50EC-5AD0-419D-B37A-94AC6DA268A6}" type="presParOf" srcId="{7FA2D3AF-6A5A-43D7-AB66-2EEB4D70B620}" destId="{342B375C-4842-4124-8E6E-95FEEAF0ED6E}" srcOrd="20" destOrd="0" presId="urn:microsoft.com/office/officeart/2005/8/layout/radial6"/>
    <dgm:cxn modelId="{61672137-C3E2-45B8-9628-B500E9ED3D18}" type="presParOf" srcId="{7FA2D3AF-6A5A-43D7-AB66-2EEB4D70B620}" destId="{5CEB0FD6-4961-4E5F-B98D-4880FEB67F40}" srcOrd="21" destOrd="0" presId="urn:microsoft.com/office/officeart/2005/8/layout/radial6"/>
    <dgm:cxn modelId="{BF4B3A1D-755C-4D9F-BFE8-57C582F197F4}" type="presParOf" srcId="{7FA2D3AF-6A5A-43D7-AB66-2EEB4D70B620}" destId="{419B6A8F-A1BD-4B15-8B44-1A40BFB7C189}" srcOrd="22" destOrd="0" presId="urn:microsoft.com/office/officeart/2005/8/layout/radial6"/>
    <dgm:cxn modelId="{8CFAE5D5-4FAC-4CD7-8D2B-A656E8C4E4E3}" type="presParOf" srcId="{7FA2D3AF-6A5A-43D7-AB66-2EEB4D70B620}" destId="{6D3E77DA-253D-4E37-9A48-0C8209F45FCB}" srcOrd="23" destOrd="0" presId="urn:microsoft.com/office/officeart/2005/8/layout/radial6"/>
    <dgm:cxn modelId="{2A4AEA76-03B1-4DA2-A304-85FC9297B196}" type="presParOf" srcId="{7FA2D3AF-6A5A-43D7-AB66-2EEB4D70B620}" destId="{3FC6D8C5-2554-4A8B-95A6-427612F65D9C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C6D8C5-2554-4A8B-95A6-427612F65D9C}">
      <dsp:nvSpPr>
        <dsp:cNvPr id="0" name=""/>
        <dsp:cNvSpPr/>
      </dsp:nvSpPr>
      <dsp:spPr>
        <a:xfrm>
          <a:off x="1915361" y="563399"/>
          <a:ext cx="4343940" cy="4343940"/>
        </a:xfrm>
        <a:prstGeom prst="blockArc">
          <a:avLst>
            <a:gd name="adj1" fmla="val 13499990"/>
            <a:gd name="adj2" fmla="val 16200014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B0FD6-4961-4E5F-B98D-4880FEB67F40}">
      <dsp:nvSpPr>
        <dsp:cNvPr id="0" name=""/>
        <dsp:cNvSpPr/>
      </dsp:nvSpPr>
      <dsp:spPr>
        <a:xfrm>
          <a:off x="1915371" y="563389"/>
          <a:ext cx="4343940" cy="4343940"/>
        </a:xfrm>
        <a:prstGeom prst="blockArc">
          <a:avLst>
            <a:gd name="adj1" fmla="val 10799962"/>
            <a:gd name="adj2" fmla="val 13499968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97BF3-6CC9-46B8-9699-C7540671B249}">
      <dsp:nvSpPr>
        <dsp:cNvPr id="0" name=""/>
        <dsp:cNvSpPr/>
      </dsp:nvSpPr>
      <dsp:spPr>
        <a:xfrm>
          <a:off x="1915371" y="563448"/>
          <a:ext cx="4343940" cy="4343940"/>
        </a:xfrm>
        <a:prstGeom prst="blockArc">
          <a:avLst>
            <a:gd name="adj1" fmla="val 8100037"/>
            <a:gd name="adj2" fmla="val 10800057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D0101-83C8-4102-BA3B-108DCE853322}">
      <dsp:nvSpPr>
        <dsp:cNvPr id="0" name=""/>
        <dsp:cNvSpPr/>
      </dsp:nvSpPr>
      <dsp:spPr>
        <a:xfrm>
          <a:off x="1743244" y="409030"/>
          <a:ext cx="4343940" cy="4343940"/>
        </a:xfrm>
        <a:prstGeom prst="blockArc">
          <a:avLst>
            <a:gd name="adj1" fmla="val 5122506"/>
            <a:gd name="adj2" fmla="val 7727461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661EC-335D-48B8-A95D-CD9356D401F7}">
      <dsp:nvSpPr>
        <dsp:cNvPr id="0" name=""/>
        <dsp:cNvSpPr/>
      </dsp:nvSpPr>
      <dsp:spPr>
        <a:xfrm>
          <a:off x="2087495" y="409030"/>
          <a:ext cx="4343940" cy="4343940"/>
        </a:xfrm>
        <a:prstGeom prst="blockArc">
          <a:avLst>
            <a:gd name="adj1" fmla="val 3072539"/>
            <a:gd name="adj2" fmla="val 5677494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EDA07-0175-4380-BDF4-9F81E4DF573F}">
      <dsp:nvSpPr>
        <dsp:cNvPr id="0" name=""/>
        <dsp:cNvSpPr/>
      </dsp:nvSpPr>
      <dsp:spPr>
        <a:xfrm>
          <a:off x="1915368" y="563448"/>
          <a:ext cx="4343940" cy="4343940"/>
        </a:xfrm>
        <a:prstGeom prst="blockArc">
          <a:avLst>
            <a:gd name="adj1" fmla="val 21599943"/>
            <a:gd name="adj2" fmla="val 2699963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610E5-3711-446D-8380-5262E143CB4A}">
      <dsp:nvSpPr>
        <dsp:cNvPr id="0" name=""/>
        <dsp:cNvSpPr/>
      </dsp:nvSpPr>
      <dsp:spPr>
        <a:xfrm>
          <a:off x="1915368" y="563389"/>
          <a:ext cx="4343940" cy="4343940"/>
        </a:xfrm>
        <a:prstGeom prst="blockArc">
          <a:avLst>
            <a:gd name="adj1" fmla="val 18900032"/>
            <a:gd name="adj2" fmla="val 38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438F1-1E60-4000-A430-CF6753931DAA}">
      <dsp:nvSpPr>
        <dsp:cNvPr id="0" name=""/>
        <dsp:cNvSpPr/>
      </dsp:nvSpPr>
      <dsp:spPr>
        <a:xfrm>
          <a:off x="1915378" y="563399"/>
          <a:ext cx="4343940" cy="4343940"/>
        </a:xfrm>
        <a:prstGeom prst="blockArc">
          <a:avLst>
            <a:gd name="adj1" fmla="val 16199986"/>
            <a:gd name="adj2" fmla="val 18900010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572AF-3791-4B9B-A464-006C69A7B5FD}">
      <dsp:nvSpPr>
        <dsp:cNvPr id="0" name=""/>
        <dsp:cNvSpPr/>
      </dsp:nvSpPr>
      <dsp:spPr>
        <a:xfrm>
          <a:off x="3134195" y="1701717"/>
          <a:ext cx="1906288" cy="1906347"/>
        </a:xfrm>
        <a:prstGeom prst="ellipse">
          <a:avLst/>
        </a:prstGeom>
        <a:solidFill>
          <a:srgbClr val="5AAD4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noProof="0" dirty="0" smtClean="0"/>
            <a:t>The answer:</a:t>
          </a:r>
          <a:r>
            <a:rPr lang="en-GB" sz="2100" b="1" kern="1200" noProof="0" dirty="0" smtClean="0"/>
            <a:t> Intermodal/ Combined Transport</a:t>
          </a:r>
          <a:endParaRPr lang="en-GB" sz="2100" b="1" kern="1200" noProof="0" dirty="0"/>
        </a:p>
      </dsp:txBody>
      <dsp:txXfrm>
        <a:off x="3134195" y="1701717"/>
        <a:ext cx="1906288" cy="1906347"/>
      </dsp:txXfrm>
    </dsp:sp>
    <dsp:sp modelId="{F5A90935-90E5-4C8C-88F9-5925D92EA2F5}">
      <dsp:nvSpPr>
        <dsp:cNvPr id="0" name=""/>
        <dsp:cNvSpPr/>
      </dsp:nvSpPr>
      <dsp:spPr>
        <a:xfrm>
          <a:off x="3350795" y="-135877"/>
          <a:ext cx="1473088" cy="147308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>
              <a:solidFill>
                <a:schemeClr val="tx1"/>
              </a:solidFill>
            </a:rPr>
            <a:t>CO</a:t>
          </a:r>
          <a:r>
            <a:rPr lang="en-GB" sz="1400" b="1" kern="1200" baseline="-25000" noProof="0" dirty="0" smtClean="0">
              <a:solidFill>
                <a:schemeClr val="tx1"/>
              </a:solidFill>
            </a:rPr>
            <a:t>2 </a:t>
          </a:r>
          <a:r>
            <a:rPr lang="en-GB" sz="1400" b="1" kern="1200" baseline="0" noProof="0" dirty="0" smtClean="0">
              <a:solidFill>
                <a:schemeClr val="tx1"/>
              </a:solidFill>
            </a:rPr>
            <a:t>emissions</a:t>
          </a:r>
          <a:endParaRPr lang="en-GB" sz="1400" b="1" kern="1200" noProof="0" dirty="0">
            <a:solidFill>
              <a:schemeClr val="tx1"/>
            </a:solidFill>
          </a:endParaRPr>
        </a:p>
      </dsp:txBody>
      <dsp:txXfrm>
        <a:off x="3350795" y="-135877"/>
        <a:ext cx="1473088" cy="1473088"/>
      </dsp:txXfrm>
    </dsp:sp>
    <dsp:sp modelId="{AAED5AD0-9CD5-4A03-856D-154C40A02734}">
      <dsp:nvSpPr>
        <dsp:cNvPr id="0" name=""/>
        <dsp:cNvSpPr/>
      </dsp:nvSpPr>
      <dsp:spPr>
        <a:xfrm>
          <a:off x="4860271" y="489366"/>
          <a:ext cx="1473088" cy="147308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>
              <a:solidFill>
                <a:schemeClr val="tx1"/>
              </a:solidFill>
            </a:rPr>
            <a:t>Energy efficiency</a:t>
          </a:r>
          <a:endParaRPr lang="en-GB" sz="1400" b="1" kern="1200" noProof="0" dirty="0">
            <a:solidFill>
              <a:schemeClr val="tx1"/>
            </a:solidFill>
          </a:endParaRPr>
        </a:p>
      </dsp:txBody>
      <dsp:txXfrm>
        <a:off x="4860271" y="489366"/>
        <a:ext cx="1473088" cy="1473088"/>
      </dsp:txXfrm>
    </dsp:sp>
    <dsp:sp modelId="{EE539394-8354-4CF5-B79B-17AEEBDC1A74}">
      <dsp:nvSpPr>
        <dsp:cNvPr id="0" name=""/>
        <dsp:cNvSpPr/>
      </dsp:nvSpPr>
      <dsp:spPr>
        <a:xfrm>
          <a:off x="5485497" y="1998838"/>
          <a:ext cx="1473088" cy="1473088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baseline="0" noProof="0" dirty="0" smtClean="0">
              <a:solidFill>
                <a:schemeClr val="tx1"/>
              </a:solidFill>
            </a:rPr>
            <a:t>PM10 </a:t>
          </a:r>
          <a:r>
            <a:rPr lang="hu-HU" sz="1400" b="1" kern="1200" baseline="0" noProof="0" dirty="0" smtClean="0">
              <a:solidFill>
                <a:schemeClr val="tx1"/>
              </a:solidFill>
            </a:rPr>
            <a:t> </a:t>
          </a:r>
          <a:r>
            <a:rPr lang="hu-HU" sz="1400" b="1" kern="1200" baseline="0" noProof="0" dirty="0" err="1" smtClean="0">
              <a:solidFill>
                <a:schemeClr val="tx1"/>
              </a:solidFill>
            </a:rPr>
            <a:t>pollutants</a:t>
          </a:r>
          <a:r>
            <a:rPr lang="hu-HU" sz="1400" b="1" kern="1200" baseline="0" noProof="0" dirty="0" smtClean="0">
              <a:solidFill>
                <a:schemeClr val="tx1"/>
              </a:solidFill>
            </a:rPr>
            <a:t> </a:t>
          </a:r>
          <a:r>
            <a:rPr lang="hu-HU" sz="1400" b="1" kern="1200" baseline="0" noProof="0" dirty="0" err="1" smtClean="0">
              <a:solidFill>
                <a:schemeClr val="tx1"/>
              </a:solidFill>
            </a:rPr>
            <a:t>noise</a:t>
          </a:r>
          <a:endParaRPr lang="hu-HU" sz="1400" b="1" kern="1200" baseline="0" noProof="0" dirty="0" smtClean="0">
            <a:solidFill>
              <a:schemeClr val="tx1"/>
            </a:solidFill>
          </a:endParaRPr>
        </a:p>
      </dsp:txBody>
      <dsp:txXfrm>
        <a:off x="5485497" y="1998838"/>
        <a:ext cx="1473088" cy="1473088"/>
      </dsp:txXfrm>
    </dsp:sp>
    <dsp:sp modelId="{22FAF4A2-AFC6-488B-A138-040823EAE89C}">
      <dsp:nvSpPr>
        <dsp:cNvPr id="0" name=""/>
        <dsp:cNvSpPr/>
      </dsp:nvSpPr>
      <dsp:spPr>
        <a:xfrm>
          <a:off x="4860273" y="3508320"/>
          <a:ext cx="1473088" cy="147308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>
              <a:solidFill>
                <a:schemeClr val="tx1"/>
              </a:solidFill>
            </a:rPr>
            <a:t>Oil dependency</a:t>
          </a:r>
          <a:endParaRPr lang="en-GB" sz="1400" b="1" kern="1200" baseline="0" noProof="0" dirty="0">
            <a:solidFill>
              <a:schemeClr val="tx1"/>
            </a:solidFill>
          </a:endParaRPr>
        </a:p>
      </dsp:txBody>
      <dsp:txXfrm>
        <a:off x="4860273" y="3508320"/>
        <a:ext cx="1473088" cy="1473088"/>
      </dsp:txXfrm>
    </dsp:sp>
    <dsp:sp modelId="{338F9854-C159-4B40-900F-390EAB6CC854}">
      <dsp:nvSpPr>
        <dsp:cNvPr id="0" name=""/>
        <dsp:cNvSpPr/>
      </dsp:nvSpPr>
      <dsp:spPr>
        <a:xfrm>
          <a:off x="3350795" y="3972208"/>
          <a:ext cx="1473088" cy="147308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baseline="0" noProof="0" dirty="0" smtClean="0">
              <a:solidFill>
                <a:schemeClr val="tx1"/>
              </a:solidFill>
            </a:rPr>
            <a:t>Accidents: injuries and fatalities</a:t>
          </a:r>
          <a:endParaRPr lang="en-GB" sz="1400" b="1" kern="1200" baseline="0" noProof="0" dirty="0">
            <a:solidFill>
              <a:schemeClr val="tx1"/>
            </a:solidFill>
          </a:endParaRPr>
        </a:p>
      </dsp:txBody>
      <dsp:txXfrm>
        <a:off x="3350795" y="3972208"/>
        <a:ext cx="1473088" cy="1473088"/>
      </dsp:txXfrm>
    </dsp:sp>
    <dsp:sp modelId="{C0E4AB8F-DB5F-431B-93ED-FD654032FC07}">
      <dsp:nvSpPr>
        <dsp:cNvPr id="0" name=""/>
        <dsp:cNvSpPr/>
      </dsp:nvSpPr>
      <dsp:spPr>
        <a:xfrm>
          <a:off x="1841317" y="3508320"/>
          <a:ext cx="1473088" cy="1473088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baseline="0" noProof="0" dirty="0" smtClean="0">
              <a:solidFill>
                <a:schemeClr val="tx1"/>
              </a:solidFill>
            </a:rPr>
            <a:t>Congestion</a:t>
          </a:r>
          <a:endParaRPr lang="en-GB" sz="1400" b="1" kern="1200" baseline="0" noProof="0" dirty="0">
            <a:solidFill>
              <a:schemeClr val="tx1"/>
            </a:solidFill>
          </a:endParaRPr>
        </a:p>
      </dsp:txBody>
      <dsp:txXfrm>
        <a:off x="1841317" y="3508320"/>
        <a:ext cx="1473088" cy="1473088"/>
      </dsp:txXfrm>
    </dsp:sp>
    <dsp:sp modelId="{022CF2B6-A6A9-4EBB-99BD-1FDB948B60A7}">
      <dsp:nvSpPr>
        <dsp:cNvPr id="0" name=""/>
        <dsp:cNvSpPr/>
      </dsp:nvSpPr>
      <dsp:spPr>
        <a:xfrm>
          <a:off x="1216094" y="1998838"/>
          <a:ext cx="1473088" cy="1473088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>
              <a:solidFill>
                <a:schemeClr val="tx1"/>
              </a:solidFill>
            </a:rPr>
            <a:t>Labour</a:t>
          </a:r>
          <a:r>
            <a:rPr lang="en-GB" sz="1400" b="1" kern="1200" noProof="0" dirty="0" smtClean="0"/>
            <a:t> </a:t>
          </a:r>
          <a:r>
            <a:rPr lang="en-GB" sz="1400" b="1" kern="1200" noProof="0" dirty="0" smtClean="0">
              <a:solidFill>
                <a:schemeClr val="tx1"/>
              </a:solidFill>
            </a:rPr>
            <a:t>productivity</a:t>
          </a:r>
          <a:endParaRPr lang="en-GB" sz="1400" b="1" kern="1200" baseline="0" noProof="0" dirty="0">
            <a:solidFill>
              <a:schemeClr val="tx1"/>
            </a:solidFill>
          </a:endParaRPr>
        </a:p>
      </dsp:txBody>
      <dsp:txXfrm>
        <a:off x="1216094" y="1998838"/>
        <a:ext cx="1473088" cy="1473088"/>
      </dsp:txXfrm>
    </dsp:sp>
    <dsp:sp modelId="{419B6A8F-A1BD-4B15-8B44-1A40BFB7C189}">
      <dsp:nvSpPr>
        <dsp:cNvPr id="0" name=""/>
        <dsp:cNvSpPr/>
      </dsp:nvSpPr>
      <dsp:spPr>
        <a:xfrm>
          <a:off x="1841320" y="489366"/>
          <a:ext cx="1473088" cy="1473088"/>
        </a:xfrm>
        <a:prstGeom prst="ellipse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baseline="0" noProof="0" dirty="0" smtClean="0">
              <a:solidFill>
                <a:schemeClr val="tx1"/>
              </a:solidFill>
            </a:rPr>
            <a:t>Road degradation</a:t>
          </a:r>
          <a:endParaRPr lang="en-GB" sz="1400" b="1" kern="1200" baseline="0" noProof="0" dirty="0">
            <a:solidFill>
              <a:schemeClr val="tx1"/>
            </a:solidFill>
          </a:endParaRPr>
        </a:p>
      </dsp:txBody>
      <dsp:txXfrm>
        <a:off x="1841320" y="489366"/>
        <a:ext cx="1473088" cy="1473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7B212C1-1429-4595-B618-6E4D3BB36C60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4471B5B7-7C2F-4E96-9B9A-F6E5CCEF0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764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3673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2803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055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3DCA1-3F1F-4B5F-961F-F96136900FFE}" type="slidenum">
              <a:rPr lang="de-DE" smtClean="0"/>
              <a:pPr/>
              <a:t>8</a:t>
            </a:fld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1B5B7-7C2F-4E96-9B9A-F6E5CCEF045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-16190" y="3212976"/>
            <a:ext cx="9160190" cy="29523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0000" y="6165304"/>
            <a:ext cx="3960000" cy="324000"/>
          </a:xfrm>
        </p:spPr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r>
              <a:rPr lang="fr-FR" dirty="0" smtClean="0"/>
              <a:t>29 </a:t>
            </a:r>
            <a:r>
              <a:rPr lang="fr-FR" dirty="0" err="1" smtClean="0"/>
              <a:t>Januar</a:t>
            </a:r>
            <a:r>
              <a:rPr lang="fr-FR" dirty="0" smtClean="0"/>
              <a:t> 2013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8388464" cy="63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988840"/>
            <a:ext cx="8388464" cy="10801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000" y="5589239"/>
            <a:ext cx="2895600" cy="432000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UIRR trifft DG MOVE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165304"/>
            <a:ext cx="1080000" cy="324016"/>
          </a:xfrm>
        </p:spPr>
        <p:txBody>
          <a:bodyPr anchor="ctr" anchorCtr="0">
            <a:normAutofit/>
          </a:bodyPr>
          <a:lstStyle>
            <a:lvl1pPr algn="l">
              <a:defRPr lang="en-US" sz="1200" b="1" i="0" u="none" strike="noStrike" baseline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INFO | Place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051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b="1">
                <a:latin typeface="+mn-lt"/>
              </a:defRPr>
            </a:lvl1pPr>
            <a:lvl2pPr marL="742950" indent="-285750" algn="l">
              <a:buClr>
                <a:srgbClr val="5AAD41"/>
              </a:buClr>
              <a:buFont typeface="Arial" pitchFamily="34" charset="0"/>
              <a:buChar char="•"/>
              <a:defRPr sz="1800" b="1" cap="none" baseline="0"/>
            </a:lvl2pPr>
            <a:lvl3pPr marL="914400" indent="0" algn="l">
              <a:buClr>
                <a:srgbClr val="5AAD41"/>
              </a:buClr>
              <a:buFont typeface="Arial" pitchFamily="34" charset="0"/>
              <a:buNone/>
              <a:defRPr sz="1800" b="1" cap="none" baseline="0"/>
            </a:lvl3pPr>
            <a:lvl4pPr algn="l">
              <a:defRPr sz="1600" b="1" cap="none" baseline="0"/>
            </a:lvl4pPr>
            <a:lvl5pPr algn="l">
              <a:defRPr sz="1600" b="1" cap="none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6464" y="6480000"/>
            <a:ext cx="4032000" cy="18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5AAD41"/>
                </a:solidFill>
              </a:defRPr>
            </a:lvl1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501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b="1">
                <a:latin typeface="+mn-lt"/>
              </a:defRPr>
            </a:lvl1pPr>
            <a:lvl2pPr marL="742950" indent="-285750" algn="l">
              <a:buClr>
                <a:srgbClr val="5AAD41"/>
              </a:buClr>
              <a:buFont typeface="Arial" pitchFamily="34" charset="0"/>
              <a:buChar char="•"/>
              <a:defRPr sz="1800" b="1" cap="none" baseline="0"/>
            </a:lvl2pPr>
            <a:lvl3pPr marL="914400" indent="0" algn="l">
              <a:buClr>
                <a:srgbClr val="5AAD41"/>
              </a:buClr>
              <a:buFont typeface="Arial" pitchFamily="34" charset="0"/>
              <a:buNone/>
              <a:defRPr sz="1800" b="1" cap="none" baseline="0"/>
            </a:lvl3pPr>
            <a:lvl4pPr algn="l">
              <a:defRPr sz="1600" b="1" cap="none" baseline="0"/>
            </a:lvl4pPr>
            <a:lvl5pPr algn="l">
              <a:defRPr sz="1600" b="1" cap="none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16464" y="6480000"/>
            <a:ext cx="4032000" cy="18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5AAD41"/>
                </a:solidFill>
              </a:defRPr>
            </a:lvl1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480000"/>
            <a:ext cx="2915856" cy="189360"/>
          </a:xfrm>
        </p:spPr>
        <p:txBody>
          <a:bodyPr>
            <a:normAutofit/>
          </a:bodyPr>
          <a:lstStyle>
            <a:lvl1pPr algn="l">
              <a:defRPr lang="en-US" sz="1200" b="1" i="0" u="none" strike="noStrike" baseline="0" smtClean="0">
                <a:solidFill>
                  <a:srgbClr val="939598"/>
                </a:solidFill>
              </a:defRPr>
            </a:lvl1pPr>
          </a:lstStyle>
          <a:p>
            <a:pPr lvl="0"/>
            <a:r>
              <a:rPr lang="fr-FR" dirty="0" err="1" smtClean="0"/>
              <a:t>BoKu</a:t>
            </a:r>
            <a:r>
              <a:rPr lang="fr-FR" dirty="0" smtClean="0"/>
              <a:t> </a:t>
            </a:r>
            <a:r>
              <a:rPr lang="fr-FR" dirty="0" err="1" smtClean="0"/>
              <a:t>University</a:t>
            </a:r>
            <a:r>
              <a:rPr lang="fr-FR" dirty="0" smtClean="0"/>
              <a:t> Vienna | 08 </a:t>
            </a:r>
            <a:r>
              <a:rPr lang="fr-FR" dirty="0" err="1" smtClean="0"/>
              <a:t>January</a:t>
            </a:r>
            <a:r>
              <a:rPr lang="fr-FR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501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b="1">
                <a:latin typeface="+mn-lt"/>
              </a:defRPr>
            </a:lvl1pPr>
            <a:lvl2pPr marL="742950" indent="-285750" algn="l">
              <a:buClr>
                <a:srgbClr val="5AAD41"/>
              </a:buClr>
              <a:buFont typeface="Arial" pitchFamily="34" charset="0"/>
              <a:buChar char="•"/>
              <a:defRPr sz="1800" b="1" cap="none" baseline="0"/>
            </a:lvl2pPr>
            <a:lvl3pPr marL="914400" indent="0" algn="l">
              <a:buClr>
                <a:srgbClr val="5AAD41"/>
              </a:buClr>
              <a:buFont typeface="Arial" pitchFamily="34" charset="0"/>
              <a:buNone/>
              <a:defRPr sz="1800" b="1" cap="none" baseline="0"/>
            </a:lvl3pPr>
            <a:lvl4pPr algn="l">
              <a:defRPr sz="1600" b="1" cap="none" baseline="0"/>
            </a:lvl4pPr>
            <a:lvl5pPr algn="l">
              <a:defRPr sz="1600" b="1" cap="none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5AAD41"/>
                </a:solidFill>
              </a:defRPr>
            </a:lvl1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480000"/>
            <a:ext cx="2915856" cy="189360"/>
          </a:xfrm>
        </p:spPr>
        <p:txBody>
          <a:bodyPr>
            <a:normAutofit/>
          </a:bodyPr>
          <a:lstStyle>
            <a:lvl1pPr algn="l">
              <a:defRPr lang="en-US" sz="1200" b="1" i="0" u="none" strike="noStrike" baseline="0" smtClean="0">
                <a:solidFill>
                  <a:srgbClr val="939598"/>
                </a:solidFill>
              </a:defRPr>
            </a:lvl1pPr>
          </a:lstStyle>
          <a:p>
            <a:pPr lvl="0"/>
            <a:r>
              <a:rPr lang="fr-FR" dirty="0" err="1" smtClean="0"/>
              <a:t>BoKu</a:t>
            </a:r>
            <a:r>
              <a:rPr lang="fr-FR" dirty="0" smtClean="0"/>
              <a:t> </a:t>
            </a:r>
            <a:r>
              <a:rPr lang="fr-FR" dirty="0" err="1" smtClean="0"/>
              <a:t>University</a:t>
            </a:r>
            <a:r>
              <a:rPr lang="fr-FR" dirty="0" smtClean="0"/>
              <a:t> Vienna | 08 </a:t>
            </a:r>
            <a:r>
              <a:rPr lang="fr-FR" dirty="0" err="1" smtClean="0"/>
              <a:t>January</a:t>
            </a:r>
            <a:r>
              <a:rPr lang="fr-FR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501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/>
          </p:nvPr>
        </p:nvSpPr>
        <p:spPr>
          <a:xfrm>
            <a:off x="-16190" y="3212976"/>
            <a:ext cx="9160190" cy="29523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500" b="1" i="0" cap="all" baseline="0">
                <a:solidFill>
                  <a:srgbClr val="939598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2060848"/>
            <a:ext cx="8388464" cy="648072"/>
          </a:xfrm>
        </p:spPr>
        <p:txBody>
          <a:bodyPr>
            <a:noAutofit/>
          </a:bodyPr>
          <a:lstStyle>
            <a:lvl1pPr>
              <a:defRPr sz="4400" b="0" i="0" cap="none" baseline="0">
                <a:solidFill>
                  <a:srgbClr val="5AAD41"/>
                </a:solidFill>
              </a:defRPr>
            </a:lvl1pPr>
          </a:lstStyle>
          <a:p>
            <a:pPr lvl="0"/>
            <a:r>
              <a:rPr lang="en-US" dirty="0" smtClean="0"/>
              <a:t>for listening</a:t>
            </a:r>
          </a:p>
        </p:txBody>
      </p:sp>
    </p:spTree>
    <p:extLst>
      <p:ext uri="{BB962C8B-B14F-4D97-AF65-F5344CB8AC3E}">
        <p14:creationId xmlns="" xmlns:p14="http://schemas.microsoft.com/office/powerpoint/2010/main" val="70135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b="1">
                <a:latin typeface="+mn-lt"/>
              </a:defRPr>
            </a:lvl1pPr>
            <a:lvl2pPr marL="742950" indent="-285750" algn="l">
              <a:buClr>
                <a:srgbClr val="5AAD41"/>
              </a:buClr>
              <a:buFont typeface="Arial" pitchFamily="34" charset="0"/>
              <a:buChar char="•"/>
              <a:defRPr sz="1800" b="1" cap="none" baseline="0"/>
            </a:lvl2pPr>
            <a:lvl3pPr marL="914400" indent="0" algn="l">
              <a:buClr>
                <a:srgbClr val="5AAD41"/>
              </a:buClr>
              <a:buFont typeface="Arial" pitchFamily="34" charset="0"/>
              <a:buNone/>
              <a:defRPr sz="1800" b="1" cap="none" baseline="0"/>
            </a:lvl3pPr>
            <a:lvl4pPr algn="l">
              <a:defRPr sz="1600" b="1" cap="none" baseline="0"/>
            </a:lvl4pPr>
            <a:lvl5pPr algn="l">
              <a:defRPr sz="1600" b="1" cap="none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5AAD41"/>
                </a:solidFill>
              </a:defRPr>
            </a:lvl1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501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5112568"/>
          </a:xfrm>
        </p:spPr>
        <p:txBody>
          <a:bodyPr/>
          <a:lstStyle>
            <a:lvl1pPr>
              <a:defRPr sz="2000" b="1"/>
            </a:lvl1pPr>
            <a:lvl2pPr marL="742950" indent="-285750" algn="l">
              <a:buClr>
                <a:srgbClr val="5AAD41"/>
              </a:buClr>
              <a:buFont typeface="Arial" pitchFamily="34" charset="0"/>
              <a:buChar char="•"/>
              <a:defRPr sz="1800" b="1" cap="none" baseline="0"/>
            </a:lvl2pPr>
            <a:lvl3pPr marL="914400" indent="0" algn="l">
              <a:buClr>
                <a:srgbClr val="5AAD41"/>
              </a:buClr>
              <a:buFontTx/>
              <a:buNone/>
              <a:defRPr sz="1800" b="1" cap="none" baseline="0"/>
            </a:lvl3pPr>
            <a:lvl4pPr algn="l">
              <a:defRPr sz="1600" b="1" cap="none" baseline="0"/>
            </a:lvl4pPr>
            <a:lvl5pPr algn="l">
              <a:defRPr sz="1600" b="1" cap="none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100264" cy="5112568"/>
          </a:xfrm>
        </p:spPr>
        <p:txBody>
          <a:bodyPr/>
          <a:lstStyle>
            <a:lvl1pPr>
              <a:defRPr sz="2000"/>
            </a:lvl1pPr>
            <a:lvl2pPr marL="742950" indent="-285750" algn="l">
              <a:buClr>
                <a:srgbClr val="5AAD41"/>
              </a:buClr>
              <a:buFont typeface="Arial" pitchFamily="34" charset="0"/>
              <a:buChar char="•"/>
              <a:defRPr sz="1800" b="1" cap="none" baseline="0"/>
            </a:lvl2pPr>
            <a:lvl3pPr marL="914400" indent="0" algn="l">
              <a:buClr>
                <a:srgbClr val="5AAD41"/>
              </a:buClr>
              <a:buFont typeface="Arial" pitchFamily="34" charset="0"/>
              <a:buNone/>
              <a:defRPr sz="1800" b="1" cap="none" baseline="0"/>
            </a:lvl3pPr>
            <a:lvl4pPr algn="l">
              <a:defRPr sz="1600" b="1" cap="none" baseline="0"/>
            </a:lvl4pPr>
            <a:lvl5pPr algn="l">
              <a:defRPr sz="1600" cap="none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5AAD4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480000"/>
            <a:ext cx="1080000" cy="180000"/>
          </a:xfrm>
        </p:spPr>
        <p:txBody>
          <a:bodyPr>
            <a:normAutofit/>
          </a:bodyPr>
          <a:lstStyle>
            <a:lvl1pPr algn="l">
              <a:defRPr lang="en-US" sz="1200" b="1" i="0" u="none" strike="noStrike" baseline="0" smtClean="0">
                <a:solidFill>
                  <a:srgbClr val="939598"/>
                </a:solidFill>
              </a:defRPr>
            </a:lvl1pPr>
          </a:lstStyle>
          <a:p>
            <a:pPr lvl="0"/>
            <a:r>
              <a:rPr lang="fr-FR" dirty="0" err="1" smtClean="0"/>
              <a:t>UIRR</a:t>
            </a:r>
            <a:r>
              <a:rPr lang="fr-FR" dirty="0" smtClean="0"/>
              <a:t> | Place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2344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24744"/>
            <a:ext cx="4104456" cy="72008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solidFill>
                  <a:srgbClr val="5AAD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104455" cy="72008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solidFill>
                  <a:srgbClr val="5AAD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15616" y="6453336"/>
            <a:ext cx="1800000" cy="18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b="1" smtClean="0"/>
              <a:t>22 Januar 2013</a:t>
            </a:r>
            <a:endParaRPr lang="en-US" b="1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16464" y="6480000"/>
            <a:ext cx="4032000" cy="180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UIRR trifft DG MOVE</a:t>
            </a: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5AAD4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2"/>
          </p:nvPr>
        </p:nvSpPr>
        <p:spPr>
          <a:xfrm>
            <a:off x="395536" y="1844824"/>
            <a:ext cx="4100264" cy="4392488"/>
          </a:xfrm>
        </p:spPr>
        <p:txBody>
          <a:bodyPr/>
          <a:lstStyle>
            <a:lvl1pPr>
              <a:defRPr sz="2000"/>
            </a:lvl1pPr>
            <a:lvl2pPr marL="742950" indent="-285750" algn="l">
              <a:buClr>
                <a:srgbClr val="5AAD41"/>
              </a:buClr>
              <a:buFont typeface="Arial" pitchFamily="34" charset="0"/>
              <a:buChar char="•"/>
              <a:defRPr sz="1800" b="1" cap="none" baseline="0"/>
            </a:lvl2pPr>
            <a:lvl3pPr marL="914400" indent="0" algn="l">
              <a:buClr>
                <a:srgbClr val="5AAD41"/>
              </a:buClr>
              <a:buFontTx/>
              <a:buNone/>
              <a:defRPr sz="1800" b="1" cap="none" baseline="0"/>
            </a:lvl3pPr>
            <a:lvl4pPr algn="l">
              <a:defRPr sz="1600" b="1" cap="none" baseline="0"/>
            </a:lvl4pPr>
            <a:lvl5pPr algn="l">
              <a:defRPr sz="1600" cap="none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100264" cy="4392488"/>
          </a:xfrm>
        </p:spPr>
        <p:txBody>
          <a:bodyPr/>
          <a:lstStyle>
            <a:lvl1pPr>
              <a:defRPr sz="2000"/>
            </a:lvl1pPr>
            <a:lvl2pPr marL="742950" indent="-285750" algn="l">
              <a:buClr>
                <a:srgbClr val="5AAD41"/>
              </a:buClr>
              <a:buFont typeface="Arial" pitchFamily="34" charset="0"/>
              <a:buChar char="•"/>
              <a:defRPr sz="1800" b="1" cap="none" baseline="0"/>
            </a:lvl2pPr>
            <a:lvl3pPr marL="914400" indent="0" algn="l">
              <a:buClr>
                <a:srgbClr val="5AAD41"/>
              </a:buClr>
              <a:buFontTx/>
              <a:buNone/>
              <a:defRPr sz="1800" b="1" cap="none" baseline="0"/>
            </a:lvl3pPr>
            <a:lvl4pPr algn="l">
              <a:defRPr sz="1600" b="1" cap="none" baseline="0"/>
            </a:lvl4pPr>
            <a:lvl5pPr algn="l">
              <a:defRPr sz="1600" cap="none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3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480000"/>
            <a:ext cx="1080000" cy="180000"/>
          </a:xfrm>
        </p:spPr>
        <p:txBody>
          <a:bodyPr>
            <a:normAutofit/>
          </a:bodyPr>
          <a:lstStyle>
            <a:lvl1pPr algn="l">
              <a:defRPr lang="en-US" sz="1200" b="1" i="0" u="none" strike="noStrike" baseline="0" smtClean="0">
                <a:solidFill>
                  <a:srgbClr val="939598"/>
                </a:solidFill>
              </a:defRPr>
            </a:lvl1pPr>
          </a:lstStyle>
          <a:p>
            <a:pPr lvl="0"/>
            <a:r>
              <a:rPr lang="fr-FR" dirty="0" err="1" smtClean="0"/>
              <a:t>UIRR</a:t>
            </a:r>
            <a:r>
              <a:rPr lang="fr-FR" dirty="0" smtClean="0"/>
              <a:t> | Place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0790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124744"/>
            <a:ext cx="3105513" cy="936104"/>
          </a:xfrm>
        </p:spPr>
        <p:txBody>
          <a:bodyPr anchor="t" anchorCtr="0"/>
          <a:lstStyle>
            <a:lvl1pPr algn="l">
              <a:defRPr sz="2000" b="1">
                <a:solidFill>
                  <a:srgbClr val="93959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124744"/>
            <a:ext cx="5184576" cy="5112568"/>
          </a:xfrm>
        </p:spPr>
        <p:txBody>
          <a:bodyPr/>
          <a:lstStyle>
            <a:lvl1pPr algn="r">
              <a:defRPr sz="2000" cap="none" baseline="0"/>
            </a:lvl1pPr>
            <a:lvl2pPr algn="r">
              <a:defRPr sz="1800" b="1" cap="none" baseline="0"/>
            </a:lvl2pPr>
            <a:lvl3pPr algn="r">
              <a:defRPr sz="1800" cap="none" baseline="0"/>
            </a:lvl3pPr>
            <a:lvl4pPr algn="r">
              <a:defRPr sz="1600" cap="none" baseline="0"/>
            </a:lvl4pPr>
            <a:lvl5pPr algn="r">
              <a:defRPr sz="1600" cap="none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2060848"/>
            <a:ext cx="3105513" cy="41764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5616" y="6453336"/>
            <a:ext cx="1800000" cy="18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b="1" smtClean="0"/>
              <a:t>22 Januar 2013</a:t>
            </a:r>
            <a:endParaRPr lang="en-US" b="1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6464" y="6480000"/>
            <a:ext cx="4032000" cy="180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UIRR trifft DG MOVE</a:t>
            </a: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5AAD4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360000" y="360000"/>
            <a:ext cx="6156216" cy="45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baseline="0">
                <a:solidFill>
                  <a:schemeClr val="bg1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480000"/>
            <a:ext cx="1080000" cy="180000"/>
          </a:xfrm>
        </p:spPr>
        <p:txBody>
          <a:bodyPr>
            <a:normAutofit/>
          </a:bodyPr>
          <a:lstStyle>
            <a:lvl1pPr algn="l">
              <a:defRPr lang="en-US" sz="1200" b="1" i="0" u="none" strike="noStrike" baseline="0" smtClean="0">
                <a:solidFill>
                  <a:srgbClr val="939598"/>
                </a:solidFill>
              </a:defRPr>
            </a:lvl1pPr>
          </a:lstStyle>
          <a:p>
            <a:pPr lvl="0"/>
            <a:r>
              <a:rPr lang="fr-FR" dirty="0" err="1" smtClean="0"/>
              <a:t>UIRR</a:t>
            </a:r>
            <a:r>
              <a:rPr lang="fr-FR" dirty="0" smtClean="0"/>
              <a:t> | Place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8615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124744"/>
            <a:ext cx="914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517232"/>
            <a:ext cx="8460472" cy="576064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5616" y="6453336"/>
            <a:ext cx="1800000" cy="180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b="1" smtClean="0"/>
              <a:t>22 Januar 2013</a:t>
            </a:r>
            <a:endParaRPr lang="en-US" b="1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6464" y="6480000"/>
            <a:ext cx="4032000" cy="180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UIRR trifft DG MOVE</a:t>
            </a: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5AAD4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360000" y="360000"/>
            <a:ext cx="6156216" cy="45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baseline="0">
                <a:solidFill>
                  <a:schemeClr val="bg1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480000"/>
            <a:ext cx="1080000" cy="180000"/>
          </a:xfrm>
        </p:spPr>
        <p:txBody>
          <a:bodyPr>
            <a:normAutofit/>
          </a:bodyPr>
          <a:lstStyle>
            <a:lvl1pPr algn="l">
              <a:defRPr lang="en-US" sz="1200" b="1" i="0" u="none" strike="noStrike" baseline="0" smtClean="0">
                <a:solidFill>
                  <a:srgbClr val="939598"/>
                </a:solidFill>
              </a:defRPr>
            </a:lvl1pPr>
          </a:lstStyle>
          <a:p>
            <a:pPr lvl="0"/>
            <a:r>
              <a:rPr lang="fr-FR" dirty="0" err="1" smtClean="0"/>
              <a:t>UIRR</a:t>
            </a:r>
            <a:r>
              <a:rPr lang="fr-FR" dirty="0" smtClean="0"/>
              <a:t> | Place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3663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5AAD4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360000" y="360000"/>
            <a:ext cx="6156216" cy="45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baseline="0">
                <a:solidFill>
                  <a:schemeClr val="bg1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360000" y="1124744"/>
            <a:ext cx="8316456" cy="511256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480000"/>
            <a:ext cx="1080000" cy="180000"/>
          </a:xfrm>
        </p:spPr>
        <p:txBody>
          <a:bodyPr>
            <a:normAutofit/>
          </a:bodyPr>
          <a:lstStyle>
            <a:lvl1pPr algn="l">
              <a:defRPr lang="en-US" sz="1200" b="1" i="0" u="none" strike="noStrike" baseline="0" smtClean="0">
                <a:solidFill>
                  <a:srgbClr val="939598"/>
                </a:solidFill>
              </a:defRPr>
            </a:lvl1pPr>
          </a:lstStyle>
          <a:p>
            <a:pPr lvl="0"/>
            <a:r>
              <a:rPr lang="fr-FR" dirty="0" smtClean="0"/>
              <a:t>UIRR | </a:t>
            </a:r>
            <a:r>
              <a:rPr lang="fr-FR" dirty="0" err="1" smtClean="0"/>
              <a:t>Plae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2726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8388464" cy="63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988840"/>
            <a:ext cx="8388464" cy="10801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000" y="6165304"/>
            <a:ext cx="3960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22 Januar 2013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000" y="5589239"/>
            <a:ext cx="2895600" cy="432000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UIRR trifft DG MOVE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375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rgbClr val="5AAD41"/>
          </a:solidFill>
          <a:latin typeface="Corbel" pitchFamily="34" charset="0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spcBef>
          <a:spcPct val="20000"/>
        </a:spcBef>
        <a:buFontTx/>
        <a:buNone/>
        <a:defRPr sz="4000" b="1" kern="1200" cap="all" baseline="0">
          <a:solidFill>
            <a:srgbClr val="939598"/>
          </a:solidFill>
          <a:latin typeface="Corbel" pitchFamily="34" charset="0"/>
          <a:ea typeface="+mn-ea"/>
          <a:cs typeface="+mn-cs"/>
        </a:defRPr>
      </a:lvl1pPr>
      <a:lvl2pPr marL="457200" indent="0" algn="r" defTabSz="914400" rtl="0" eaLnBrk="1" latinLnBrk="0" hangingPunct="1">
        <a:spcBef>
          <a:spcPct val="20000"/>
        </a:spcBef>
        <a:buFontTx/>
        <a:buNone/>
        <a:defRPr sz="2800" kern="1200" cap="all" baseline="0">
          <a:solidFill>
            <a:srgbClr val="939598"/>
          </a:solidFill>
          <a:latin typeface="Corbel" pitchFamily="34" charset="0"/>
          <a:ea typeface="+mn-ea"/>
          <a:cs typeface="+mn-cs"/>
        </a:defRPr>
      </a:lvl2pPr>
      <a:lvl3pPr marL="914400" indent="0" algn="r" defTabSz="914400" rtl="0" eaLnBrk="1" latinLnBrk="0" hangingPunct="1">
        <a:spcBef>
          <a:spcPct val="20000"/>
        </a:spcBef>
        <a:buFontTx/>
        <a:buNone/>
        <a:defRPr sz="2400" kern="1200" cap="all" baseline="0">
          <a:solidFill>
            <a:srgbClr val="939598"/>
          </a:solidFill>
          <a:latin typeface="Corbel" pitchFamily="34" charset="0"/>
          <a:ea typeface="+mn-ea"/>
          <a:cs typeface="+mn-cs"/>
        </a:defRPr>
      </a:lvl3pPr>
      <a:lvl4pPr marL="1371600" indent="0" algn="r" defTabSz="914400" rtl="0" eaLnBrk="1" latinLnBrk="0" hangingPunct="1">
        <a:spcBef>
          <a:spcPct val="20000"/>
        </a:spcBef>
        <a:buFontTx/>
        <a:buNone/>
        <a:defRPr sz="2000" kern="1200" cap="all" baseline="0">
          <a:solidFill>
            <a:srgbClr val="939598"/>
          </a:solidFill>
          <a:latin typeface="Corbel" pitchFamily="34" charset="0"/>
          <a:ea typeface="+mn-ea"/>
          <a:cs typeface="+mn-cs"/>
        </a:defRPr>
      </a:lvl4pPr>
      <a:lvl5pPr marL="1828800" indent="0" algn="r" defTabSz="914400" rtl="0" eaLnBrk="1" latinLnBrk="0" hangingPunct="1">
        <a:spcBef>
          <a:spcPct val="20000"/>
        </a:spcBef>
        <a:buFontTx/>
        <a:buNone/>
        <a:defRPr sz="2000" kern="1200" cap="all" baseline="0">
          <a:solidFill>
            <a:srgbClr val="939598"/>
          </a:solidFill>
          <a:latin typeface="Corbe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6156216" cy="45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24744"/>
            <a:ext cx="8352928" cy="51125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5AAD41"/>
                </a:solidFill>
              </a:defRPr>
            </a:lvl1pPr>
          </a:lstStyle>
          <a:p>
            <a:fld id="{7087284C-CBB2-4EB5-B969-A1988E2F2A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 userDrawn="1"/>
        </p:nvSpPr>
        <p:spPr>
          <a:xfrm>
            <a:off x="360000" y="6480000"/>
            <a:ext cx="6732280" cy="2613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 b="1" i="0" u="none" strike="noStrike" baseline="0" smtClean="0">
                <a:solidFill>
                  <a:srgbClr val="939598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SEE </a:t>
            </a:r>
            <a:r>
              <a:rPr lang="hu-HU" sz="1200" b="1" kern="1200" noProof="0" dirty="0" err="1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Modal</a:t>
            </a:r>
            <a:r>
              <a:rPr lang="hu-HU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 Shift – </a:t>
            </a:r>
            <a:r>
              <a:rPr lang="hu-HU" sz="1200" b="1" kern="1200" noProof="0" dirty="0" err="1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CoModality</a:t>
            </a:r>
            <a:r>
              <a:rPr lang="hu-HU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 2016</a:t>
            </a:r>
            <a:r>
              <a:rPr lang="en-US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GB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|  </a:t>
            </a:r>
            <a:r>
              <a:rPr lang="hu-HU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-2</a:t>
            </a:r>
            <a:r>
              <a:rPr lang="en-GB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noProof="0" dirty="0" err="1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September</a:t>
            </a:r>
            <a:r>
              <a:rPr lang="hu-HU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201</a:t>
            </a:r>
            <a:r>
              <a:rPr lang="hu-HU" sz="1200" b="1" kern="1200" noProof="0" dirty="0" smtClean="0">
                <a:solidFill>
                  <a:srgbClr val="939598"/>
                </a:solidFill>
                <a:latin typeface="+mn-lt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="" xmlns:p14="http://schemas.microsoft.com/office/powerpoint/2010/main" val="391375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8" r:id="rId4"/>
    <p:sldLayoutId id="2147483669" r:id="rId5"/>
    <p:sldLayoutId id="2147483661" r:id="rId6"/>
    <p:sldLayoutId id="2147483670" r:id="rId7"/>
    <p:sldLayoutId id="2147483671" r:id="rId8"/>
    <p:sldLayoutId id="2147483672" r:id="rId9"/>
    <p:sldLayoutId id="2147483673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Corbel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b="1" i="0" kern="1200" cap="none" baseline="0">
          <a:solidFill>
            <a:srgbClr val="939598"/>
          </a:solidFill>
          <a:latin typeface="+mn-lt"/>
          <a:ea typeface="+mn-ea"/>
          <a:cs typeface="+mn-cs"/>
        </a:defRPr>
      </a:lvl1pPr>
      <a:lvl2pPr marL="457200" indent="0" algn="r" defTabSz="914400" rtl="0" eaLnBrk="1" latinLnBrk="0" hangingPunct="1">
        <a:spcBef>
          <a:spcPct val="20000"/>
        </a:spcBef>
        <a:buFontTx/>
        <a:buNone/>
        <a:defRPr sz="2800" kern="1200" cap="all" baseline="0">
          <a:solidFill>
            <a:srgbClr val="939598"/>
          </a:solidFill>
          <a:latin typeface="Corbel" pitchFamily="34" charset="0"/>
          <a:ea typeface="+mn-ea"/>
          <a:cs typeface="+mn-cs"/>
        </a:defRPr>
      </a:lvl2pPr>
      <a:lvl3pPr marL="914400" indent="0" algn="r" defTabSz="914400" rtl="0" eaLnBrk="1" latinLnBrk="0" hangingPunct="1">
        <a:spcBef>
          <a:spcPct val="20000"/>
        </a:spcBef>
        <a:buFontTx/>
        <a:buNone/>
        <a:defRPr sz="2400" kern="1200" cap="all" baseline="0">
          <a:solidFill>
            <a:srgbClr val="939598"/>
          </a:solidFill>
          <a:latin typeface="Corbel" pitchFamily="34" charset="0"/>
          <a:ea typeface="+mn-ea"/>
          <a:cs typeface="+mn-cs"/>
        </a:defRPr>
      </a:lvl3pPr>
      <a:lvl4pPr marL="1371600" indent="0" algn="r" defTabSz="914400" rtl="0" eaLnBrk="1" latinLnBrk="0" hangingPunct="1">
        <a:spcBef>
          <a:spcPct val="20000"/>
        </a:spcBef>
        <a:buFontTx/>
        <a:buNone/>
        <a:defRPr sz="2000" kern="1200" cap="all" baseline="0">
          <a:solidFill>
            <a:srgbClr val="939598"/>
          </a:solidFill>
          <a:latin typeface="Corbel" pitchFamily="34" charset="0"/>
          <a:ea typeface="+mn-ea"/>
          <a:cs typeface="+mn-cs"/>
        </a:defRPr>
      </a:lvl4pPr>
      <a:lvl5pPr marL="1828800" indent="0" algn="r" defTabSz="914400" rtl="0" eaLnBrk="1" latinLnBrk="0" hangingPunct="1">
        <a:spcBef>
          <a:spcPct val="20000"/>
        </a:spcBef>
        <a:buFontTx/>
        <a:buNone/>
        <a:defRPr sz="2000" kern="1200" cap="all" baseline="0">
          <a:solidFill>
            <a:srgbClr val="939598"/>
          </a:solidFill>
          <a:latin typeface="Corbe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" r="452"/>
          <a:stretch>
            <a:fillRect/>
          </a:stretch>
        </p:blipFill>
        <p:spPr>
          <a:xfrm>
            <a:off x="0" y="3212976"/>
            <a:ext cx="9160190" cy="2952328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smtClean="0"/>
              <a:t>SEE Modal Shift – CoModality 2016 Conference </a:t>
            </a:r>
            <a:endParaRPr lang="en-GB" sz="300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smtClean="0"/>
              <a:t>intermodal transport:</a:t>
            </a:r>
          </a:p>
          <a:p>
            <a:r>
              <a:rPr lang="en-GB" sz="2800" smtClean="0"/>
              <a:t>A european success story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 smtClean="0"/>
              <a:t>Plovdiv </a:t>
            </a:r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1043608" y="6165304"/>
            <a:ext cx="4356392" cy="324000"/>
          </a:xfrm>
        </p:spPr>
        <p:txBody>
          <a:bodyPr/>
          <a:lstStyle/>
          <a:p>
            <a:r>
              <a:rPr lang="en-GB" smtClean="0"/>
              <a:t>1-2 September 2016</a:t>
            </a: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14282" y="5631631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orbel" pitchFamily="34" charset="0"/>
              </a:rPr>
              <a:t>Ralf-Charley SCHULTZE</a:t>
            </a:r>
            <a:endParaRPr lang="en-GB" sz="1200" b="1" dirty="0" smtClean="0">
              <a:solidFill>
                <a:schemeClr val="bg1"/>
              </a:solidFill>
              <a:latin typeface="Corbel" pitchFamily="34" charset="0"/>
            </a:endParaRPr>
          </a:p>
          <a:p>
            <a:r>
              <a:rPr lang="en-GB" sz="1200" b="1" dirty="0" smtClean="0">
                <a:solidFill>
                  <a:schemeClr val="bg1"/>
                </a:solidFill>
                <a:latin typeface="Corbel" pitchFamily="34" charset="0"/>
              </a:rPr>
              <a:t>President</a:t>
            </a:r>
            <a:endParaRPr lang="en-GB" sz="1200" b="1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10" name="Slide Number Placeholder 8"/>
          <p:cNvSpPr txBox="1">
            <a:spLocks/>
          </p:cNvSpPr>
          <p:nvPr/>
        </p:nvSpPr>
        <p:spPr>
          <a:xfrm>
            <a:off x="8244408" y="6093296"/>
            <a:ext cx="612000" cy="450000"/>
          </a:xfrm>
          <a:prstGeom prst="rect">
            <a:avLst/>
          </a:prstGeom>
        </p:spPr>
        <p:txBody>
          <a:bodyPr anchor="ctr" anchorCtr="0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284C-CBB2-4EB5-B969-A1988E2F2A41}" type="slidenum">
              <a:rPr lang="en-GB" sz="1200" b="1" smtClean="0">
                <a:solidFill>
                  <a:srgbClr val="5AAD41"/>
                </a:solidFill>
              </a:rPr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lang="en-GB" sz="1200" b="1">
              <a:solidFill>
                <a:srgbClr val="5AAD4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0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cap="none" smtClean="0"/>
              <a:t>High density longer distance land freight transport</a:t>
            </a:r>
            <a:endParaRPr lang="en-GB" sz="2200" cap="none"/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anchor="ctr" anchorCtr="0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284C-CBB2-4EB5-B969-A1988E2F2A41}" type="slidenum">
              <a:rPr lang="en-US" sz="1200" b="1" smtClean="0">
                <a:solidFill>
                  <a:srgbClr val="5AAD41"/>
                </a:solidFill>
              </a:rPr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lang="en-US" sz="1200" b="1" dirty="0">
              <a:solidFill>
                <a:srgbClr val="5AAD41"/>
              </a:solidFill>
            </a:endParaRPr>
          </a:p>
        </p:txBody>
      </p:sp>
      <p:sp>
        <p:nvSpPr>
          <p:cNvPr id="7" name="Content Placeholder 10"/>
          <p:cNvSpPr>
            <a:spLocks noGrp="1"/>
          </p:cNvSpPr>
          <p:nvPr>
            <p:ph idx="1"/>
          </p:nvPr>
        </p:nvSpPr>
        <p:spPr>
          <a:xfrm>
            <a:off x="323528" y="1196752"/>
            <a:ext cx="3168352" cy="5112568"/>
          </a:xfrm>
        </p:spPr>
        <p:txBody>
          <a:bodyPr>
            <a:normAutofit/>
          </a:bodyPr>
          <a:lstStyle/>
          <a:p>
            <a:pPr algn="just">
              <a:buClr>
                <a:srgbClr val="5AAD41"/>
              </a:buClr>
            </a:pPr>
            <a:r>
              <a:rPr lang="hu-HU" sz="2400" dirty="0" smtClean="0">
                <a:solidFill>
                  <a:srgbClr val="5AAD41"/>
                </a:solidFill>
              </a:rPr>
              <a:t>Intermodal</a:t>
            </a:r>
            <a:r>
              <a:rPr lang="en-GB" sz="2400" dirty="0" smtClean="0">
                <a:solidFill>
                  <a:srgbClr val="5AAD41"/>
                </a:solidFill>
              </a:rPr>
              <a:t> Transport:</a:t>
            </a:r>
            <a:r>
              <a:rPr lang="hu-HU" sz="2400" dirty="0" smtClean="0">
                <a:solidFill>
                  <a:srgbClr val="5AAD41"/>
                </a:solidFill>
              </a:rPr>
              <a:t>  </a:t>
            </a:r>
          </a:p>
          <a:p>
            <a:pPr algn="just">
              <a:buClr>
                <a:srgbClr val="5AAD41"/>
              </a:buClr>
            </a:pPr>
            <a:endParaRPr lang="hu-HU" sz="1200" b="0" dirty="0" smtClean="0">
              <a:solidFill>
                <a:srgbClr val="5AAD41"/>
              </a:solidFill>
            </a:endParaRPr>
          </a:p>
          <a:p>
            <a:pPr algn="just">
              <a:buClr>
                <a:srgbClr val="5AAD41"/>
              </a:buClr>
            </a:pP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most efficient way to insert ecologically sustainable modes of transport – like electric rail, inland navigation and short sea shipping – into long(</a:t>
            </a:r>
            <a:r>
              <a:rPr lang="en-GB" b="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en-GB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distance transport-chains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80728"/>
            <a:ext cx="49320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245681"/>
            <a:ext cx="4932041" cy="358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60000" y="360000"/>
            <a:ext cx="6588264" cy="450000"/>
          </a:xfrm>
        </p:spPr>
        <p:txBody>
          <a:bodyPr>
            <a:normAutofit/>
          </a:bodyPr>
          <a:lstStyle/>
          <a:p>
            <a:r>
              <a:rPr lang="en-GB" sz="2200" cap="none" smtClean="0"/>
              <a:t>Primary energy need and CO2 performance of modes</a:t>
            </a:r>
            <a:endParaRPr lang="en-GB" sz="22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1"/>
            <a:ext cx="7072330" cy="290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915232"/>
            <a:ext cx="6786578" cy="294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cap="none" smtClean="0"/>
              <a:t>Safety performance comparison</a:t>
            </a:r>
            <a:endParaRPr lang="en-GB" sz="220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1484784"/>
          <a:ext cx="9144000" cy="264569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743325"/>
                <a:gridCol w="2695575"/>
                <a:gridCol w="2705100"/>
              </a:tblGrid>
              <a:tr h="449227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Safety</a:t>
                      </a:r>
                      <a:r>
                        <a:rPr lang="en-GB" baseline="0" dirty="0" smtClean="0"/>
                        <a:t> c</a:t>
                      </a:r>
                      <a:r>
                        <a:rPr lang="en-GB" dirty="0" smtClean="0"/>
                        <a:t>ategory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err="1" smtClean="0"/>
                        <a:t>Road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Rail</a:t>
                      </a:r>
                      <a:endParaRPr lang="en-GB" dirty="0"/>
                    </a:p>
                  </a:txBody>
                  <a:tcPr/>
                </a:tc>
              </a:tr>
              <a:tr h="542925"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Fatalities in 2009</a:t>
                      </a:r>
                      <a:r>
                        <a:rPr lang="en-GB" sz="1600" baseline="30000" dirty="0" smtClean="0"/>
                        <a:t>1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anchor="ctr"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Accident occurrences: (</a:t>
                      </a:r>
                      <a:r>
                        <a:rPr lang="en-GB" sz="1600" dirty="0" err="1" smtClean="0"/>
                        <a:t>i</a:t>
                      </a:r>
                      <a:r>
                        <a:rPr lang="en-GB" sz="1600" dirty="0" smtClean="0"/>
                        <a:t>) road</a:t>
                      </a:r>
                      <a:r>
                        <a:rPr lang="en-GB" sz="1600" baseline="30000" dirty="0" smtClean="0"/>
                        <a:t>1 </a:t>
                      </a:r>
                      <a:r>
                        <a:rPr lang="en-GB" sz="1600" dirty="0" smtClean="0"/>
                        <a:t>and (ii) rail</a:t>
                      </a:r>
                      <a:r>
                        <a:rPr lang="en-GB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</a:t>
                      </a:r>
                      <a:r>
                        <a:rPr lang="en-GB" sz="1600" baseline="0" dirty="0" smtClean="0"/>
                        <a:t> 200 000</a:t>
                      </a:r>
                      <a:endParaRPr lang="en-GB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1152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Accident occurrences: (</a:t>
                      </a:r>
                      <a:r>
                        <a:rPr lang="en-GB" sz="1600" dirty="0" err="1" smtClean="0"/>
                        <a:t>i</a:t>
                      </a:r>
                      <a:r>
                        <a:rPr lang="en-GB" sz="1600" dirty="0" smtClean="0"/>
                        <a:t>) </a:t>
                      </a:r>
                      <a:r>
                        <a:rPr lang="en-GB" sz="1600" dirty="0" err="1" smtClean="0"/>
                        <a:t>HGVs</a:t>
                      </a:r>
                      <a:r>
                        <a:rPr lang="en-GB" sz="1600" dirty="0" smtClean="0"/>
                        <a:t>, (ii) freight trains</a:t>
                      </a:r>
                      <a:endParaRPr lang="en-GB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31 per 100M vkm</a:t>
                      </a:r>
                      <a:r>
                        <a:rPr lang="en-GB" sz="1600" baseline="30000" dirty="0" smtClean="0"/>
                        <a:t>2</a:t>
                      </a:r>
                      <a:endParaRPr lang="en-GB" sz="1600" baseline="30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1,05 per 100M vkm</a:t>
                      </a:r>
                      <a:r>
                        <a:rPr lang="en-GB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GB" sz="16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Accident externality cost of (</a:t>
                      </a:r>
                      <a:r>
                        <a:rPr lang="en-GB" sz="1600" dirty="0" err="1" smtClean="0"/>
                        <a:t>i</a:t>
                      </a:r>
                      <a:r>
                        <a:rPr lang="en-GB" sz="1600" dirty="0" smtClean="0"/>
                        <a:t>) </a:t>
                      </a:r>
                      <a:r>
                        <a:rPr lang="en-GB" sz="1600" dirty="0" err="1" smtClean="0"/>
                        <a:t>HGVs</a:t>
                      </a:r>
                      <a:r>
                        <a:rPr lang="en-GB" sz="1600" dirty="0" smtClean="0"/>
                        <a:t> on motorways, and (ii) trains</a:t>
                      </a:r>
                      <a:endParaRPr lang="en-GB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€68 667 per</a:t>
                      </a:r>
                      <a:r>
                        <a:rPr lang="en-GB" sz="1600" baseline="0" dirty="0" smtClean="0"/>
                        <a:t> 100M tkm</a:t>
                      </a:r>
                      <a:r>
                        <a:rPr lang="en-GB" sz="1600" baseline="30000" dirty="0" smtClean="0"/>
                        <a:t>4</a:t>
                      </a:r>
                      <a:endParaRPr lang="en-GB" sz="16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€238</a:t>
                      </a:r>
                      <a:r>
                        <a:rPr lang="en-GB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per 100M tkm</a:t>
                      </a:r>
                      <a:r>
                        <a:rPr lang="en-GB" sz="1600" b="0" i="1" baseline="30000" dirty="0" smtClean="0"/>
                        <a:t>5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Group 10"/>
          <p:cNvGrpSpPr/>
          <p:nvPr/>
        </p:nvGrpSpPr>
        <p:grpSpPr>
          <a:xfrm>
            <a:off x="5500694" y="1841974"/>
            <a:ext cx="2357454" cy="1571636"/>
            <a:chOff x="142844" y="1214422"/>
            <a:chExt cx="2071702" cy="1571636"/>
          </a:xfrm>
        </p:grpSpPr>
        <p:sp>
          <p:nvSpPr>
            <p:cNvPr id="11" name="Explosion 2 10"/>
            <p:cNvSpPr/>
            <p:nvPr/>
          </p:nvSpPr>
          <p:spPr>
            <a:xfrm>
              <a:off x="142844" y="1214422"/>
              <a:ext cx="2071702" cy="1571636"/>
            </a:xfrm>
            <a:prstGeom prst="irregularSeal2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6738" y="1785926"/>
              <a:ext cx="1337839" cy="57150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1200" b="1" dirty="0" smtClean="0"/>
                <a:t>Road haulage is </a:t>
              </a:r>
            </a:p>
            <a:p>
              <a:pPr algn="ctr"/>
              <a:r>
                <a:rPr lang="en-GB" sz="1200" b="1" dirty="0" smtClean="0"/>
                <a:t>30-times as accident prone as rail</a:t>
              </a:r>
              <a:endParaRPr lang="en-GB" sz="1200" b="1" dirty="0" smtClean="0">
                <a:solidFill>
                  <a:srgbClr val="939598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4714884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b="0" i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EC EU transport in figures [2011]</a:t>
            </a:r>
          </a:p>
          <a:p>
            <a:r>
              <a:rPr lang="en-GB" sz="1200" b="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b="0" i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Alan C McKinnon at 2</a:t>
            </a:r>
            <a:r>
              <a:rPr lang="en-GB" sz="1200" b="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IRU/EU Road Transport Conference: “31 per 100M </a:t>
            </a:r>
            <a:r>
              <a:rPr lang="en-GB" sz="120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vkm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”  [2012]</a:t>
            </a:r>
          </a:p>
          <a:p>
            <a:r>
              <a:rPr lang="en-GB" sz="1200" b="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b="0" i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ERA 2011 Rail Safety report figure (</a:t>
            </a:r>
            <a:r>
              <a:rPr lang="en-GB" sz="120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tkm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converted to (HGV) </a:t>
            </a:r>
            <a:r>
              <a:rPr lang="en-GB" sz="120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vkm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@ 30t/vehicle rate  [2011]</a:t>
            </a:r>
          </a:p>
          <a:p>
            <a:r>
              <a:rPr lang="en-GB" sz="1200" b="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b="0" i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CE Delft  IMPACT Study (internalisation handbook) converted into </a:t>
            </a:r>
            <a:r>
              <a:rPr lang="en-GB" sz="120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tkm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@ 30t/vehicle rate [2008]</a:t>
            </a:r>
          </a:p>
          <a:p>
            <a:r>
              <a:rPr lang="en-GB" sz="1200" b="0" i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b="0" i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CE Delft  IMPACT Study (internalisation handbook) converted into </a:t>
            </a:r>
            <a:r>
              <a:rPr lang="en-GB" sz="1200" b="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tkm</a:t>
            </a:r>
            <a:r>
              <a:rPr lang="en-GB" sz="1200" b="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@ 800t/train rate [2008]</a:t>
            </a:r>
            <a:endParaRPr lang="en-GB" sz="12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cap="none" smtClean="0"/>
              <a:t>External costs of modes</a:t>
            </a:r>
            <a:endParaRPr lang="en-GB" sz="22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071546"/>
            <a:ext cx="52768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/>
          <p:nvPr/>
        </p:nvGrpSpPr>
        <p:grpSpPr>
          <a:xfrm>
            <a:off x="2571736" y="2214554"/>
            <a:ext cx="2428892" cy="1714512"/>
            <a:chOff x="-71470" y="1214422"/>
            <a:chExt cx="2428892" cy="1714512"/>
          </a:xfrm>
        </p:grpSpPr>
        <p:sp>
          <p:nvSpPr>
            <p:cNvPr id="11" name="Explosion 2 10"/>
            <p:cNvSpPr/>
            <p:nvPr/>
          </p:nvSpPr>
          <p:spPr>
            <a:xfrm>
              <a:off x="-71470" y="1214422"/>
              <a:ext cx="2428892" cy="1714512"/>
            </a:xfrm>
            <a:prstGeom prst="irregularSeal2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5720" y="1857364"/>
              <a:ext cx="1571636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/>
              <a:r>
                <a:rPr lang="en-GB" sz="1400" smtClean="0"/>
                <a:t>External costs of rail: </a:t>
              </a:r>
              <a:r>
                <a:rPr lang="en-GB" sz="1400" b="1" smtClean="0"/>
                <a:t>33% of road</a:t>
              </a:r>
              <a:endParaRPr lang="en-GB" sz="1400" b="1" smtClean="0">
                <a:solidFill>
                  <a:srgbClr val="939598"/>
                </a:solidFill>
              </a:endParaRPr>
            </a:p>
          </p:txBody>
        </p:sp>
      </p:grpSp>
      <p:sp>
        <p:nvSpPr>
          <p:cNvPr id="13" name="Line Callout 2 12"/>
          <p:cNvSpPr/>
          <p:nvPr/>
        </p:nvSpPr>
        <p:spPr>
          <a:xfrm>
            <a:off x="7286644" y="4143380"/>
            <a:ext cx="1285884" cy="85725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0278"/>
              <a:gd name="adj6" fmla="val -96296"/>
            </a:avLst>
          </a:prstGeom>
          <a:noFill/>
          <a:ln w="12700">
            <a:solidFill>
              <a:srgbClr val="5AAD4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Ro-Ro and smaller vessels perform worse</a:t>
            </a:r>
            <a:endParaRPr lang="en-GB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/>
          <p:cNvSpPr txBox="1">
            <a:spLocks/>
          </p:cNvSpPr>
          <p:nvPr/>
        </p:nvSpPr>
        <p:spPr>
          <a:xfrm>
            <a:off x="6300192" y="1340768"/>
            <a:ext cx="2520280" cy="51125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GB" sz="2200" i="1" dirty="0" smtClean="0">
                <a:solidFill>
                  <a:srgbClr val="5AAD41"/>
                </a:solidFill>
              </a:rPr>
              <a:t>Two principles should be equally upheld:</a:t>
            </a:r>
          </a:p>
          <a:p>
            <a:endParaRPr lang="en-GB" sz="1000" i="1" dirty="0" smtClean="0">
              <a:solidFill>
                <a:srgbClr val="5AAD41"/>
              </a:solidFill>
            </a:endParaRPr>
          </a:p>
          <a:p>
            <a:pPr>
              <a:buFontTx/>
              <a:buChar char="-"/>
            </a:pPr>
            <a:r>
              <a:rPr lang="en-GB" sz="2200" i="1" dirty="0" smtClean="0">
                <a:solidFill>
                  <a:srgbClr val="5AAD41"/>
                </a:solidFill>
              </a:rPr>
              <a:t> </a:t>
            </a:r>
            <a:r>
              <a:rPr lang="en-GB" sz="2200" b="1" i="1" dirty="0" smtClean="0">
                <a:solidFill>
                  <a:srgbClr val="5AAD41"/>
                </a:solidFill>
              </a:rPr>
              <a:t>user-pays</a:t>
            </a:r>
          </a:p>
          <a:p>
            <a:pPr>
              <a:buFontTx/>
              <a:buChar char="-"/>
            </a:pPr>
            <a:endParaRPr lang="en-GB" sz="1000" i="1" dirty="0" smtClean="0">
              <a:solidFill>
                <a:srgbClr val="5AAD41"/>
              </a:solidFill>
            </a:endParaRPr>
          </a:p>
          <a:p>
            <a:pPr>
              <a:buFontTx/>
              <a:buChar char="-"/>
            </a:pPr>
            <a:r>
              <a:rPr lang="en-GB" sz="2200" i="1" dirty="0" smtClean="0">
                <a:solidFill>
                  <a:srgbClr val="5AAD41"/>
                </a:solidFill>
              </a:rPr>
              <a:t> </a:t>
            </a:r>
            <a:r>
              <a:rPr lang="en-GB" sz="2200" b="1" i="1" dirty="0" smtClean="0">
                <a:solidFill>
                  <a:srgbClr val="5AAD41"/>
                </a:solidFill>
              </a:rPr>
              <a:t>polluter-pays</a:t>
            </a:r>
          </a:p>
          <a:p>
            <a:endParaRPr lang="en-GB" sz="2000" b="1" i="1" dirty="0" smtClean="0">
              <a:solidFill>
                <a:srgbClr val="5AAD41"/>
              </a:solidFill>
            </a:endParaRPr>
          </a:p>
          <a:p>
            <a:endParaRPr lang="en-GB" sz="2000" i="1" dirty="0" smtClean="0">
              <a:solidFill>
                <a:srgbClr val="5AAD41"/>
              </a:solidFill>
            </a:endParaRPr>
          </a:p>
          <a:p>
            <a:r>
              <a:rPr lang="en-GB" sz="2000" i="1" dirty="0" smtClean="0">
                <a:solidFill>
                  <a:srgbClr val="5AAD41"/>
                </a:solidFill>
              </a:rPr>
              <a:t>The </a:t>
            </a:r>
            <a:r>
              <a:rPr lang="en-GB" sz="2000" b="1" i="1" dirty="0" smtClean="0">
                <a:solidFill>
                  <a:srgbClr val="5AAD41"/>
                </a:solidFill>
              </a:rPr>
              <a:t>de-politicisation</a:t>
            </a:r>
            <a:r>
              <a:rPr lang="en-GB" sz="2000" i="1" dirty="0" smtClean="0">
                <a:solidFill>
                  <a:srgbClr val="5AAD41"/>
                </a:solidFill>
              </a:rPr>
              <a:t> of transport  - no more budget transfers -  would be needed to make transport </a:t>
            </a:r>
            <a:r>
              <a:rPr lang="en-GB" sz="2000" b="1" i="1" dirty="0" smtClean="0">
                <a:solidFill>
                  <a:srgbClr val="5AAD41"/>
                </a:solidFill>
              </a:rPr>
              <a:t>truly market based and competitive</a:t>
            </a:r>
            <a:r>
              <a:rPr lang="en-GB" sz="2000" i="1" dirty="0" smtClean="0">
                <a:solidFill>
                  <a:srgbClr val="5AAD41"/>
                </a:solidFill>
              </a:rPr>
              <a:t> in a fair manner.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cap="none" dirty="0" smtClean="0"/>
              <a:t>The relative competitive situation of modes</a:t>
            </a:r>
            <a:endParaRPr lang="en-GB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135" y="980728"/>
            <a:ext cx="5661025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dirty="0" smtClean="0">
                <a:latin typeface="+mn-lt"/>
                <a:ea typeface="+mn-ea"/>
                <a:cs typeface="+mn-cs"/>
              </a:rPr>
              <a:t>Contents</a:t>
            </a:r>
            <a:endParaRPr lang="en-GB" sz="22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395536" y="1124744"/>
            <a:ext cx="8748464" cy="51125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457200" indent="-457200">
              <a:spcBef>
                <a:spcPct val="20000"/>
              </a:spcBef>
              <a:buAutoNum type="arabicPeriod"/>
            </a:pPr>
            <a:r>
              <a:rPr kumimoji="0" lang="en-GB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 of UIRR</a:t>
            </a:r>
            <a:r>
              <a:rPr kumimoji="0" lang="en-GB" sz="2000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 industry association of Combined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i="0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Properties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of Combined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b="1" i="0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challenges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longer distance freight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The European solution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to the problem</a:t>
            </a:r>
            <a:endParaRPr lang="hu-HU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endParaRPr lang="hu-HU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Intermodal freight transport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to facilitate modal shift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b="1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0000" y="360000"/>
            <a:ext cx="6804288" cy="4500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smtClean="0">
                <a:latin typeface="+mn-lt"/>
                <a:ea typeface="+mn-ea"/>
                <a:cs typeface="+mn-cs"/>
              </a:rPr>
              <a:t>The challenges of longer distance freight transport</a:t>
            </a:r>
            <a:endParaRPr lang="en-GB" sz="2200" cap="none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051720" y="980728"/>
          <a:ext cx="8174680" cy="5309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10"/>
          <p:cNvSpPr txBox="1">
            <a:spLocks/>
          </p:cNvSpPr>
          <p:nvPr/>
        </p:nvSpPr>
        <p:spPr>
          <a:xfrm>
            <a:off x="395536" y="1268760"/>
            <a:ext cx="2736304" cy="5184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Climate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CO2 and energy efficiency</a:t>
            </a:r>
          </a:p>
          <a:p>
            <a:pPr>
              <a:buFont typeface="Wingdings" pitchFamily="2" charset="2"/>
              <a:buChar char="§"/>
            </a:pPr>
            <a:endParaRPr lang="en-GB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pollution</a:t>
            </a:r>
          </a:p>
          <a:p>
            <a:pPr>
              <a:buFont typeface="Wingdings" pitchFamily="2" charset="2"/>
              <a:buChar char="§"/>
            </a:pPr>
            <a:endParaRPr lang="en-GB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Public security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oil dependency</a:t>
            </a:r>
          </a:p>
          <a:p>
            <a:pPr>
              <a:buFont typeface="Wingdings" pitchFamily="2" charset="2"/>
              <a:buChar char="§"/>
            </a:pPr>
            <a:endParaRPr lang="en-GB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Safety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accident injuries/fatalities and material losses</a:t>
            </a:r>
          </a:p>
          <a:p>
            <a:pPr>
              <a:buFont typeface="Wingdings" pitchFamily="2" charset="2"/>
              <a:buChar char="§"/>
            </a:pPr>
            <a:endParaRPr lang="en-GB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economy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GDP loss due to congestion</a:t>
            </a:r>
          </a:p>
          <a:p>
            <a:pPr>
              <a:buFont typeface="Wingdings" pitchFamily="2" charset="2"/>
              <a:buChar char="§"/>
            </a:pPr>
            <a:endParaRPr lang="en-GB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Employment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low productivity and low paying jobs</a:t>
            </a:r>
          </a:p>
          <a:p>
            <a:pPr>
              <a:buFont typeface="Wingdings" pitchFamily="2" charset="2"/>
              <a:buChar char="§"/>
            </a:pPr>
            <a:endParaRPr lang="en-GB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Infrastructure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increased degradation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cap="none" smtClean="0"/>
              <a:t>GHG-emissions </a:t>
            </a:r>
            <a:r>
              <a:rPr lang="en-GB" cap="none" dirty="0" smtClean="0"/>
              <a:t>of European Sectors</a:t>
            </a:r>
            <a:r>
              <a:rPr lang="hu-HU" cap="none" dirty="0" smtClean="0"/>
              <a:t>: 1990-2010</a:t>
            </a:r>
            <a:endParaRPr lang="en-GB" b="0" cap="none" dirty="0"/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anchor="ctr" anchorCtr="0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284C-CBB2-4EB5-B969-A1988E2F2A41}" type="slidenum">
              <a:rPr lang="en-US" sz="1200" b="1" smtClean="0">
                <a:solidFill>
                  <a:srgbClr val="5AAD41"/>
                </a:solidFill>
              </a:rPr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lang="en-US" sz="1200" b="1" dirty="0">
              <a:solidFill>
                <a:srgbClr val="5AAD41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395536" y="980728"/>
            <a:ext cx="8424936" cy="5452949"/>
            <a:chOff x="395536" y="980728"/>
            <a:chExt cx="8424936" cy="5452949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980728"/>
              <a:ext cx="8424936" cy="5452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899592" y="5373216"/>
              <a:ext cx="6480720" cy="4320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2772" name="Picture 4" descr="http://climatepolicyinfohub.eu/sites/default/files/figure_1-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36609"/>
            <a:ext cx="8640960" cy="3964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0000" y="360000"/>
            <a:ext cx="6948304" cy="450000"/>
          </a:xfrm>
        </p:spPr>
        <p:txBody>
          <a:bodyPr>
            <a:normAutofit/>
          </a:bodyPr>
          <a:lstStyle/>
          <a:p>
            <a:r>
              <a:rPr lang="en-GB" sz="2200" cap="none" dirty="0" smtClean="0"/>
              <a:t>Mission letter of the new Transport Commissioner</a:t>
            </a:r>
            <a:endParaRPr lang="en-GB" sz="2200" b="0" cap="none" dirty="0"/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anchor="ctr" anchorCtr="0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284C-CBB2-4EB5-B969-A1988E2F2A41}" type="slidenum">
              <a:rPr lang="en-US" sz="1200" b="1" smtClean="0">
                <a:solidFill>
                  <a:srgbClr val="5AAD41"/>
                </a:solidFill>
              </a:rPr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lang="en-US" sz="1200" b="1" dirty="0">
              <a:solidFill>
                <a:srgbClr val="5AAD41"/>
              </a:solidFill>
            </a:endParaRPr>
          </a:p>
        </p:txBody>
      </p:sp>
      <p:sp>
        <p:nvSpPr>
          <p:cNvPr id="7" name="Content Placeholder 10"/>
          <p:cNvSpPr>
            <a:spLocks noGrp="1"/>
          </p:cNvSpPr>
          <p:nvPr>
            <p:ph idx="1"/>
          </p:nvPr>
        </p:nvSpPr>
        <p:spPr>
          <a:xfrm>
            <a:off x="323528" y="4797152"/>
            <a:ext cx="8568952" cy="1944216"/>
          </a:xfrm>
        </p:spPr>
        <p:txBody>
          <a:bodyPr>
            <a:normAutofit/>
          </a:bodyPr>
          <a:lstStyle/>
          <a:p>
            <a:pPr algn="ctr">
              <a:buClr>
                <a:srgbClr val="5AAD41"/>
              </a:buClr>
            </a:pPr>
            <a:r>
              <a:rPr lang="en-GB" b="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”…the reduction of greenhouse gas emissions by the transport sector </a:t>
            </a:r>
          </a:p>
          <a:p>
            <a:pPr algn="ctr">
              <a:buClr>
                <a:srgbClr val="5AAD41"/>
              </a:buClr>
            </a:pPr>
            <a:r>
              <a:rPr lang="en-GB" b="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contributes to the achievement of the overall EU target in this area.   </a:t>
            </a:r>
          </a:p>
          <a:p>
            <a:pPr algn="ctr">
              <a:buClr>
                <a:srgbClr val="5AAD41"/>
              </a:buClr>
            </a:pPr>
            <a:r>
              <a:rPr lang="en-GB" b="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should be part of our overall effort to reinforce the sustainability of </a:t>
            </a:r>
          </a:p>
          <a:p>
            <a:pPr algn="ctr">
              <a:buClr>
                <a:srgbClr val="5AAD41"/>
              </a:buClr>
            </a:pPr>
            <a:r>
              <a:rPr lang="en-GB" b="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our growth model.”</a:t>
            </a:r>
          </a:p>
        </p:txBody>
      </p:sp>
      <p:pic>
        <p:nvPicPr>
          <p:cNvPr id="21506" name="Picture 2" descr="http://michielwil.com/wp-content/uploads/2014/12/JunckerEU.jpg"/>
          <p:cNvPicPr>
            <a:picLocks noChangeAspect="1" noChangeArrowheads="1"/>
          </p:cNvPicPr>
          <p:nvPr/>
        </p:nvPicPr>
        <p:blipFill>
          <a:blip r:embed="rId2" cstate="print"/>
          <a:srcRect l="16925" t="4169" r="11413"/>
          <a:stretch>
            <a:fillRect/>
          </a:stretch>
        </p:blipFill>
        <p:spPr bwMode="auto">
          <a:xfrm flipH="1">
            <a:off x="323526" y="1052736"/>
            <a:ext cx="4751199" cy="3600400"/>
          </a:xfrm>
          <a:prstGeom prst="rect">
            <a:avLst/>
          </a:prstGeom>
          <a:noFill/>
        </p:spPr>
      </p:pic>
      <p:pic>
        <p:nvPicPr>
          <p:cNvPr id="21508" name="Picture 4" descr="https://pbs.twimg.com/profile_images/582894315841552384/sDdkUrl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600400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dirty="0" smtClean="0">
                <a:latin typeface="+mn-lt"/>
                <a:ea typeface="+mn-ea"/>
                <a:cs typeface="+mn-cs"/>
              </a:rPr>
              <a:t>Contents</a:t>
            </a:r>
            <a:endParaRPr lang="en-GB" sz="22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395536" y="1124744"/>
            <a:ext cx="8748464" cy="51125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457200" indent="-457200">
              <a:spcBef>
                <a:spcPct val="20000"/>
              </a:spcBef>
              <a:buAutoNum type="arabicPeriod"/>
            </a:pPr>
            <a:r>
              <a:rPr kumimoji="0" lang="en-GB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</a:t>
            </a:r>
            <a:r>
              <a:rPr kumimoji="0" lang="hu-HU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UIRR</a:t>
            </a:r>
            <a:r>
              <a:rPr kumimoji="0" lang="en-US" sz="2000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 industry association of</a:t>
            </a:r>
            <a:r>
              <a:rPr kumimoji="0" lang="hu-HU" sz="2000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000" i="0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Combined</a:t>
            </a:r>
            <a:r>
              <a:rPr kumimoji="0" lang="hu-HU" sz="2000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Transport</a:t>
            </a:r>
            <a:endParaRPr kumimoji="0" lang="en-US" sz="2000" i="0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US" sz="2000" i="0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Properties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of Combined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US" sz="2000" b="1" i="0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The challenge</a:t>
            </a:r>
            <a:r>
              <a:rPr lang="hu-HU" sz="2000" b="1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of longer distance freight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European </a:t>
            </a:r>
            <a:r>
              <a:rPr lang="hu-HU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solution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problem</a:t>
            </a:r>
            <a:endParaRPr lang="hu-H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Intermodal freight transport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to facilitate modal shift</a:t>
            </a:r>
          </a:p>
          <a:p>
            <a:pPr marL="457200" indent="-457200">
              <a:spcBef>
                <a:spcPct val="20000"/>
              </a:spcBef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b="1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dirty="0" smtClean="0">
                <a:latin typeface="+mn-lt"/>
                <a:ea typeface="+mn-ea"/>
                <a:cs typeface="+mn-cs"/>
              </a:rPr>
              <a:t>Contents</a:t>
            </a:r>
            <a:endParaRPr lang="en-GB" sz="22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395536" y="1124744"/>
            <a:ext cx="8748464" cy="51125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457200" indent="-457200">
              <a:spcBef>
                <a:spcPct val="20000"/>
              </a:spcBef>
              <a:buAutoNum type="arabicPeriod"/>
            </a:pPr>
            <a:r>
              <a:rPr kumimoji="0" lang="en-GB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 of UIRR</a:t>
            </a:r>
            <a:r>
              <a:rPr kumimoji="0" lang="en-GB" sz="200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 industry association of Combined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Properties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of Combined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b="1" i="0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The challenges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of longer distance freight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The European solution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to the problem</a:t>
            </a:r>
            <a:endParaRPr lang="hu-HU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endParaRPr lang="hu-HU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Intermodal freight transport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to facilitate modal shift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b="1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0000" y="360000"/>
            <a:ext cx="6804288" cy="4500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smtClean="0">
                <a:latin typeface="+mn-lt"/>
                <a:ea typeface="+mn-ea"/>
                <a:cs typeface="+mn-cs"/>
              </a:rPr>
              <a:t>EU 2011 Transport White Paper </a:t>
            </a:r>
            <a:endParaRPr lang="en-GB" sz="2200" cap="none"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251520" y="1142984"/>
            <a:ext cx="8640960" cy="5310352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Clr>
                <a:srgbClr val="5AAD41"/>
              </a:buClr>
            </a:pPr>
            <a:r>
              <a:rPr lang="en-GB" sz="1800" i="1" dirty="0" smtClean="0">
                <a:solidFill>
                  <a:srgbClr val="5AAD41"/>
                </a:solidFill>
              </a:rPr>
              <a:t>Shift</a:t>
            </a:r>
            <a:r>
              <a:rPr lang="en-GB" sz="1800" b="0" i="1" dirty="0" smtClean="0">
                <a:solidFill>
                  <a:srgbClr val="5AAD41"/>
                </a:solidFill>
              </a:rPr>
              <a:t> </a:t>
            </a:r>
            <a:r>
              <a:rPr lang="en-GB" sz="1800" i="1" dirty="0" smtClean="0">
                <a:solidFill>
                  <a:srgbClr val="5AAD41"/>
                </a:solidFill>
              </a:rPr>
              <a:t>30%</a:t>
            </a:r>
            <a:r>
              <a:rPr lang="en-GB" sz="1800" b="0" i="1" dirty="0" smtClean="0">
                <a:solidFill>
                  <a:srgbClr val="5AAD41"/>
                </a:solidFill>
              </a:rPr>
              <a:t> of long(</a:t>
            </a:r>
            <a:r>
              <a:rPr lang="en-GB" sz="1800" b="0" i="1" dirty="0" err="1" smtClean="0">
                <a:solidFill>
                  <a:srgbClr val="5AAD41"/>
                </a:solidFill>
              </a:rPr>
              <a:t>er</a:t>
            </a:r>
            <a:r>
              <a:rPr lang="en-GB" sz="1800" b="0" i="1" dirty="0" smtClean="0">
                <a:solidFill>
                  <a:srgbClr val="5AAD41"/>
                </a:solidFill>
              </a:rPr>
              <a:t>) distance road tonne-kilometres  realised over distances of 300km or more </a:t>
            </a:r>
            <a:r>
              <a:rPr lang="en-GB" sz="1800" i="1" dirty="0" smtClean="0">
                <a:solidFill>
                  <a:srgbClr val="5AAD41"/>
                </a:solidFill>
              </a:rPr>
              <a:t>by 2030 from trucks to sustainable modes of transport</a:t>
            </a:r>
            <a:r>
              <a:rPr lang="en-GB" sz="1800" b="0" i="1" dirty="0" smtClean="0">
                <a:solidFill>
                  <a:srgbClr val="5AAD41"/>
                </a:solidFill>
              </a:rPr>
              <a:t> - (electric) rail, inland navigation and </a:t>
            </a:r>
            <a:r>
              <a:rPr lang="en-GB" sz="1800" b="0" i="1" dirty="0" err="1" smtClean="0">
                <a:solidFill>
                  <a:srgbClr val="5AAD41"/>
                </a:solidFill>
              </a:rPr>
              <a:t>shortsea</a:t>
            </a:r>
            <a:r>
              <a:rPr lang="en-GB" sz="1800" b="0" i="1" dirty="0" smtClean="0">
                <a:solidFill>
                  <a:srgbClr val="5AAD41"/>
                </a:solidFill>
              </a:rPr>
              <a:t> shipping - which ratio should increase to </a:t>
            </a:r>
            <a:r>
              <a:rPr lang="en-GB" sz="1800" i="1" dirty="0" smtClean="0">
                <a:solidFill>
                  <a:srgbClr val="5AAD41"/>
                </a:solidFill>
              </a:rPr>
              <a:t>50% by 2050</a:t>
            </a:r>
            <a:r>
              <a:rPr lang="en-GB" sz="1200" i="1" dirty="0" smtClean="0">
                <a:solidFill>
                  <a:srgbClr val="5AAD41"/>
                </a:solidFill>
              </a:rPr>
              <a:t>*</a:t>
            </a: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endParaRPr lang="en-GB" sz="1200" b="0" i="1" dirty="0" smtClean="0">
              <a:solidFill>
                <a:srgbClr val="5AAD41"/>
              </a:solidFill>
            </a:endParaRPr>
          </a:p>
          <a:p>
            <a:pPr>
              <a:buClr>
                <a:srgbClr val="5AAD41"/>
              </a:buClr>
            </a:pPr>
            <a:r>
              <a:rPr lang="en-GB" sz="1200" b="0" i="1" dirty="0" smtClean="0">
                <a:solidFill>
                  <a:srgbClr val="5AAD41"/>
                </a:solidFill>
              </a:rPr>
              <a:t>* on the basis of 2010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564904"/>
            <a:ext cx="727280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0000" y="332656"/>
            <a:ext cx="6804288" cy="47734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000" cap="none" dirty="0" smtClean="0">
                <a:latin typeface="+mn-lt"/>
                <a:ea typeface="+mn-ea"/>
                <a:cs typeface="+mn-cs"/>
              </a:rPr>
              <a:t>Modal split without SSS (coastal shipping)</a:t>
            </a:r>
            <a:endParaRPr lang="en-GB" sz="20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3635896" y="6453336"/>
            <a:ext cx="4536504" cy="288032"/>
          </a:xfrm>
        </p:spPr>
        <p:txBody>
          <a:bodyPr anchor="ctr">
            <a:normAutofit/>
          </a:bodyPr>
          <a:lstStyle/>
          <a:p>
            <a:pPr>
              <a:buClr>
                <a:srgbClr val="5AAD41"/>
              </a:buClr>
            </a:pPr>
            <a:r>
              <a:rPr lang="en-GB" sz="1200" b="0" i="1" u="sng" dirty="0" smtClean="0">
                <a:solidFill>
                  <a:srgbClr val="5AAD41"/>
                </a:solidFill>
              </a:rPr>
              <a:t>Source</a:t>
            </a:r>
            <a:r>
              <a:rPr lang="en-GB" sz="1200" b="0" i="1" dirty="0" smtClean="0">
                <a:solidFill>
                  <a:srgbClr val="5AAD41"/>
                </a:solidFill>
              </a:rPr>
              <a:t>: </a:t>
            </a:r>
            <a:r>
              <a:rPr lang="en-GB" sz="1200" b="0" i="1" dirty="0" err="1" smtClean="0">
                <a:solidFill>
                  <a:srgbClr val="5AAD41"/>
                </a:solidFill>
              </a:rPr>
              <a:t>TRANSFORuM</a:t>
            </a:r>
            <a:r>
              <a:rPr lang="en-GB" sz="1200" b="0" i="1" dirty="0" smtClean="0">
                <a:solidFill>
                  <a:srgbClr val="5AAD41"/>
                </a:solidFill>
              </a:rPr>
              <a:t> Project Report on Long Distance Freight, June 2015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55746"/>
            <a:ext cx="6840760" cy="559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627784" y="1268760"/>
            <a:ext cx="1512168" cy="4464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732240" y="1268760"/>
            <a:ext cx="648072" cy="4464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139952" y="5373216"/>
            <a:ext cx="2592288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=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0000" y="360000"/>
            <a:ext cx="6804288" cy="4500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dirty="0" smtClean="0">
                <a:latin typeface="+mn-lt"/>
                <a:ea typeface="+mn-ea"/>
                <a:cs typeface="+mn-cs"/>
              </a:rPr>
              <a:t>”Achievable</a:t>
            </a:r>
            <a:r>
              <a:rPr lang="hu-HU" sz="2200" cap="none" dirty="0" smtClean="0">
                <a:latin typeface="+mn-lt"/>
                <a:ea typeface="+mn-ea"/>
                <a:cs typeface="+mn-cs"/>
              </a:rPr>
              <a:t>,</a:t>
            </a:r>
            <a:r>
              <a:rPr lang="en-GB" sz="2200" cap="none" dirty="0" smtClean="0">
                <a:latin typeface="+mn-lt"/>
                <a:ea typeface="+mn-ea"/>
                <a:cs typeface="+mn-cs"/>
              </a:rPr>
              <a:t> even if challenging”</a:t>
            </a:r>
            <a:endParaRPr lang="en-GB" sz="2200" cap="none" dirty="0"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31446"/>
            <a:ext cx="4824536" cy="402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10"/>
          <p:cNvSpPr>
            <a:spLocks noGrp="1"/>
          </p:cNvSpPr>
          <p:nvPr>
            <p:ph idx="1"/>
          </p:nvPr>
        </p:nvSpPr>
        <p:spPr>
          <a:xfrm>
            <a:off x="395536" y="6093296"/>
            <a:ext cx="4536504" cy="288032"/>
          </a:xfrm>
        </p:spPr>
        <p:txBody>
          <a:bodyPr anchor="ctr">
            <a:normAutofit/>
          </a:bodyPr>
          <a:lstStyle/>
          <a:p>
            <a:pPr>
              <a:buClr>
                <a:srgbClr val="5AAD41"/>
              </a:buClr>
            </a:pPr>
            <a:r>
              <a:rPr lang="en-GB" sz="1200" b="0" i="1" u="sng" smtClean="0">
                <a:solidFill>
                  <a:srgbClr val="5AAD41"/>
                </a:solidFill>
              </a:rPr>
              <a:t>Source</a:t>
            </a:r>
            <a:r>
              <a:rPr lang="en-GB" sz="1200" b="0" i="1" smtClean="0">
                <a:solidFill>
                  <a:srgbClr val="5AAD41"/>
                </a:solidFill>
              </a:rPr>
              <a:t>: TRANSFORuM Project Report on Long Distance Freight, June 2015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268760"/>
            <a:ext cx="3635896" cy="511256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dirty="0" smtClean="0">
                <a:latin typeface="+mn-lt"/>
                <a:ea typeface="+mn-ea"/>
                <a:cs typeface="+mn-cs"/>
              </a:rPr>
              <a:t>Contents</a:t>
            </a:r>
            <a:endParaRPr lang="en-GB" sz="22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395536" y="1124744"/>
            <a:ext cx="8748464" cy="51125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457200" indent="-457200">
              <a:spcBef>
                <a:spcPct val="20000"/>
              </a:spcBef>
              <a:buAutoNum type="arabicPeriod"/>
            </a:pPr>
            <a:r>
              <a:rPr kumimoji="0" lang="en-GB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 of UIRR</a:t>
            </a:r>
            <a:r>
              <a:rPr kumimoji="0" lang="en-GB" sz="2000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 industry association of Combined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i="0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Properties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of Combined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b="1" i="0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The challenges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of longer distance freight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The European solution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to the problem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Intermodal freight transport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to facilitate modal shift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b="1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8"/>
          <p:cNvSpPr txBox="1">
            <a:spLocks/>
          </p:cNvSpPr>
          <p:nvPr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anchor="ctr" anchorCtr="0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284C-CBB2-4EB5-B969-A1988E2F2A41}" type="slidenum">
              <a:rPr lang="en-US" sz="1200" b="1" smtClean="0">
                <a:solidFill>
                  <a:srgbClr val="5AAD41"/>
                </a:solidFill>
              </a:rPr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lang="en-US" sz="1200" b="1" dirty="0">
              <a:solidFill>
                <a:srgbClr val="5AAD41"/>
              </a:solidFill>
            </a:endParaRPr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395536" y="1340768"/>
            <a:ext cx="3312368" cy="4320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GB" sz="2200" b="1" i="1" smtClean="0">
                <a:solidFill>
                  <a:srgbClr val="5AAD41"/>
                </a:solidFill>
              </a:rPr>
              <a:t>The Beauty… (?)</a:t>
            </a:r>
          </a:p>
          <a:p>
            <a:endParaRPr lang="en-GB" sz="2000" b="1" i="1" smtClean="0">
              <a:solidFill>
                <a:srgbClr val="5AAD41"/>
              </a:solidFill>
            </a:endParaRP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4211960" y="1340768"/>
            <a:ext cx="2880320" cy="1800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GB" sz="2200" i="1" smtClean="0">
                <a:solidFill>
                  <a:srgbClr val="5AAD41"/>
                </a:solidFill>
              </a:rPr>
              <a:t>and  </a:t>
            </a:r>
            <a:r>
              <a:rPr lang="en-GB" sz="2200" b="1" i="1" smtClean="0">
                <a:solidFill>
                  <a:srgbClr val="5AAD41"/>
                </a:solidFill>
              </a:rPr>
              <a:t>The Beast</a:t>
            </a:r>
          </a:p>
          <a:p>
            <a:endParaRPr lang="en-GB" sz="2000" b="1" i="1" smtClean="0">
              <a:solidFill>
                <a:srgbClr val="5AAD4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b="0" cap="none" smtClean="0"/>
              <a:t>The task</a:t>
            </a:r>
            <a:endParaRPr lang="en-GB" sz="2200" b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81966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348880"/>
            <a:ext cx="4860032" cy="35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8"/>
          <p:cNvSpPr txBox="1">
            <a:spLocks/>
          </p:cNvSpPr>
          <p:nvPr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anchor="ctr" anchorCtr="0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284C-CBB2-4EB5-B969-A1988E2F2A41}" type="slidenum">
              <a:rPr lang="en-US" sz="1200" b="1" smtClean="0">
                <a:solidFill>
                  <a:srgbClr val="5AAD41"/>
                </a:solidFill>
              </a:rPr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lang="en-US" sz="1200" b="1" dirty="0">
              <a:solidFill>
                <a:srgbClr val="5AAD41"/>
              </a:solidFill>
            </a:endParaRPr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323528" y="1124744"/>
            <a:ext cx="8496944" cy="576064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/>
          <a:p>
            <a:r>
              <a:rPr lang="en-GB" sz="2200" b="1" i="1" dirty="0" smtClean="0">
                <a:solidFill>
                  <a:srgbClr val="5AAD41"/>
                </a:solidFill>
              </a:rPr>
              <a:t>Containerisation</a:t>
            </a:r>
            <a:r>
              <a:rPr lang="en-GB" sz="2200" i="1" dirty="0" smtClean="0">
                <a:solidFill>
                  <a:srgbClr val="5AAD41"/>
                </a:solidFill>
              </a:rPr>
              <a:t>: the pre-requisite to unlock the benefits Combined Transport</a:t>
            </a:r>
            <a:endParaRPr lang="en-GB" sz="2000" b="1" i="1" dirty="0" smtClean="0">
              <a:solidFill>
                <a:srgbClr val="5AAD41"/>
              </a:solidFill>
            </a:endParaRP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7524328" y="4221088"/>
            <a:ext cx="1368152" cy="576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hu-HU" sz="2200" i="1" dirty="0" smtClean="0">
                <a:solidFill>
                  <a:schemeClr val="accent1">
                    <a:lumMod val="75000"/>
                  </a:schemeClr>
                </a:solidFill>
              </a:rPr>
              <a:t>LIQUIDS</a:t>
            </a:r>
            <a:endParaRPr lang="en-GB" sz="2000" b="1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6732240" y="5661248"/>
            <a:ext cx="1368152" cy="576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hu-HU" sz="2200" i="1" dirty="0" smtClean="0">
                <a:solidFill>
                  <a:schemeClr val="bg2">
                    <a:lumMod val="25000"/>
                  </a:schemeClr>
                </a:solidFill>
              </a:rPr>
              <a:t>BULK</a:t>
            </a:r>
            <a:endParaRPr lang="en-GB" sz="2000" b="1" i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7236296" y="2564904"/>
            <a:ext cx="1907704" cy="576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hu-HU" sz="2200" i="1" dirty="0" smtClean="0">
                <a:solidFill>
                  <a:srgbClr val="C00000"/>
                </a:solidFill>
              </a:rPr>
              <a:t>PERISHABLES</a:t>
            </a:r>
            <a:endParaRPr lang="en-GB" sz="2000" b="1" i="1" dirty="0" smtClean="0">
              <a:solidFill>
                <a:srgbClr val="C00000"/>
              </a:solidFill>
            </a:endParaRP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4067944" y="5949280"/>
            <a:ext cx="1368152" cy="576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hu-HU" sz="2200" i="1" dirty="0" smtClean="0">
                <a:solidFill>
                  <a:srgbClr val="7030A0"/>
                </a:solidFill>
              </a:rPr>
              <a:t>PALLETS</a:t>
            </a:r>
            <a:endParaRPr lang="en-GB" sz="2000" b="1" i="1" dirty="0" smtClean="0">
              <a:solidFill>
                <a:srgbClr val="7030A0"/>
              </a:solidFill>
            </a:endParaRPr>
          </a:p>
        </p:txBody>
      </p:sp>
      <p:sp>
        <p:nvSpPr>
          <p:cNvPr id="14" name="Content Placeholder 10"/>
          <p:cNvSpPr txBox="1">
            <a:spLocks/>
          </p:cNvSpPr>
          <p:nvPr/>
        </p:nvSpPr>
        <p:spPr>
          <a:xfrm>
            <a:off x="539552" y="4149080"/>
            <a:ext cx="1728192" cy="576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hu-HU" sz="2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OVERSIZED</a:t>
            </a:r>
            <a:endParaRPr lang="en-GB" sz="20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>
          <a:xfrm>
            <a:off x="683568" y="5661248"/>
            <a:ext cx="2592288" cy="576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hu-HU" sz="2200" i="1" dirty="0" smtClean="0">
                <a:solidFill>
                  <a:schemeClr val="accent6">
                    <a:lumMod val="75000"/>
                  </a:schemeClr>
                </a:solidFill>
              </a:rPr>
              <a:t>DANGEROUS GOODS</a:t>
            </a:r>
            <a:endParaRPr lang="en-GB" sz="2000" b="1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Content Placeholder 10"/>
          <p:cNvSpPr txBox="1">
            <a:spLocks/>
          </p:cNvSpPr>
          <p:nvPr/>
        </p:nvSpPr>
        <p:spPr>
          <a:xfrm>
            <a:off x="395536" y="2492896"/>
            <a:ext cx="1728192" cy="576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hu-HU" sz="2200" i="1" dirty="0" smtClean="0">
                <a:solidFill>
                  <a:srgbClr val="00B0F0"/>
                </a:solidFill>
              </a:rPr>
              <a:t>HIGH VALUE</a:t>
            </a:r>
            <a:endParaRPr lang="en-GB" sz="2000" b="1" i="1" dirty="0" smtClean="0">
              <a:solidFill>
                <a:srgbClr val="00B0F0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60000" y="360000"/>
            <a:ext cx="6660272" cy="450000"/>
          </a:xfrm>
        </p:spPr>
        <p:txBody>
          <a:bodyPr>
            <a:normAutofit/>
          </a:bodyPr>
          <a:lstStyle/>
          <a:p>
            <a:r>
              <a:rPr lang="en-GB" sz="2200" b="0" cap="none" dirty="0" smtClean="0"/>
              <a:t>The key to intermodality: switch to using the ”box”</a:t>
            </a:r>
            <a:endParaRPr lang="en-GB" sz="2200" b="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040560" cy="388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5620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b="0" cap="none" dirty="0" smtClean="0"/>
              <a:t>Intermodal</a:t>
            </a:r>
            <a:r>
              <a:rPr lang="hu-HU" sz="2200" b="0" cap="none" dirty="0" err="1" smtClean="0"/>
              <a:t>ity</a:t>
            </a:r>
            <a:r>
              <a:rPr lang="hu-HU" sz="2200" b="0" cap="none" dirty="0" smtClean="0"/>
              <a:t> </a:t>
            </a:r>
            <a:r>
              <a:rPr lang="hu-HU" sz="2200" b="0" cap="none" dirty="0" err="1" smtClean="0"/>
              <a:t>brings</a:t>
            </a:r>
            <a:r>
              <a:rPr lang="hu-HU" sz="2200" b="0" cap="none" dirty="0" smtClean="0"/>
              <a:t> </a:t>
            </a:r>
            <a:r>
              <a:rPr lang="hu-HU" sz="2200" b="0" cap="none" dirty="0" err="1" smtClean="0"/>
              <a:t>together</a:t>
            </a:r>
            <a:r>
              <a:rPr lang="hu-HU" sz="2200" b="0" cap="none" dirty="0" smtClean="0"/>
              <a:t> </a:t>
            </a:r>
            <a:r>
              <a:rPr lang="hu-HU" sz="2200" b="0" cap="none" dirty="0" err="1" smtClean="0"/>
              <a:t>road</a:t>
            </a:r>
            <a:r>
              <a:rPr lang="hu-HU" sz="2200" b="0" cap="none" dirty="0" smtClean="0"/>
              <a:t>, </a:t>
            </a:r>
            <a:r>
              <a:rPr lang="hu-HU" sz="2200" b="0" cap="none" dirty="0" err="1" smtClean="0"/>
              <a:t>rail</a:t>
            </a:r>
            <a:r>
              <a:rPr lang="hu-HU" sz="2200" b="0" cap="none" dirty="0" smtClean="0"/>
              <a:t> and </a:t>
            </a:r>
            <a:r>
              <a:rPr lang="hu-HU" sz="2200" b="0" cap="none" dirty="0" err="1" smtClean="0"/>
              <a:t>maritime</a:t>
            </a:r>
            <a:endParaRPr lang="en-GB" sz="2200" b="0" dirty="0"/>
          </a:p>
        </p:txBody>
      </p:sp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251520" y="5589240"/>
            <a:ext cx="8640960" cy="864096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buClr>
                <a:srgbClr val="5AAD41"/>
              </a:buClr>
            </a:pPr>
            <a:r>
              <a:rPr lang="en-GB" sz="1800" dirty="0" smtClean="0">
                <a:solidFill>
                  <a:srgbClr val="5AAD41"/>
                </a:solidFill>
              </a:rPr>
              <a:t>Terminals  </a:t>
            </a:r>
            <a:r>
              <a:rPr lang="en-GB" sz="1800" b="0" dirty="0" smtClean="0">
                <a:solidFill>
                  <a:srgbClr val="5AAD41"/>
                </a:solidFill>
              </a:rPr>
              <a:t>provide the connection point to the different freight transport </a:t>
            </a:r>
            <a:r>
              <a:rPr lang="en-GB" sz="1800" b="0" dirty="0" smtClean="0">
                <a:solidFill>
                  <a:srgbClr val="5AAD41"/>
                </a:solidFill>
              </a:rPr>
              <a:t>modes </a:t>
            </a:r>
            <a:r>
              <a:rPr lang="en-GB" sz="1800" b="0" dirty="0" smtClean="0">
                <a:solidFill>
                  <a:srgbClr val="5AAD41"/>
                </a:solidFill>
              </a:rPr>
              <a:t>that collectively perform a single transport assignment.</a:t>
            </a:r>
            <a:endParaRPr lang="en-GB" sz="1200" b="0" dirty="0" smtClean="0">
              <a:solidFill>
                <a:srgbClr val="5AAD4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UIRR-HU-Busto-men-at-work09.07.01DC.jpg"/>
          <p:cNvPicPr>
            <a:picLocks noGrp="1" noChangeAspect="1"/>
          </p:cNvPicPr>
          <p:nvPr>
            <p:ph type="pic" idx="12"/>
          </p:nvPr>
        </p:nvPicPr>
        <p:blipFill>
          <a:blip r:embed="rId2" cstate="print"/>
          <a:srcRect t="28510" b="28510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Thank you 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For your attention</a:t>
            </a:r>
            <a:endParaRPr lang="en-US" sz="4000" dirty="0"/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8244408" y="6165304"/>
            <a:ext cx="612000" cy="450000"/>
          </a:xfrm>
          <a:prstGeom prst="rect">
            <a:avLst/>
          </a:prstGeom>
        </p:spPr>
        <p:txBody>
          <a:bodyPr anchor="ctr" anchorCtr="0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284C-CBB2-4EB5-B969-A1988E2F2A41}" type="slidenum">
              <a:rPr lang="en-US" sz="1200" b="1" smtClean="0">
                <a:solidFill>
                  <a:srgbClr val="5AAD41"/>
                </a:solidFill>
              </a:rPr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lang="en-US" sz="1200" b="1" dirty="0">
              <a:solidFill>
                <a:srgbClr val="5AAD4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93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dirty="0" smtClean="0">
                <a:latin typeface="+mn-lt"/>
                <a:ea typeface="+mn-ea"/>
                <a:cs typeface="+mn-cs"/>
              </a:rPr>
              <a:t>UIRR - Overview</a:t>
            </a:r>
            <a:endParaRPr lang="en-GB" sz="22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5112568"/>
          </a:xfrm>
        </p:spPr>
        <p:txBody>
          <a:bodyPr>
            <a:normAutofit lnSpcReduction="10000"/>
          </a:bodyPr>
          <a:lstStyle/>
          <a:p>
            <a:pPr marL="266700" indent="-266700">
              <a:buClr>
                <a:srgbClr val="5AAD4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Members</a:t>
            </a:r>
            <a:r>
              <a:rPr lang="en-GB" b="0" dirty="0" smtClean="0">
                <a:solidFill>
                  <a:schemeClr val="tx1"/>
                </a:solidFill>
              </a:rPr>
              <a:t>: Combined Transport Operators and Terminal Managers, who create the link between road and rail </a:t>
            </a:r>
            <a:br>
              <a:rPr lang="en-GB" b="0" dirty="0" smtClean="0">
                <a:solidFill>
                  <a:schemeClr val="tx1"/>
                </a:solidFill>
              </a:rPr>
            </a:br>
            <a:endParaRPr lang="en-GB" b="0" dirty="0" smtClean="0">
              <a:solidFill>
                <a:schemeClr val="tx1"/>
              </a:solidFill>
            </a:endParaRPr>
          </a:p>
          <a:p>
            <a:pPr marL="266700" indent="-266700">
              <a:buClr>
                <a:srgbClr val="5AAD4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Homogeneous interest of all members</a:t>
            </a:r>
            <a:r>
              <a:rPr lang="en-GB" b="0" dirty="0" smtClean="0">
                <a:solidFill>
                  <a:schemeClr val="tx1"/>
                </a:solidFill>
              </a:rPr>
              <a:t>: modal shift from road to rail, </a:t>
            </a:r>
          </a:p>
          <a:p>
            <a:pPr marL="266700" indent="-266700">
              <a:buClr>
                <a:srgbClr val="5AAD41"/>
              </a:buClr>
            </a:pPr>
            <a:endParaRPr lang="en-GB" b="0" dirty="0" smtClean="0">
              <a:solidFill>
                <a:schemeClr val="tx1"/>
              </a:solidFill>
            </a:endParaRPr>
          </a:p>
          <a:p>
            <a:pPr marL="266700" indent="-266700">
              <a:buClr>
                <a:srgbClr val="5AAD4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Logistics companies</a:t>
            </a:r>
            <a:r>
              <a:rPr lang="en-GB" b="0" dirty="0" smtClean="0">
                <a:solidFill>
                  <a:schemeClr val="tx1"/>
                </a:solidFill>
              </a:rPr>
              <a:t>: customers as well as shareholders of UIRR Members </a:t>
            </a:r>
          </a:p>
          <a:p>
            <a:pPr marL="266700" indent="-266700">
              <a:buClr>
                <a:srgbClr val="5AAD41"/>
              </a:buClr>
              <a:buFont typeface="Wingdings" pitchFamily="2" charset="2"/>
              <a:buChar char="§"/>
            </a:pPr>
            <a:endParaRPr lang="en-GB" b="0" dirty="0" smtClean="0">
              <a:solidFill>
                <a:schemeClr val="tx1"/>
              </a:solidFill>
            </a:endParaRPr>
          </a:p>
          <a:p>
            <a:pPr marL="266700" indent="-266700">
              <a:buClr>
                <a:srgbClr val="5AAD4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Performance</a:t>
            </a:r>
            <a:r>
              <a:rPr lang="en-GB" b="0" dirty="0" smtClean="0">
                <a:solidFill>
                  <a:schemeClr val="tx1"/>
                </a:solidFill>
              </a:rPr>
              <a:t>: UIRR Members </a:t>
            </a:r>
          </a:p>
          <a:p>
            <a:pPr marL="266700">
              <a:buClr>
                <a:srgbClr val="5AAD41"/>
              </a:buClr>
            </a:pPr>
            <a:r>
              <a:rPr lang="en-GB" b="0" dirty="0" smtClean="0">
                <a:solidFill>
                  <a:schemeClr val="tx1"/>
                </a:solidFill>
              </a:rPr>
              <a:t>handled about 50% of </a:t>
            </a:r>
          </a:p>
          <a:p>
            <a:pPr marL="266700">
              <a:buClr>
                <a:srgbClr val="5AAD41"/>
              </a:buClr>
            </a:pPr>
            <a:r>
              <a:rPr lang="en-GB" b="0" dirty="0" smtClean="0">
                <a:solidFill>
                  <a:schemeClr val="tx1"/>
                </a:solidFill>
              </a:rPr>
              <a:t>European Combined </a:t>
            </a:r>
          </a:p>
          <a:p>
            <a:pPr marL="266700">
              <a:buClr>
                <a:srgbClr val="5AAD41"/>
              </a:buClr>
            </a:pPr>
            <a:r>
              <a:rPr lang="en-GB" b="0" dirty="0" smtClean="0">
                <a:solidFill>
                  <a:schemeClr val="tx1"/>
                </a:solidFill>
              </a:rPr>
              <a:t>Transport in 2015</a:t>
            </a:r>
          </a:p>
          <a:p>
            <a:pPr marL="266700" indent="-266700">
              <a:buClr>
                <a:srgbClr val="5AAD41"/>
              </a:buClr>
              <a:buFont typeface="Wingdings" pitchFamily="2" charset="2"/>
              <a:buChar char="§"/>
            </a:pPr>
            <a:endParaRPr lang="en-GB" b="0" dirty="0" smtClean="0">
              <a:solidFill>
                <a:schemeClr val="tx1"/>
              </a:solidFill>
            </a:endParaRPr>
          </a:p>
          <a:p>
            <a:pPr marL="266700" indent="-266700">
              <a:buClr>
                <a:srgbClr val="5AAD41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The Industry Association</a:t>
            </a:r>
            <a:r>
              <a:rPr lang="en-GB" b="0" dirty="0" smtClean="0">
                <a:solidFill>
                  <a:schemeClr val="tx1"/>
                </a:solidFill>
              </a:rPr>
              <a:t>:</a:t>
            </a:r>
          </a:p>
          <a:p>
            <a:pPr marL="266700">
              <a:buClr>
                <a:srgbClr val="5AAD41"/>
              </a:buClr>
            </a:pPr>
            <a:r>
              <a:rPr lang="en-GB" b="0" dirty="0" smtClean="0">
                <a:solidFill>
                  <a:schemeClr val="tx1"/>
                </a:solidFill>
              </a:rPr>
              <a:t>UIRR founded in 1970</a:t>
            </a:r>
            <a:br>
              <a:rPr lang="en-GB" b="0" dirty="0" smtClean="0">
                <a:solidFill>
                  <a:schemeClr val="tx1"/>
                </a:solidFill>
              </a:rPr>
            </a:br>
            <a:r>
              <a:rPr lang="en-GB" b="0" dirty="0" smtClean="0">
                <a:solidFill>
                  <a:schemeClr val="tx1"/>
                </a:solidFill>
              </a:rPr>
              <a:t>- seat in Brussels since 1988</a:t>
            </a:r>
            <a:r>
              <a:rPr lang="en-GB" b="0" dirty="0" smtClean="0"/>
              <a:t/>
            </a:r>
            <a:br>
              <a:rPr lang="en-GB" b="0" dirty="0" smtClean="0"/>
            </a:br>
            <a:endParaRPr lang="en-GB" b="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" name="Group 16"/>
          <p:cNvGrpSpPr/>
          <p:nvPr/>
        </p:nvGrpSpPr>
        <p:grpSpPr>
          <a:xfrm>
            <a:off x="3643306" y="3214686"/>
            <a:ext cx="5857916" cy="4010979"/>
            <a:chOff x="3643306" y="3214686"/>
            <a:chExt cx="5857916" cy="401097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43306" y="3214686"/>
              <a:ext cx="5857916" cy="4010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52320" y="6381328"/>
              <a:ext cx="432048" cy="156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TEL-Logo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60232" y="4725144"/>
              <a:ext cx="432048" cy="149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5" descr="CC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0272" y="4869160"/>
              <a:ext cx="360039" cy="2640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1" descr="Hom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80312" y="5013176"/>
              <a:ext cx="504056" cy="195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 descr="http://www.johngrussell.co.uk/files/1113/1799/9830/russell_logo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48064" y="3789040"/>
              <a:ext cx="648419" cy="197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2" descr="logo-Combina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96136" y="4149080"/>
              <a:ext cx="588318" cy="13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1" descr="http://www.cfl.lu/espaces/multimodal/FR/PublishingImages/0General/Logos/CFL-intermodal%20word%20500x250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156176" y="4509120"/>
              <a:ext cx="395536" cy="197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6" descr="EMTerminals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948264" y="5589240"/>
              <a:ext cx="323528" cy="144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9" descr="ROCOMBI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532440" y="5229200"/>
              <a:ext cx="288032" cy="31027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dirty="0" smtClean="0">
                <a:latin typeface="+mn-lt"/>
                <a:ea typeface="+mn-ea"/>
                <a:cs typeface="+mn-cs"/>
              </a:rPr>
              <a:t>Position of UIRR Members within value-chain</a:t>
            </a:r>
            <a:endParaRPr lang="en-GB" sz="22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944961"/>
            <a:ext cx="6715172" cy="543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dirty="0" smtClean="0">
                <a:latin typeface="+mn-lt"/>
                <a:ea typeface="+mn-ea"/>
                <a:cs typeface="+mn-cs"/>
              </a:rPr>
              <a:t>UIRR - Mission</a:t>
            </a:r>
            <a:endParaRPr lang="en-GB" sz="22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395536" y="1124744"/>
            <a:ext cx="8352928" cy="51125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457200" indent="-457200">
              <a:spcBef>
                <a:spcPct val="20000"/>
              </a:spcBef>
            </a:pPr>
            <a:r>
              <a:rPr kumimoji="0" lang="en-GB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 the pie</a:t>
            </a:r>
            <a:r>
              <a:rPr kumimoji="0" lang="hu-HU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000" i="0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hu-HU" sz="200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000" i="0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Combined</a:t>
            </a:r>
            <a:r>
              <a:rPr kumimoji="0" lang="hu-HU" sz="200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Transport</a:t>
            </a:r>
            <a:endParaRPr kumimoji="0" lang="en-GB" sz="200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</a:pPr>
            <a:endParaRPr lang="en-GB" sz="2000" b="1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</a:pPr>
            <a:endParaRPr lang="en-GB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</a:pPr>
            <a:endParaRPr lang="en-GB" sz="2000" b="1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</a:pPr>
            <a:endParaRPr lang="en-GB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</a:pPr>
            <a:endParaRPr lang="en-GB" sz="2000" b="1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</a:pPr>
            <a:endParaRPr kumimoji="0" lang="en-GB" sz="2000" b="1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</a:pPr>
            <a:endParaRPr lang="en-GB" sz="2000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</a:pPr>
            <a:endParaRPr lang="en-GB" sz="2000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</a:pPr>
            <a:endParaRPr lang="hu-H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through </a:t>
            </a: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fair competition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the basis of</a:t>
            </a:r>
            <a:endParaRPr lang="en-GB" sz="2000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</a:pPr>
            <a:endParaRPr lang="en-GB" sz="1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1463" indent="-271463">
              <a:spcBef>
                <a:spcPct val="20000"/>
              </a:spcBef>
              <a:buAutoNum type="arabicParenR"/>
            </a:pP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merit</a:t>
            </a: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1463" indent="-271463">
              <a:spcBef>
                <a:spcPct val="20000"/>
              </a:spcBef>
              <a:buAutoNum type="arabicParenR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management c</a:t>
            </a:r>
            <a:r>
              <a:rPr lang="en-GB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ompetence</a:t>
            </a: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827584" y="1484784"/>
            <a:ext cx="7947550" cy="3168352"/>
            <a:chOff x="899592" y="1340768"/>
            <a:chExt cx="7947550" cy="316835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9592" y="2060848"/>
              <a:ext cx="2585176" cy="1820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8863" y="1340768"/>
              <a:ext cx="4498279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2555776" y="3717032"/>
              <a:ext cx="4176464" cy="576064"/>
            </a:xfrm>
            <a:prstGeom prst="line">
              <a:avLst/>
            </a:prstGeom>
            <a:ln w="19050">
              <a:solidFill>
                <a:srgbClr val="5AAD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483768" y="1340769"/>
              <a:ext cx="4320480" cy="720079"/>
            </a:xfrm>
            <a:prstGeom prst="line">
              <a:avLst/>
            </a:prstGeom>
            <a:ln w="19050">
              <a:solidFill>
                <a:srgbClr val="5AAD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055" y="1628800"/>
            <a:ext cx="4546449" cy="495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10"/>
          <p:cNvSpPr txBox="1">
            <a:spLocks/>
          </p:cNvSpPr>
          <p:nvPr/>
        </p:nvSpPr>
        <p:spPr>
          <a:xfrm>
            <a:off x="179512" y="1357298"/>
            <a:ext cx="4392488" cy="50006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GB" sz="2200" i="1" dirty="0" smtClean="0">
                <a:solidFill>
                  <a:srgbClr val="5AAD41"/>
                </a:solidFill>
              </a:rPr>
              <a:t>UIRR is an </a:t>
            </a:r>
            <a:r>
              <a:rPr lang="en-GB" sz="2200" b="1" i="1" dirty="0" smtClean="0">
                <a:solidFill>
                  <a:srgbClr val="5AAD41"/>
                </a:solidFill>
              </a:rPr>
              <a:t>industry association </a:t>
            </a:r>
            <a:r>
              <a:rPr lang="en-GB" sz="2200" i="1" dirty="0" smtClean="0">
                <a:solidFill>
                  <a:srgbClr val="5AAD41"/>
                </a:solidFill>
              </a:rPr>
              <a:t>which </a:t>
            </a:r>
          </a:p>
          <a:p>
            <a:endParaRPr lang="en-GB" sz="2200" b="1" i="1" dirty="0" smtClean="0">
              <a:solidFill>
                <a:srgbClr val="5AAD41"/>
              </a:solidFill>
            </a:endParaRPr>
          </a:p>
          <a:p>
            <a:pPr>
              <a:buFontTx/>
              <a:buChar char="-"/>
            </a:pPr>
            <a:r>
              <a:rPr lang="en-GB" sz="2200" b="1" i="1" dirty="0" smtClean="0">
                <a:solidFill>
                  <a:srgbClr val="5AAD41"/>
                </a:solidFill>
              </a:rPr>
              <a:t> PROMOTES </a:t>
            </a:r>
            <a:r>
              <a:rPr lang="en-GB" sz="2200" i="1" dirty="0" smtClean="0">
                <a:solidFill>
                  <a:srgbClr val="5AAD41"/>
                </a:solidFill>
              </a:rPr>
              <a:t>the public understanding and appreciation of Road-Rail Combined Transport, </a:t>
            </a:r>
          </a:p>
          <a:p>
            <a:pPr>
              <a:buFontTx/>
              <a:buChar char="-"/>
            </a:pPr>
            <a:endParaRPr lang="en-GB" sz="2200" b="1" i="1" dirty="0" smtClean="0">
              <a:solidFill>
                <a:srgbClr val="5AAD41"/>
              </a:solidFill>
            </a:endParaRPr>
          </a:p>
          <a:p>
            <a:pPr>
              <a:buFontTx/>
              <a:buChar char="-"/>
            </a:pPr>
            <a:r>
              <a:rPr lang="en-GB" sz="2200" b="1" i="1" dirty="0" smtClean="0">
                <a:solidFill>
                  <a:srgbClr val="5AAD41"/>
                </a:solidFill>
              </a:rPr>
              <a:t> ENHANCES</a:t>
            </a:r>
            <a:r>
              <a:rPr lang="en-GB" sz="2200" i="1" dirty="0" smtClean="0">
                <a:solidFill>
                  <a:srgbClr val="5AAD41"/>
                </a:solidFill>
              </a:rPr>
              <a:t> its development and the proliferation of industry best practice, </a:t>
            </a:r>
          </a:p>
          <a:p>
            <a:pPr>
              <a:buFontTx/>
              <a:buChar char="-"/>
            </a:pPr>
            <a:endParaRPr lang="en-GB" sz="2200" b="1" i="1" dirty="0" smtClean="0">
              <a:solidFill>
                <a:srgbClr val="5AAD41"/>
              </a:solidFill>
            </a:endParaRPr>
          </a:p>
          <a:p>
            <a:pPr>
              <a:buFontTx/>
              <a:buChar char="-"/>
            </a:pPr>
            <a:r>
              <a:rPr lang="en-GB" sz="2200" b="1" i="1" dirty="0" smtClean="0">
                <a:solidFill>
                  <a:srgbClr val="5AAD41"/>
                </a:solidFill>
              </a:rPr>
              <a:t> SUPPORTS </a:t>
            </a:r>
            <a:r>
              <a:rPr lang="en-GB" sz="2200" i="1" dirty="0" smtClean="0">
                <a:solidFill>
                  <a:srgbClr val="5AAD41"/>
                </a:solidFill>
              </a:rPr>
              <a:t>the daily operation of European Combined Transport  with a series of services</a:t>
            </a:r>
          </a:p>
          <a:p>
            <a:endParaRPr lang="en-GB" sz="2000" b="1" i="1" dirty="0" smtClean="0">
              <a:solidFill>
                <a:srgbClr val="5AAD4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cap="none" dirty="0" smtClean="0"/>
              <a:t>UIRR - Strategy</a:t>
            </a:r>
            <a:endParaRPr lang="en-GB" sz="2200" dirty="0"/>
          </a:p>
        </p:txBody>
      </p:sp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B2010b.jpg"/>
          <p:cNvPicPr/>
          <p:nvPr/>
        </p:nvPicPr>
        <p:blipFill>
          <a:blip r:embed="rId2" cstate="print"/>
          <a:srcRect b="12903"/>
          <a:stretch>
            <a:fillRect/>
          </a:stretch>
        </p:blipFill>
        <p:spPr>
          <a:xfrm>
            <a:off x="4211960" y="908720"/>
            <a:ext cx="738075" cy="971550"/>
          </a:xfrm>
          <a:prstGeom prst="rect">
            <a:avLst/>
          </a:prstGeom>
        </p:spPr>
      </p:pic>
      <p:pic>
        <p:nvPicPr>
          <p:cNvPr id="10" name="Picture 9" descr="DSC03252.JPG"/>
          <p:cNvPicPr/>
          <p:nvPr/>
        </p:nvPicPr>
        <p:blipFill>
          <a:blip r:embed="rId3" cstate="print"/>
          <a:srcRect l="19163" t="22851" r="17572" b="28931"/>
          <a:stretch>
            <a:fillRect/>
          </a:stretch>
        </p:blipFill>
        <p:spPr>
          <a:xfrm>
            <a:off x="2267744" y="908720"/>
            <a:ext cx="1944216" cy="1008112"/>
          </a:xfrm>
          <a:prstGeom prst="rect">
            <a:avLst/>
          </a:prstGeom>
        </p:spPr>
      </p:pic>
      <p:pic>
        <p:nvPicPr>
          <p:cNvPr id="30" name="Picture 29" descr="RFC1.Conference.Antwerp.2015.A.jpg"/>
          <p:cNvPicPr>
            <a:picLocks noChangeAspect="1"/>
          </p:cNvPicPr>
          <p:nvPr/>
        </p:nvPicPr>
        <p:blipFill>
          <a:blip r:embed="rId4" cstate="print"/>
          <a:srcRect l="27358" t="67010" r="16037" b="8420"/>
          <a:stretch>
            <a:fillRect/>
          </a:stretch>
        </p:blipFill>
        <p:spPr>
          <a:xfrm>
            <a:off x="1691680" y="1844824"/>
            <a:ext cx="2952328" cy="852895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b="0" cap="none" dirty="0" smtClean="0"/>
              <a:t>UIRR: 4</a:t>
            </a:r>
            <a:r>
              <a:rPr lang="hu-HU" sz="2200" b="0" cap="none" dirty="0" smtClean="0"/>
              <a:t>6</a:t>
            </a:r>
            <a:r>
              <a:rPr lang="en-GB" sz="2200" b="0" cap="none" dirty="0" smtClean="0"/>
              <a:t> years of knowledge and experience</a:t>
            </a:r>
            <a:endParaRPr lang="en-GB" sz="2200" b="0" cap="none" dirty="0"/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anchor="ctr" anchorCtr="0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284C-CBB2-4EB5-B969-A1988E2F2A41}" type="slidenum">
              <a:rPr lang="en-US" sz="1200" b="1" smtClean="0">
                <a:solidFill>
                  <a:srgbClr val="5AAD41"/>
                </a:solidFill>
              </a:rPr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lang="en-US" sz="1200" b="1" dirty="0">
              <a:solidFill>
                <a:srgbClr val="5AAD41"/>
              </a:solidFill>
            </a:endParaRPr>
          </a:p>
        </p:txBody>
      </p:sp>
      <p:sp>
        <p:nvSpPr>
          <p:cNvPr id="12" name="Content Placeholder 10"/>
          <p:cNvSpPr>
            <a:spLocks noGrp="1"/>
          </p:cNvSpPr>
          <p:nvPr>
            <p:ph idx="1"/>
          </p:nvPr>
        </p:nvSpPr>
        <p:spPr>
          <a:xfrm>
            <a:off x="0" y="5301208"/>
            <a:ext cx="9144000" cy="1296144"/>
          </a:xfrm>
        </p:spPr>
        <p:txBody>
          <a:bodyPr>
            <a:normAutofit/>
          </a:bodyPr>
          <a:lstStyle/>
          <a:p>
            <a:pPr marL="266700" indent="-266700" algn="ctr">
              <a:buClr>
                <a:srgbClr val="5AAD41"/>
              </a:buClr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Promotion  •  Enhancement  •   Support</a:t>
            </a:r>
          </a:p>
          <a:p>
            <a:pPr marL="266700" indent="-266700" algn="ctr">
              <a:buClr>
                <a:srgbClr val="5AAD41"/>
              </a:buClr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European Combined Transport</a:t>
            </a:r>
          </a:p>
          <a:p>
            <a:pPr marL="266700" indent="-266700" algn="ctr">
              <a:buClr>
                <a:srgbClr val="5AAD41"/>
              </a:buClr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CT Operators (Authorised Applicants)  •   CT Terminals</a:t>
            </a:r>
          </a:p>
        </p:txBody>
      </p:sp>
      <p:pic>
        <p:nvPicPr>
          <p:cNvPr id="7" name="Picture 6" descr="DSC_0164.JPG"/>
          <p:cNvPicPr/>
          <p:nvPr/>
        </p:nvPicPr>
        <p:blipFill>
          <a:blip r:embed="rId5" cstate="print"/>
          <a:srcRect l="3308" t="29387" r="4955" b="38901"/>
          <a:stretch>
            <a:fillRect/>
          </a:stretch>
        </p:blipFill>
        <p:spPr>
          <a:xfrm>
            <a:off x="4914900" y="908720"/>
            <a:ext cx="4229100" cy="969047"/>
          </a:xfrm>
          <a:prstGeom prst="rect">
            <a:avLst/>
          </a:prstGeom>
        </p:spPr>
      </p:pic>
      <p:pic>
        <p:nvPicPr>
          <p:cNvPr id="8" name="Picture 7" descr="2010-02-23 Sterckx-4.jpg"/>
          <p:cNvPicPr/>
          <p:nvPr/>
        </p:nvPicPr>
        <p:blipFill>
          <a:blip r:embed="rId6" cstate="print"/>
          <a:srcRect l="16053" t="3303" r="21930" b="50150"/>
          <a:stretch>
            <a:fillRect/>
          </a:stretch>
        </p:blipFill>
        <p:spPr>
          <a:xfrm>
            <a:off x="4572000" y="3645024"/>
            <a:ext cx="1763688" cy="911194"/>
          </a:xfrm>
          <a:prstGeom prst="rect">
            <a:avLst/>
          </a:prstGeom>
        </p:spPr>
      </p:pic>
      <p:pic>
        <p:nvPicPr>
          <p:cNvPr id="14" name="Picture 13" descr="UIRR Podium BE.JPG"/>
          <p:cNvPicPr>
            <a:picLocks noChangeAspect="1"/>
          </p:cNvPicPr>
          <p:nvPr/>
        </p:nvPicPr>
        <p:blipFill>
          <a:blip r:embed="rId7" cstate="print"/>
          <a:srcRect l="704" t="16903" r="14780" b="9146"/>
          <a:stretch>
            <a:fillRect/>
          </a:stretch>
        </p:blipFill>
        <p:spPr>
          <a:xfrm flipH="1">
            <a:off x="0" y="2636912"/>
            <a:ext cx="3347864" cy="1952921"/>
          </a:xfrm>
          <a:prstGeom prst="rect">
            <a:avLst/>
          </a:prstGeom>
        </p:spPr>
      </p:pic>
      <p:pic>
        <p:nvPicPr>
          <p:cNvPr id="16" name="Picture 15" descr="IMG_3754.JPG"/>
          <p:cNvPicPr/>
          <p:nvPr/>
        </p:nvPicPr>
        <p:blipFill>
          <a:blip r:embed="rId8" cstate="print"/>
          <a:srcRect l="19301" t="10316" r="36768"/>
          <a:stretch>
            <a:fillRect/>
          </a:stretch>
        </p:blipFill>
        <p:spPr>
          <a:xfrm>
            <a:off x="0" y="908720"/>
            <a:ext cx="737085" cy="990402"/>
          </a:xfrm>
          <a:prstGeom prst="rect">
            <a:avLst/>
          </a:prstGeom>
        </p:spPr>
      </p:pic>
      <p:pic>
        <p:nvPicPr>
          <p:cNvPr id="18" name="Picture 17" descr="DSC_0146.JPG"/>
          <p:cNvPicPr/>
          <p:nvPr/>
        </p:nvPicPr>
        <p:blipFill>
          <a:blip r:embed="rId9" cstate="print"/>
          <a:srcRect l="25038" t="13953" r="23417" b="43552"/>
          <a:stretch>
            <a:fillRect/>
          </a:stretch>
        </p:blipFill>
        <p:spPr>
          <a:xfrm>
            <a:off x="611560" y="908720"/>
            <a:ext cx="1677541" cy="936104"/>
          </a:xfrm>
          <a:prstGeom prst="rect">
            <a:avLst/>
          </a:prstGeom>
        </p:spPr>
      </p:pic>
      <p:pic>
        <p:nvPicPr>
          <p:cNvPr id="21" name="Picture 20" descr="grand-salle.jpg"/>
          <p:cNvPicPr/>
          <p:nvPr/>
        </p:nvPicPr>
        <p:blipFill>
          <a:blip r:embed="rId10" cstate="print"/>
          <a:srcRect t="53097"/>
          <a:stretch>
            <a:fillRect/>
          </a:stretch>
        </p:blipFill>
        <p:spPr>
          <a:xfrm>
            <a:off x="2987824" y="5877272"/>
            <a:ext cx="3618819" cy="969643"/>
          </a:xfrm>
          <a:prstGeom prst="rect">
            <a:avLst/>
          </a:prstGeom>
        </p:spPr>
      </p:pic>
      <p:pic>
        <p:nvPicPr>
          <p:cNvPr id="22" name="Picture 21" descr="Antwerp-Combinant-040912_EF-43.jpg"/>
          <p:cNvPicPr/>
          <p:nvPr/>
        </p:nvPicPr>
        <p:blipFill>
          <a:blip r:embed="rId11" cstate="print"/>
          <a:srcRect t="22472" r="12528" b="39700"/>
          <a:stretch>
            <a:fillRect/>
          </a:stretch>
        </p:blipFill>
        <p:spPr>
          <a:xfrm>
            <a:off x="0" y="5877272"/>
            <a:ext cx="2991638" cy="969062"/>
          </a:xfrm>
          <a:prstGeom prst="rect">
            <a:avLst/>
          </a:prstGeom>
        </p:spPr>
      </p:pic>
      <p:pic>
        <p:nvPicPr>
          <p:cNvPr id="23" name="Picture 22" descr="SET_2_025.jpg"/>
          <p:cNvPicPr>
            <a:picLocks noChangeAspect="1"/>
          </p:cNvPicPr>
          <p:nvPr/>
        </p:nvPicPr>
        <p:blipFill>
          <a:blip r:embed="rId12" cstate="print"/>
          <a:srcRect l="3926" t="18900" r="6300" b="14951"/>
          <a:stretch>
            <a:fillRect/>
          </a:stretch>
        </p:blipFill>
        <p:spPr>
          <a:xfrm flipH="1">
            <a:off x="0" y="4293096"/>
            <a:ext cx="3224930" cy="1584176"/>
          </a:xfrm>
          <a:prstGeom prst="rect">
            <a:avLst/>
          </a:prstGeom>
        </p:spPr>
      </p:pic>
      <p:pic>
        <p:nvPicPr>
          <p:cNvPr id="24" name="Picture 23" descr="030 UIRR by Alexander Louvet.jpg"/>
          <p:cNvPicPr>
            <a:picLocks noChangeAspect="1"/>
          </p:cNvPicPr>
          <p:nvPr/>
        </p:nvPicPr>
        <p:blipFill>
          <a:blip r:embed="rId13" cstate="print"/>
          <a:srcRect l="26245" r="26217" b="24251"/>
          <a:stretch>
            <a:fillRect/>
          </a:stretch>
        </p:blipFill>
        <p:spPr>
          <a:xfrm>
            <a:off x="4644008" y="1844824"/>
            <a:ext cx="1728192" cy="1836203"/>
          </a:xfrm>
          <a:prstGeom prst="rect">
            <a:avLst/>
          </a:prstGeom>
        </p:spPr>
      </p:pic>
      <p:pic>
        <p:nvPicPr>
          <p:cNvPr id="25" name="Picture 24" descr="Foto D.Wahl- UIRR Portoroz 3.jpg"/>
          <p:cNvPicPr>
            <a:picLocks noChangeAspect="1"/>
          </p:cNvPicPr>
          <p:nvPr/>
        </p:nvPicPr>
        <p:blipFill>
          <a:blip r:embed="rId14" cstate="print"/>
          <a:srcRect l="221" r="-939" b="38450"/>
          <a:stretch>
            <a:fillRect/>
          </a:stretch>
        </p:blipFill>
        <p:spPr>
          <a:xfrm>
            <a:off x="0" y="1844824"/>
            <a:ext cx="1728192" cy="792088"/>
          </a:xfrm>
          <a:prstGeom prst="rect">
            <a:avLst/>
          </a:prstGeom>
        </p:spPr>
      </p:pic>
      <p:pic>
        <p:nvPicPr>
          <p:cNvPr id="26" name="Picture 25" descr="IMG_1423.JPG"/>
          <p:cNvPicPr>
            <a:picLocks noChangeAspect="1"/>
          </p:cNvPicPr>
          <p:nvPr/>
        </p:nvPicPr>
        <p:blipFill>
          <a:blip r:embed="rId15" cstate="print"/>
          <a:srcRect l="8263" t="8001" r="3538" b="27600"/>
          <a:stretch>
            <a:fillRect/>
          </a:stretch>
        </p:blipFill>
        <p:spPr>
          <a:xfrm>
            <a:off x="3203848" y="4543838"/>
            <a:ext cx="3240360" cy="1330862"/>
          </a:xfrm>
          <a:prstGeom prst="rect">
            <a:avLst/>
          </a:prstGeom>
        </p:spPr>
      </p:pic>
      <p:pic>
        <p:nvPicPr>
          <p:cNvPr id="27" name="Picture 26" descr="IMG_1588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324088" y="1844824"/>
            <a:ext cx="2819912" cy="5013176"/>
          </a:xfrm>
          <a:prstGeom prst="rect">
            <a:avLst/>
          </a:prstGeom>
        </p:spPr>
      </p:pic>
      <p:pic>
        <p:nvPicPr>
          <p:cNvPr id="28" name="Picture 27" descr="IMG_1673.JPG"/>
          <p:cNvPicPr>
            <a:picLocks noChangeAspect="1"/>
          </p:cNvPicPr>
          <p:nvPr/>
        </p:nvPicPr>
        <p:blipFill>
          <a:blip r:embed="rId17" cstate="print"/>
          <a:srcRect l="35002" t="13650" r="32428" b="8180"/>
          <a:stretch>
            <a:fillRect/>
          </a:stretch>
        </p:blipFill>
        <p:spPr>
          <a:xfrm>
            <a:off x="3203848" y="2636912"/>
            <a:ext cx="144016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260350" y="294322"/>
            <a:ext cx="8229600" cy="5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/>
          <a:lstStyle/>
          <a:p>
            <a:pPr>
              <a:lnSpc>
                <a:spcPct val="130000"/>
              </a:lnSpc>
            </a:pPr>
            <a:r>
              <a:rPr lang="en-GB" sz="2200" b="1" dirty="0" smtClean="0">
                <a:solidFill>
                  <a:schemeClr val="bg1"/>
                </a:solidFill>
              </a:rPr>
              <a:t>UIRR – Growth index of Members 1990 – 2015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7200000" y="360000"/>
            <a:ext cx="612000" cy="450000"/>
          </a:xfrm>
          <a:prstGeom prst="rect">
            <a:avLst/>
          </a:prstGeom>
        </p:spPr>
        <p:txBody>
          <a:bodyPr anchor="ctr" anchorCtr="0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7284C-CBB2-4EB5-B969-A1988E2F2A41}" type="slidenum">
              <a:rPr lang="en-US" sz="1200" b="1" smtClean="0">
                <a:solidFill>
                  <a:srgbClr val="5AAD41"/>
                </a:solidFill>
              </a:rPr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lang="en-US" sz="1200" b="1" dirty="0">
              <a:solidFill>
                <a:srgbClr val="5AAD4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6732"/>
          <a:stretch>
            <a:fillRect/>
          </a:stretch>
        </p:blipFill>
        <p:spPr bwMode="auto">
          <a:xfrm>
            <a:off x="899592" y="937443"/>
            <a:ext cx="7229475" cy="558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2200" cap="none" dirty="0" smtClean="0">
                <a:latin typeface="+mn-lt"/>
                <a:ea typeface="+mn-ea"/>
                <a:cs typeface="+mn-cs"/>
              </a:rPr>
              <a:t>Contents</a:t>
            </a:r>
            <a:endParaRPr lang="en-GB" sz="2200" cap="none" dirty="0"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87284C-CBB2-4EB5-B969-A1988E2F2A4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395536" y="1124744"/>
            <a:ext cx="8748464" cy="51125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457200" indent="-457200">
              <a:spcBef>
                <a:spcPct val="20000"/>
              </a:spcBef>
              <a:buAutoNum type="arabicPeriod"/>
            </a:pPr>
            <a:r>
              <a:rPr kumimoji="0" lang="en-GB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 of UIRR</a:t>
            </a:r>
            <a:r>
              <a:rPr kumimoji="0" lang="en-GB" sz="2000" i="0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 industry association of Combined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Properties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Combined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b="1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The challenges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of longer distance freight transport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The European solution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to the problem</a:t>
            </a:r>
            <a:endParaRPr lang="hu-HU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endParaRPr lang="hu-HU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Intermodal freight transport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 to facilitate modal shift</a:t>
            </a:r>
          </a:p>
          <a:p>
            <a:pPr marL="457200" indent="-457200">
              <a:spcBef>
                <a:spcPct val="20000"/>
              </a:spcBef>
              <a:buAutoNum type="arabicPeriod"/>
            </a:pPr>
            <a:endParaRPr kumimoji="0" lang="en-GB" sz="200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indent="-457200">
              <a:spcBef>
                <a:spcPct val="20000"/>
              </a:spcBef>
              <a:buAutoNum type="arabicPeriod"/>
            </a:pPr>
            <a:endParaRPr lang="en-GB" sz="2000" b="1" u="non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_Back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RIEU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IRR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spAutoFit/>
      </a:bodyPr>
      <a:lstStyle>
        <a:defPPr>
          <a:defRPr sz="1200" dirty="0" smtClean="0">
            <a:solidFill>
              <a:srgbClr val="939598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</TotalTime>
  <Words>964</Words>
  <Application>Microsoft Office PowerPoint</Application>
  <PresentationFormat>On-screen Show (4:3)</PresentationFormat>
  <Paragraphs>250</Paragraphs>
  <Slides>27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Cover_Backcover</vt:lpstr>
      <vt:lpstr>INTERIEUR</vt:lpstr>
      <vt:lpstr>SEE Modal Shift – CoModality 2016 Conference </vt:lpstr>
      <vt:lpstr>Contents</vt:lpstr>
      <vt:lpstr>UIRR - Overview</vt:lpstr>
      <vt:lpstr>Position of UIRR Members within value-chain</vt:lpstr>
      <vt:lpstr>UIRR - Mission</vt:lpstr>
      <vt:lpstr>UIRR - Strategy</vt:lpstr>
      <vt:lpstr>UIRR: 46 years of knowledge and experience</vt:lpstr>
      <vt:lpstr>Slide 8</vt:lpstr>
      <vt:lpstr>Contents</vt:lpstr>
      <vt:lpstr>High density longer distance land freight transport</vt:lpstr>
      <vt:lpstr>Primary energy need and CO2 performance of modes</vt:lpstr>
      <vt:lpstr>Safety performance comparison</vt:lpstr>
      <vt:lpstr>External costs of modes</vt:lpstr>
      <vt:lpstr>The relative competitive situation of modes</vt:lpstr>
      <vt:lpstr>Contents</vt:lpstr>
      <vt:lpstr>The challenges of longer distance freight transport</vt:lpstr>
      <vt:lpstr>GHG-emissions of European Sectors: 1990-2010</vt:lpstr>
      <vt:lpstr>Mission letter of the new Transport Commissioner</vt:lpstr>
      <vt:lpstr>Contents</vt:lpstr>
      <vt:lpstr>EU 2011 Transport White Paper </vt:lpstr>
      <vt:lpstr>Modal split without SSS (coastal shipping)</vt:lpstr>
      <vt:lpstr>”Achievable, even if challenging”</vt:lpstr>
      <vt:lpstr>Contents</vt:lpstr>
      <vt:lpstr>The task</vt:lpstr>
      <vt:lpstr>The key to intermodality: switch to using the ”box”</vt:lpstr>
      <vt:lpstr>Intermodality brings together road, rail and maritime</vt:lpstr>
      <vt:lpstr>Thank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tostaky</dc:creator>
  <cp:lastModifiedBy>Ralf-Charley Schultze</cp:lastModifiedBy>
  <cp:revision>332</cp:revision>
  <dcterms:created xsi:type="dcterms:W3CDTF">2013-01-03T14:49:14Z</dcterms:created>
  <dcterms:modified xsi:type="dcterms:W3CDTF">2016-08-30T19:30:06Z</dcterms:modified>
</cp:coreProperties>
</file>