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4" r:id="rId6"/>
    <p:sldId id="266" r:id="rId7"/>
    <p:sldId id="262" r:id="rId8"/>
    <p:sldId id="278" r:id="rId9"/>
    <p:sldId id="304" r:id="rId10"/>
    <p:sldId id="286" r:id="rId11"/>
    <p:sldId id="287" r:id="rId12"/>
    <p:sldId id="288" r:id="rId13"/>
    <p:sldId id="298" r:id="rId14"/>
    <p:sldId id="289" r:id="rId15"/>
    <p:sldId id="291" r:id="rId16"/>
    <p:sldId id="292" r:id="rId17"/>
    <p:sldId id="294" r:id="rId18"/>
    <p:sldId id="305" r:id="rId19"/>
    <p:sldId id="302" r:id="rId20"/>
    <p:sldId id="282" r:id="rId21"/>
    <p:sldId id="307" r:id="rId22"/>
    <p:sldId id="306" r:id="rId23"/>
    <p:sldId id="296" r:id="rId24"/>
    <p:sldId id="303" r:id="rId25"/>
  </p:sldIdLst>
  <p:sldSz cx="12192000" cy="6858000"/>
  <p:notesSz cx="6858000" cy="9144000"/>
  <p:defaultTextStyle>
    <a:defPPr>
      <a:defRPr lang="bg-BG"/>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660066"/>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21" autoAdjust="0"/>
    <p:restoredTop sz="94660"/>
  </p:normalViewPr>
  <p:slideViewPr>
    <p:cSldViewPr snapToGrid="0">
      <p:cViewPr varScale="1">
        <p:scale>
          <a:sx n="90" d="100"/>
          <a:sy n="90" d="100"/>
        </p:scale>
        <p:origin x="40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Carbon%20X1\Desktop\Presentation%20BDZ%20Cargo\Transp.%20pazar%202005-2015%20BDZ%20Cargo.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latin typeface="Times New Roman" panose="02020603050405020304" pitchFamily="18" charset="0"/>
                <a:cs typeface="Times New Roman" panose="02020603050405020304" pitchFamily="18" charset="0"/>
              </a:rPr>
              <a:t>Freight</a:t>
            </a:r>
            <a:r>
              <a:rPr lang="en-US" sz="1800" b="1" baseline="0" dirty="0">
                <a:latin typeface="Times New Roman" panose="02020603050405020304" pitchFamily="18" charset="0"/>
                <a:cs typeface="Times New Roman" panose="02020603050405020304" pitchFamily="18" charset="0"/>
              </a:rPr>
              <a:t> traffic in Bulgaria: performance /billion </a:t>
            </a:r>
            <a:r>
              <a:rPr lang="en-US" sz="1800" b="1" baseline="0" dirty="0" err="1">
                <a:latin typeface="Times New Roman" panose="02020603050405020304" pitchFamily="18" charset="0"/>
                <a:cs typeface="Times New Roman" panose="02020603050405020304" pitchFamily="18" charset="0"/>
              </a:rPr>
              <a:t>tonne</a:t>
            </a:r>
            <a:r>
              <a:rPr lang="en-US" sz="1800" b="1" baseline="0" dirty="0">
                <a:latin typeface="Times New Roman" panose="02020603050405020304" pitchFamily="18" charset="0"/>
                <a:cs typeface="Times New Roman" panose="02020603050405020304" pitchFamily="18" charset="0"/>
              </a:rPr>
              <a:t>-kilometer/ </a:t>
            </a:r>
          </a:p>
          <a:p>
            <a:pPr>
              <a:defRPr/>
            </a:pPr>
            <a:r>
              <a:rPr lang="en-US" sz="1800" b="1" baseline="0" dirty="0">
                <a:latin typeface="Times New Roman" panose="02020603050405020304" pitchFamily="18" charset="0"/>
                <a:cs typeface="Times New Roman" panose="02020603050405020304" pitchFamily="18" charset="0"/>
              </a:rPr>
              <a:t>by mode, 2010 - 2015</a:t>
            </a:r>
            <a:endParaRPr lang="en-US" sz="1800" b="1" dirty="0">
              <a:latin typeface="Times New Roman" panose="02020603050405020304" pitchFamily="18" charset="0"/>
              <a:cs typeface="Times New Roman" panose="02020603050405020304" pitchFamily="18" charset="0"/>
            </a:endParaRPr>
          </a:p>
        </c:rich>
      </c:tx>
      <c:layout>
        <c:manualLayout>
          <c:xMode val="edge"/>
          <c:yMode val="edge"/>
          <c:x val="0.14106140266351319"/>
          <c:y val="4.897825830390015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bg-BG"/>
        </a:p>
      </c:txPr>
    </c:title>
    <c:autoTitleDeleted val="0"/>
    <c:plotArea>
      <c:layout/>
      <c:barChart>
        <c:barDir val="col"/>
        <c:grouping val="clustered"/>
        <c:varyColors val="0"/>
        <c:ser>
          <c:idx val="0"/>
          <c:order val="0"/>
          <c:tx>
            <c:strRef>
              <c:f>Sheet2!$A$3</c:f>
              <c:strCache>
                <c:ptCount val="1"/>
                <c:pt idx="0">
                  <c:v>Rail</c:v>
                </c:pt>
              </c:strCache>
            </c:strRef>
          </c:tx>
          <c:spPr>
            <a:solidFill>
              <a:schemeClr val="accent1"/>
            </a:solidFill>
            <a:ln>
              <a:noFill/>
            </a:ln>
            <a:effectLst/>
          </c:spPr>
          <c:invertIfNegative val="0"/>
          <c:cat>
            <c:numRef>
              <c:f>Sheet2!$B$2:$G$2</c:f>
              <c:numCache>
                <c:formatCode>0</c:formatCode>
                <c:ptCount val="6"/>
                <c:pt idx="0">
                  <c:v>2010</c:v>
                </c:pt>
                <c:pt idx="1">
                  <c:v>2011</c:v>
                </c:pt>
                <c:pt idx="2">
                  <c:v>2012</c:v>
                </c:pt>
                <c:pt idx="3">
                  <c:v>2013</c:v>
                </c:pt>
                <c:pt idx="4">
                  <c:v>2014</c:v>
                </c:pt>
                <c:pt idx="5">
                  <c:v>2015</c:v>
                </c:pt>
              </c:numCache>
            </c:numRef>
          </c:cat>
          <c:val>
            <c:numRef>
              <c:f>Sheet2!$B$3:$G$3</c:f>
              <c:numCache>
                <c:formatCode>#,##0</c:formatCode>
                <c:ptCount val="6"/>
                <c:pt idx="0">
                  <c:v>3182</c:v>
                </c:pt>
                <c:pt idx="1">
                  <c:v>3590</c:v>
                </c:pt>
                <c:pt idx="2">
                  <c:v>2908</c:v>
                </c:pt>
                <c:pt idx="3" formatCode="#,##0.0">
                  <c:v>3246</c:v>
                </c:pt>
                <c:pt idx="4" formatCode="#,##0.0">
                  <c:v>3439.2</c:v>
                </c:pt>
                <c:pt idx="5" formatCode="#,##0.0">
                  <c:v>3650</c:v>
                </c:pt>
              </c:numCache>
            </c:numRef>
          </c:val>
          <c:extLst>
            <c:ext xmlns:c16="http://schemas.microsoft.com/office/drawing/2014/chart" uri="{C3380CC4-5D6E-409C-BE32-E72D297353CC}">
              <c16:uniqueId val="{00000000-28E4-4B1E-A7E0-105F2ED0A124}"/>
            </c:ext>
          </c:extLst>
        </c:ser>
        <c:ser>
          <c:idx val="1"/>
          <c:order val="1"/>
          <c:tx>
            <c:strRef>
              <c:f>Sheet2!$A$4</c:f>
              <c:strCache>
                <c:ptCount val="1"/>
                <c:pt idx="0">
                  <c:v>Road</c:v>
                </c:pt>
              </c:strCache>
            </c:strRef>
          </c:tx>
          <c:spPr>
            <a:solidFill>
              <a:schemeClr val="accent2"/>
            </a:solidFill>
            <a:ln>
              <a:noFill/>
            </a:ln>
            <a:effectLst/>
          </c:spPr>
          <c:invertIfNegative val="0"/>
          <c:cat>
            <c:numRef>
              <c:f>Sheet2!$B$2:$G$2</c:f>
              <c:numCache>
                <c:formatCode>0</c:formatCode>
                <c:ptCount val="6"/>
                <c:pt idx="0">
                  <c:v>2010</c:v>
                </c:pt>
                <c:pt idx="1">
                  <c:v>2011</c:v>
                </c:pt>
                <c:pt idx="2">
                  <c:v>2012</c:v>
                </c:pt>
                <c:pt idx="3">
                  <c:v>2013</c:v>
                </c:pt>
                <c:pt idx="4">
                  <c:v>2014</c:v>
                </c:pt>
                <c:pt idx="5">
                  <c:v>2015</c:v>
                </c:pt>
              </c:numCache>
            </c:numRef>
          </c:cat>
          <c:val>
            <c:numRef>
              <c:f>Sheet2!$B$4:$G$4</c:f>
              <c:numCache>
                <c:formatCode>#,##0</c:formatCode>
                <c:ptCount val="6"/>
                <c:pt idx="0">
                  <c:v>15641</c:v>
                </c:pt>
                <c:pt idx="1">
                  <c:v>17943</c:v>
                </c:pt>
                <c:pt idx="2">
                  <c:v>20994</c:v>
                </c:pt>
                <c:pt idx="3" formatCode="#,##0.0">
                  <c:v>23530.3</c:v>
                </c:pt>
                <c:pt idx="4" formatCode="#,##0.0">
                  <c:v>24455</c:v>
                </c:pt>
                <c:pt idx="5" formatCode="#,##0.0">
                  <c:v>28742</c:v>
                </c:pt>
              </c:numCache>
            </c:numRef>
          </c:val>
          <c:extLst>
            <c:ext xmlns:c16="http://schemas.microsoft.com/office/drawing/2014/chart" uri="{C3380CC4-5D6E-409C-BE32-E72D297353CC}">
              <c16:uniqueId val="{00000001-28E4-4B1E-A7E0-105F2ED0A124}"/>
            </c:ext>
          </c:extLst>
        </c:ser>
        <c:ser>
          <c:idx val="2"/>
          <c:order val="2"/>
          <c:tx>
            <c:strRef>
              <c:f>Sheet2!$A$5</c:f>
              <c:strCache>
                <c:ptCount val="1"/>
                <c:pt idx="0">
                  <c:v>Sea</c:v>
                </c:pt>
              </c:strCache>
            </c:strRef>
          </c:tx>
          <c:spPr>
            <a:solidFill>
              <a:schemeClr val="accent3"/>
            </a:solidFill>
            <a:ln>
              <a:noFill/>
            </a:ln>
            <a:effectLst/>
          </c:spPr>
          <c:invertIfNegative val="0"/>
          <c:cat>
            <c:numRef>
              <c:f>Sheet2!$B$2:$G$2</c:f>
              <c:numCache>
                <c:formatCode>0</c:formatCode>
                <c:ptCount val="6"/>
                <c:pt idx="0">
                  <c:v>2010</c:v>
                </c:pt>
                <c:pt idx="1">
                  <c:v>2011</c:v>
                </c:pt>
                <c:pt idx="2">
                  <c:v>2012</c:v>
                </c:pt>
                <c:pt idx="3">
                  <c:v>2013</c:v>
                </c:pt>
                <c:pt idx="4">
                  <c:v>2014</c:v>
                </c:pt>
                <c:pt idx="5">
                  <c:v>2015</c:v>
                </c:pt>
              </c:numCache>
            </c:numRef>
          </c:cat>
          <c:val>
            <c:numRef>
              <c:f>Sheet2!$B$5:$G$5</c:f>
              <c:numCache>
                <c:formatCode>#,##0</c:formatCode>
                <c:ptCount val="6"/>
                <c:pt idx="0">
                  <c:v>24722</c:v>
                </c:pt>
                <c:pt idx="1">
                  <c:v>17262</c:v>
                </c:pt>
                <c:pt idx="2">
                  <c:v>10725</c:v>
                </c:pt>
                <c:pt idx="3" formatCode="#,##0.0">
                  <c:v>3416</c:v>
                </c:pt>
                <c:pt idx="4" formatCode="#,##0.0">
                  <c:v>32</c:v>
                </c:pt>
                <c:pt idx="5" formatCode="#,##0.0">
                  <c:v>26</c:v>
                </c:pt>
              </c:numCache>
            </c:numRef>
          </c:val>
          <c:extLst>
            <c:ext xmlns:c16="http://schemas.microsoft.com/office/drawing/2014/chart" uri="{C3380CC4-5D6E-409C-BE32-E72D297353CC}">
              <c16:uniqueId val="{00000002-28E4-4B1E-A7E0-105F2ED0A124}"/>
            </c:ext>
          </c:extLst>
        </c:ser>
        <c:ser>
          <c:idx val="3"/>
          <c:order val="3"/>
          <c:tx>
            <c:strRef>
              <c:f>Sheet2!$A$6</c:f>
              <c:strCache>
                <c:ptCount val="1"/>
                <c:pt idx="0">
                  <c:v>Inland waterway</c:v>
                </c:pt>
              </c:strCache>
            </c:strRef>
          </c:tx>
          <c:spPr>
            <a:solidFill>
              <a:schemeClr val="accent4"/>
            </a:solidFill>
            <a:ln>
              <a:noFill/>
            </a:ln>
            <a:effectLst/>
          </c:spPr>
          <c:invertIfNegative val="0"/>
          <c:cat>
            <c:numRef>
              <c:f>Sheet2!$B$2:$G$2</c:f>
              <c:numCache>
                <c:formatCode>0</c:formatCode>
                <c:ptCount val="6"/>
                <c:pt idx="0">
                  <c:v>2010</c:v>
                </c:pt>
                <c:pt idx="1">
                  <c:v>2011</c:v>
                </c:pt>
                <c:pt idx="2">
                  <c:v>2012</c:v>
                </c:pt>
                <c:pt idx="3">
                  <c:v>2013</c:v>
                </c:pt>
                <c:pt idx="4">
                  <c:v>2014</c:v>
                </c:pt>
                <c:pt idx="5">
                  <c:v>2015</c:v>
                </c:pt>
              </c:numCache>
            </c:numRef>
          </c:cat>
          <c:val>
            <c:numRef>
              <c:f>Sheet2!$B$6:$G$6</c:f>
              <c:numCache>
                <c:formatCode>#,##0</c:formatCode>
                <c:ptCount val="6"/>
                <c:pt idx="0">
                  <c:v>1813</c:v>
                </c:pt>
                <c:pt idx="1">
                  <c:v>1422</c:v>
                </c:pt>
                <c:pt idx="2">
                  <c:v>1397</c:v>
                </c:pt>
                <c:pt idx="3" formatCode="#,##0.0">
                  <c:v>1196</c:v>
                </c:pt>
                <c:pt idx="4" formatCode="#,##0.0">
                  <c:v>971</c:v>
                </c:pt>
                <c:pt idx="5" formatCode="#,##0.0">
                  <c:v>1081</c:v>
                </c:pt>
              </c:numCache>
            </c:numRef>
          </c:val>
          <c:extLst>
            <c:ext xmlns:c16="http://schemas.microsoft.com/office/drawing/2014/chart" uri="{C3380CC4-5D6E-409C-BE32-E72D297353CC}">
              <c16:uniqueId val="{00000003-28E4-4B1E-A7E0-105F2ED0A124}"/>
            </c:ext>
          </c:extLst>
        </c:ser>
        <c:ser>
          <c:idx val="4"/>
          <c:order val="4"/>
          <c:tx>
            <c:strRef>
              <c:f>Sheet2!$A$7</c:f>
              <c:strCache>
                <c:ptCount val="1"/>
                <c:pt idx="0">
                  <c:v>Air</c:v>
                </c:pt>
              </c:strCache>
            </c:strRef>
          </c:tx>
          <c:spPr>
            <a:solidFill>
              <a:schemeClr val="accent5"/>
            </a:solidFill>
            <a:ln>
              <a:noFill/>
            </a:ln>
            <a:effectLst/>
          </c:spPr>
          <c:invertIfNegative val="0"/>
          <c:cat>
            <c:numRef>
              <c:f>Sheet2!$B$2:$G$2</c:f>
              <c:numCache>
                <c:formatCode>0</c:formatCode>
                <c:ptCount val="6"/>
                <c:pt idx="0">
                  <c:v>2010</c:v>
                </c:pt>
                <c:pt idx="1">
                  <c:v>2011</c:v>
                </c:pt>
                <c:pt idx="2">
                  <c:v>2012</c:v>
                </c:pt>
                <c:pt idx="3">
                  <c:v>2013</c:v>
                </c:pt>
                <c:pt idx="4">
                  <c:v>2014</c:v>
                </c:pt>
                <c:pt idx="5">
                  <c:v>2015</c:v>
                </c:pt>
              </c:numCache>
            </c:numRef>
          </c:cat>
          <c:val>
            <c:numRef>
              <c:f>Sheet2!$B$7:$G$7</c:f>
              <c:numCache>
                <c:formatCode>#,##0</c:formatCode>
                <c:ptCount val="6"/>
                <c:pt idx="0">
                  <c:v>8</c:v>
                </c:pt>
                <c:pt idx="1">
                  <c:v>7</c:v>
                </c:pt>
                <c:pt idx="2">
                  <c:v>6</c:v>
                </c:pt>
                <c:pt idx="3">
                  <c:v>4</c:v>
                </c:pt>
                <c:pt idx="4">
                  <c:v>3</c:v>
                </c:pt>
                <c:pt idx="5">
                  <c:v>5</c:v>
                </c:pt>
              </c:numCache>
            </c:numRef>
          </c:val>
          <c:extLst>
            <c:ext xmlns:c16="http://schemas.microsoft.com/office/drawing/2014/chart" uri="{C3380CC4-5D6E-409C-BE32-E72D297353CC}">
              <c16:uniqueId val="{00000004-28E4-4B1E-A7E0-105F2ED0A124}"/>
            </c:ext>
          </c:extLst>
        </c:ser>
        <c:dLbls>
          <c:showLegendKey val="0"/>
          <c:showVal val="0"/>
          <c:showCatName val="0"/>
          <c:showSerName val="0"/>
          <c:showPercent val="0"/>
          <c:showBubbleSize val="0"/>
        </c:dLbls>
        <c:gapWidth val="219"/>
        <c:overlap val="-27"/>
        <c:axId val="373757024"/>
        <c:axId val="373748168"/>
      </c:barChart>
      <c:catAx>
        <c:axId val="37375702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bg-BG"/>
          </a:p>
        </c:txPr>
        <c:crossAx val="373748168"/>
        <c:crosses val="autoZero"/>
        <c:auto val="1"/>
        <c:lblAlgn val="ctr"/>
        <c:lblOffset val="100"/>
        <c:noMultiLvlLbl val="0"/>
      </c:catAx>
      <c:valAx>
        <c:axId val="373748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bg-BG"/>
          </a:p>
        </c:txPr>
        <c:crossAx val="373757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bg-BG"/>
        </a:p>
      </c:txPr>
    </c:legend>
    <c:plotVisOnly val="1"/>
    <c:dispBlanksAs val="gap"/>
    <c:showDLblsOverMax val="0"/>
  </c:chart>
  <c:spPr>
    <a:solidFill>
      <a:srgbClr val="E7E6E6"/>
    </a:solidFill>
    <a:ln>
      <a:noFill/>
    </a:ln>
    <a:effectLst/>
  </c:spPr>
  <c:txPr>
    <a:bodyPr/>
    <a:lstStyle/>
    <a:p>
      <a:pPr>
        <a:defRPr/>
      </a:pPr>
      <a:endParaRPr lang="bg-BG"/>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bg-B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bg-BG"/>
          </a:p>
        </p:txBody>
      </p:sp>
      <p:sp>
        <p:nvSpPr>
          <p:cNvPr id="4" name="Date Placeholder 3"/>
          <p:cNvSpPr>
            <a:spLocks noGrp="1"/>
          </p:cNvSpPr>
          <p:nvPr>
            <p:ph type="dt" sz="half" idx="10"/>
          </p:nvPr>
        </p:nvSpPr>
        <p:spPr/>
        <p:txBody>
          <a:bodyPr/>
          <a:lstStyle>
            <a:lvl1pPr>
              <a:defRPr/>
            </a:lvl1pPr>
          </a:lstStyle>
          <a:p>
            <a:pPr>
              <a:defRPr/>
            </a:pPr>
            <a:fld id="{831B6F9F-27CE-4B8D-8D73-61EB2D76BA5E}" type="datetimeFigureOut">
              <a:rPr lang="bg-BG"/>
              <a:pPr>
                <a:defRPr/>
              </a:pPr>
              <a:t>1.9.2016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52E215EF-511C-4F51-B1AE-CB5C0938FD1A}" type="slidenum">
              <a:rPr lang="bg-BG"/>
              <a:pPr>
                <a:defRPr/>
              </a:pPr>
              <a:t>‹#›</a:t>
            </a:fld>
            <a:endParaRPr lang="bg-B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10"/>
          </p:nvPr>
        </p:nvSpPr>
        <p:spPr/>
        <p:txBody>
          <a:bodyPr/>
          <a:lstStyle>
            <a:lvl1pPr>
              <a:defRPr/>
            </a:lvl1pPr>
          </a:lstStyle>
          <a:p>
            <a:pPr>
              <a:defRPr/>
            </a:pPr>
            <a:fld id="{319D4172-209D-41E6-9F23-EE00263C1F53}" type="datetimeFigureOut">
              <a:rPr lang="bg-BG"/>
              <a:pPr>
                <a:defRPr/>
              </a:pPr>
              <a:t>1.9.2016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8AF36DE1-02C4-416A-9F23-7E1E136FDCCD}" type="slidenum">
              <a:rPr lang="bg-BG"/>
              <a:pPr>
                <a:defRPr/>
              </a:pPr>
              <a:t>‹#›</a:t>
            </a:fld>
            <a:endParaRPr lang="bg-B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bg-B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10"/>
          </p:nvPr>
        </p:nvSpPr>
        <p:spPr/>
        <p:txBody>
          <a:bodyPr/>
          <a:lstStyle>
            <a:lvl1pPr>
              <a:defRPr/>
            </a:lvl1pPr>
          </a:lstStyle>
          <a:p>
            <a:pPr>
              <a:defRPr/>
            </a:pPr>
            <a:fld id="{717D7DAB-124C-43E0-B889-80485F9869E0}" type="datetimeFigureOut">
              <a:rPr lang="bg-BG"/>
              <a:pPr>
                <a:defRPr/>
              </a:pPr>
              <a:t>1.9.2016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F2FCBD3D-6F30-4426-A7C5-68C3AE9AE42E}" type="slidenum">
              <a:rPr lang="bg-BG"/>
              <a:pPr>
                <a:defRPr/>
              </a:pPr>
              <a:t>‹#›</a:t>
            </a:fld>
            <a:endParaRPr lang="bg-BG"/>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10"/>
          </p:nvPr>
        </p:nvSpPr>
        <p:spPr/>
        <p:txBody>
          <a:bodyPr/>
          <a:lstStyle>
            <a:lvl1pPr>
              <a:defRPr/>
            </a:lvl1pPr>
          </a:lstStyle>
          <a:p>
            <a:pPr>
              <a:defRPr/>
            </a:pPr>
            <a:fld id="{82DEBECC-5764-44AC-B5E6-34A826FA9C3C}" type="datetimeFigureOut">
              <a:rPr lang="bg-BG"/>
              <a:pPr>
                <a:defRPr/>
              </a:pPr>
              <a:t>1.9.2016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94F976F7-616C-42E9-AA1B-D3EEB6FF7B85}" type="slidenum">
              <a:rPr lang="bg-BG"/>
              <a:pPr>
                <a:defRPr/>
              </a:pPr>
              <a:t>‹#›</a:t>
            </a:fld>
            <a:endParaRPr lang="bg-BG"/>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bg-B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2B5038B-BF8C-4BAA-AC73-4EC5424E401B}" type="datetimeFigureOut">
              <a:rPr lang="bg-BG"/>
              <a:pPr>
                <a:defRPr/>
              </a:pPr>
              <a:t>1.9.2016 г.</a:t>
            </a:fld>
            <a:endParaRPr lang="bg-BG"/>
          </a:p>
        </p:txBody>
      </p:sp>
      <p:sp>
        <p:nvSpPr>
          <p:cNvPr id="5" name="Footer Placeholder 4"/>
          <p:cNvSpPr>
            <a:spLocks noGrp="1"/>
          </p:cNvSpPr>
          <p:nvPr>
            <p:ph type="ftr" sz="quarter" idx="11"/>
          </p:nvPr>
        </p:nvSpPr>
        <p:spPr/>
        <p:txBody>
          <a:bodyPr/>
          <a:lstStyle>
            <a:lvl1pPr>
              <a:defRPr/>
            </a:lvl1pPr>
          </a:lstStyle>
          <a:p>
            <a:pPr>
              <a:defRPr/>
            </a:pPr>
            <a:endParaRPr lang="bg-BG"/>
          </a:p>
        </p:txBody>
      </p:sp>
      <p:sp>
        <p:nvSpPr>
          <p:cNvPr id="6" name="Slide Number Placeholder 5"/>
          <p:cNvSpPr>
            <a:spLocks noGrp="1"/>
          </p:cNvSpPr>
          <p:nvPr>
            <p:ph type="sldNum" sz="quarter" idx="12"/>
          </p:nvPr>
        </p:nvSpPr>
        <p:spPr/>
        <p:txBody>
          <a:bodyPr/>
          <a:lstStyle>
            <a:lvl1pPr>
              <a:defRPr/>
            </a:lvl1pPr>
          </a:lstStyle>
          <a:p>
            <a:pPr>
              <a:defRPr/>
            </a:pPr>
            <a:fld id="{FBE80267-C97D-437A-BAC1-CFDED6CD0DEA}" type="slidenum">
              <a:rPr lang="bg-BG"/>
              <a:pPr>
                <a:defRPr/>
              </a:pPr>
              <a:t>‹#›</a:t>
            </a:fld>
            <a:endParaRPr lang="bg-BG"/>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Date Placeholder 3"/>
          <p:cNvSpPr>
            <a:spLocks noGrp="1"/>
          </p:cNvSpPr>
          <p:nvPr>
            <p:ph type="dt" sz="half" idx="10"/>
          </p:nvPr>
        </p:nvSpPr>
        <p:spPr/>
        <p:txBody>
          <a:bodyPr/>
          <a:lstStyle>
            <a:lvl1pPr>
              <a:defRPr/>
            </a:lvl1pPr>
          </a:lstStyle>
          <a:p>
            <a:pPr>
              <a:defRPr/>
            </a:pPr>
            <a:fld id="{EF0571E0-7926-4F27-A653-F4FBB8B4BB30}" type="datetimeFigureOut">
              <a:rPr lang="bg-BG"/>
              <a:pPr>
                <a:defRPr/>
              </a:pPr>
              <a:t>1.9.2016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ADA205B1-1674-47E8-9E2B-EF48B62FCE11}" type="slidenum">
              <a:rPr lang="bg-BG"/>
              <a:pPr>
                <a:defRPr/>
              </a:pPr>
              <a:t>‹#›</a:t>
            </a:fld>
            <a:endParaRPr lang="bg-BG"/>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bg-B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7" name="Date Placeholder 3"/>
          <p:cNvSpPr>
            <a:spLocks noGrp="1"/>
          </p:cNvSpPr>
          <p:nvPr>
            <p:ph type="dt" sz="half" idx="10"/>
          </p:nvPr>
        </p:nvSpPr>
        <p:spPr/>
        <p:txBody>
          <a:bodyPr/>
          <a:lstStyle>
            <a:lvl1pPr>
              <a:defRPr/>
            </a:lvl1pPr>
          </a:lstStyle>
          <a:p>
            <a:pPr>
              <a:defRPr/>
            </a:pPr>
            <a:fld id="{5240BC72-73A5-445D-BC2F-73B50A0EDD10}" type="datetimeFigureOut">
              <a:rPr lang="bg-BG"/>
              <a:pPr>
                <a:defRPr/>
              </a:pPr>
              <a:t>1.9.2016 г.</a:t>
            </a:fld>
            <a:endParaRPr lang="bg-BG"/>
          </a:p>
        </p:txBody>
      </p:sp>
      <p:sp>
        <p:nvSpPr>
          <p:cNvPr id="8" name="Footer Placeholder 4"/>
          <p:cNvSpPr>
            <a:spLocks noGrp="1"/>
          </p:cNvSpPr>
          <p:nvPr>
            <p:ph type="ftr" sz="quarter" idx="11"/>
          </p:nvPr>
        </p:nvSpPr>
        <p:spPr/>
        <p:txBody>
          <a:bodyPr/>
          <a:lstStyle>
            <a:lvl1pPr>
              <a:defRPr/>
            </a:lvl1pPr>
          </a:lstStyle>
          <a:p>
            <a:pPr>
              <a:defRPr/>
            </a:pPr>
            <a:endParaRPr lang="bg-BG"/>
          </a:p>
        </p:txBody>
      </p:sp>
      <p:sp>
        <p:nvSpPr>
          <p:cNvPr id="9" name="Slide Number Placeholder 5"/>
          <p:cNvSpPr>
            <a:spLocks noGrp="1"/>
          </p:cNvSpPr>
          <p:nvPr>
            <p:ph type="sldNum" sz="quarter" idx="12"/>
          </p:nvPr>
        </p:nvSpPr>
        <p:spPr/>
        <p:txBody>
          <a:bodyPr/>
          <a:lstStyle>
            <a:lvl1pPr>
              <a:defRPr/>
            </a:lvl1pPr>
          </a:lstStyle>
          <a:p>
            <a:pPr>
              <a:defRPr/>
            </a:pPr>
            <a:fld id="{077D7606-26FF-445E-9D7E-B7E1B9BD14D8}" type="slidenum">
              <a:rPr lang="bg-BG"/>
              <a:pPr>
                <a:defRPr/>
              </a:pPr>
              <a:t>‹#›</a:t>
            </a:fld>
            <a:endParaRPr lang="bg-BG"/>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Date Placeholder 3"/>
          <p:cNvSpPr>
            <a:spLocks noGrp="1"/>
          </p:cNvSpPr>
          <p:nvPr>
            <p:ph type="dt" sz="half" idx="10"/>
          </p:nvPr>
        </p:nvSpPr>
        <p:spPr/>
        <p:txBody>
          <a:bodyPr/>
          <a:lstStyle>
            <a:lvl1pPr>
              <a:defRPr/>
            </a:lvl1pPr>
          </a:lstStyle>
          <a:p>
            <a:pPr>
              <a:defRPr/>
            </a:pPr>
            <a:fld id="{D7F49A08-FC68-49E4-879B-93CDE9BD52C6}" type="datetimeFigureOut">
              <a:rPr lang="bg-BG"/>
              <a:pPr>
                <a:defRPr/>
              </a:pPr>
              <a:t>1.9.2016 г.</a:t>
            </a:fld>
            <a:endParaRPr lang="bg-BG"/>
          </a:p>
        </p:txBody>
      </p:sp>
      <p:sp>
        <p:nvSpPr>
          <p:cNvPr id="4" name="Footer Placeholder 4"/>
          <p:cNvSpPr>
            <a:spLocks noGrp="1"/>
          </p:cNvSpPr>
          <p:nvPr>
            <p:ph type="ftr" sz="quarter" idx="11"/>
          </p:nvPr>
        </p:nvSpPr>
        <p:spPr/>
        <p:txBody>
          <a:bodyPr/>
          <a:lstStyle>
            <a:lvl1pPr>
              <a:defRPr/>
            </a:lvl1pPr>
          </a:lstStyle>
          <a:p>
            <a:pPr>
              <a:defRPr/>
            </a:pPr>
            <a:endParaRPr lang="bg-BG"/>
          </a:p>
        </p:txBody>
      </p:sp>
      <p:sp>
        <p:nvSpPr>
          <p:cNvPr id="5" name="Slide Number Placeholder 5"/>
          <p:cNvSpPr>
            <a:spLocks noGrp="1"/>
          </p:cNvSpPr>
          <p:nvPr>
            <p:ph type="sldNum" sz="quarter" idx="12"/>
          </p:nvPr>
        </p:nvSpPr>
        <p:spPr/>
        <p:txBody>
          <a:bodyPr/>
          <a:lstStyle>
            <a:lvl1pPr>
              <a:defRPr/>
            </a:lvl1pPr>
          </a:lstStyle>
          <a:p>
            <a:pPr>
              <a:defRPr/>
            </a:pPr>
            <a:fld id="{609C0EEC-3877-4EB4-B22D-900AC35BC2A3}" type="slidenum">
              <a:rPr lang="bg-BG"/>
              <a:pPr>
                <a:defRPr/>
              </a:pPr>
              <a:t>‹#›</a:t>
            </a:fld>
            <a:endParaRPr lang="bg-BG"/>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C6E85B-435C-4E68-8BE9-F67506D3341F}" type="datetimeFigureOut">
              <a:rPr lang="bg-BG"/>
              <a:pPr>
                <a:defRPr/>
              </a:pPr>
              <a:t>1.9.2016 г.</a:t>
            </a:fld>
            <a:endParaRPr lang="bg-BG"/>
          </a:p>
        </p:txBody>
      </p:sp>
      <p:sp>
        <p:nvSpPr>
          <p:cNvPr id="3" name="Footer Placeholder 4"/>
          <p:cNvSpPr>
            <a:spLocks noGrp="1"/>
          </p:cNvSpPr>
          <p:nvPr>
            <p:ph type="ftr" sz="quarter" idx="11"/>
          </p:nvPr>
        </p:nvSpPr>
        <p:spPr/>
        <p:txBody>
          <a:bodyPr/>
          <a:lstStyle>
            <a:lvl1pPr>
              <a:defRPr/>
            </a:lvl1pPr>
          </a:lstStyle>
          <a:p>
            <a:pPr>
              <a:defRPr/>
            </a:pPr>
            <a:endParaRPr lang="bg-BG"/>
          </a:p>
        </p:txBody>
      </p:sp>
      <p:sp>
        <p:nvSpPr>
          <p:cNvPr id="4" name="Slide Number Placeholder 5"/>
          <p:cNvSpPr>
            <a:spLocks noGrp="1"/>
          </p:cNvSpPr>
          <p:nvPr>
            <p:ph type="sldNum" sz="quarter" idx="12"/>
          </p:nvPr>
        </p:nvSpPr>
        <p:spPr/>
        <p:txBody>
          <a:bodyPr/>
          <a:lstStyle>
            <a:lvl1pPr>
              <a:defRPr/>
            </a:lvl1pPr>
          </a:lstStyle>
          <a:p>
            <a:pPr>
              <a:defRPr/>
            </a:pPr>
            <a:fld id="{EEB10642-5166-4B1A-B5A4-076D176051E7}" type="slidenum">
              <a:rPr lang="bg-BG"/>
              <a:pPr>
                <a:defRPr/>
              </a:pPr>
              <a:t>‹#›</a:t>
            </a:fld>
            <a:endParaRPr lang="bg-B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EF1FDD3-29AA-4EA5-BEAD-8B3B9D6AF0D7}" type="datetimeFigureOut">
              <a:rPr lang="bg-BG"/>
              <a:pPr>
                <a:defRPr/>
              </a:pPr>
              <a:t>1.9.2016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4B67AFD5-86A2-4678-B5F4-88D85DD32083}" type="slidenum">
              <a:rPr lang="bg-BG"/>
              <a:pPr>
                <a:defRPr/>
              </a:pPr>
              <a:t>‹#›</a:t>
            </a:fld>
            <a:endParaRPr lang="bg-B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bg-BG"/>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26A790C-07E5-4955-AFA0-89A46E8DEDFE}" type="datetimeFigureOut">
              <a:rPr lang="bg-BG"/>
              <a:pPr>
                <a:defRPr/>
              </a:pPr>
              <a:t>1.9.2016 г.</a:t>
            </a:fld>
            <a:endParaRPr lang="bg-BG"/>
          </a:p>
        </p:txBody>
      </p:sp>
      <p:sp>
        <p:nvSpPr>
          <p:cNvPr id="6" name="Footer Placeholder 4"/>
          <p:cNvSpPr>
            <a:spLocks noGrp="1"/>
          </p:cNvSpPr>
          <p:nvPr>
            <p:ph type="ftr" sz="quarter" idx="11"/>
          </p:nvPr>
        </p:nvSpPr>
        <p:spPr/>
        <p:txBody>
          <a:bodyPr/>
          <a:lstStyle>
            <a:lvl1pPr>
              <a:defRPr/>
            </a:lvl1pPr>
          </a:lstStyle>
          <a:p>
            <a:pPr>
              <a:defRPr/>
            </a:pPr>
            <a:endParaRPr lang="bg-BG"/>
          </a:p>
        </p:txBody>
      </p:sp>
      <p:sp>
        <p:nvSpPr>
          <p:cNvPr id="7" name="Slide Number Placeholder 5"/>
          <p:cNvSpPr>
            <a:spLocks noGrp="1"/>
          </p:cNvSpPr>
          <p:nvPr>
            <p:ph type="sldNum" sz="quarter" idx="12"/>
          </p:nvPr>
        </p:nvSpPr>
        <p:spPr/>
        <p:txBody>
          <a:bodyPr/>
          <a:lstStyle>
            <a:lvl1pPr>
              <a:defRPr/>
            </a:lvl1pPr>
          </a:lstStyle>
          <a:p>
            <a:pPr>
              <a:defRPr/>
            </a:pPr>
            <a:fld id="{38B83911-475B-4F17-A281-F10B0BB458FC}" type="slidenum">
              <a:rPr lang="bg-BG"/>
              <a:pPr>
                <a:defRPr/>
              </a:pPr>
              <a:t>‹#›</a:t>
            </a:fld>
            <a:endParaRPr lang="bg-B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blip>
          <a:srcRect/>
          <a:stretch>
            <a:fillRect t="-58000" b="-58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bg-BG"/>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0ECBAE2-435B-4681-AA59-E469B157189F}" type="datetimeFigureOut">
              <a:rPr lang="bg-BG"/>
              <a:pPr>
                <a:defRPr/>
              </a:pPr>
              <a:t>1.9.2016 г.</a:t>
            </a:fld>
            <a:endParaRPr lang="bg-B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bg-B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3AF2099-201F-45E2-B481-6ECEFF67C125}" type="slidenum">
              <a:rPr lang="bg-BG"/>
              <a:pPr>
                <a:defRPr/>
              </a:pPr>
              <a:t>‹#›</a:t>
            </a:fld>
            <a:endParaRPr lang="bg-BG"/>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emf"/><Relationship Id="rId5" Type="http://schemas.openxmlformats.org/officeDocument/2006/relationships/image" Target="../media/image33.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blip>
          <a:stretch>
            <a:fillRect/>
          </a:stretch>
        </p:blipFill>
        <p:spPr>
          <a:xfrm>
            <a:off x="3220862" y="2788920"/>
            <a:ext cx="6010375" cy="1381531"/>
          </a:xfrm>
          <a:prstGeom prst="rect">
            <a:avLst/>
          </a:prstGeom>
          <a:effectLst>
            <a:innerShdw blurRad="63500" dist="50800" dir="10800000">
              <a:prstClr val="black">
                <a:alpha val="50000"/>
              </a:prstClr>
            </a:innerShdw>
          </a:effectLst>
        </p:spPr>
      </p:pic>
      <p:sp>
        <p:nvSpPr>
          <p:cNvPr id="2" name="TextBox 1"/>
          <p:cNvSpPr txBox="1"/>
          <p:nvPr/>
        </p:nvSpPr>
        <p:spPr>
          <a:xfrm>
            <a:off x="2540000" y="4601029"/>
            <a:ext cx="7300687" cy="1661993"/>
          </a:xfrm>
          <a:prstGeom prst="rect">
            <a:avLst/>
          </a:prstGeom>
          <a:noFill/>
        </p:spPr>
        <p:txBody>
          <a:bodyPr wrap="square" rtlCol="0">
            <a:spAutoFit/>
          </a:bodyPr>
          <a:lstStyle/>
          <a:p>
            <a:pPr algn="ctr"/>
            <a:r>
              <a:rPr lang="en-US" sz="2400" b="1" dirty="0"/>
              <a:t>COMBINED TRANSPORT IN THE SEE AREA </a:t>
            </a:r>
          </a:p>
          <a:p>
            <a:pPr algn="ctr"/>
            <a:r>
              <a:rPr lang="en-US" sz="2400" b="1" dirty="0"/>
              <a:t>POSSIBILITES AND PERSPECTIVES</a:t>
            </a:r>
          </a:p>
          <a:p>
            <a:endParaRPr lang="en-US" dirty="0"/>
          </a:p>
          <a:p>
            <a:r>
              <a:rPr lang="en-US" dirty="0"/>
              <a:t>South East Europe Co Modality 2016</a:t>
            </a:r>
          </a:p>
          <a:p>
            <a:r>
              <a:rPr lang="en-US" dirty="0"/>
              <a:t>Plovdiv,  01 September 2016</a:t>
            </a:r>
            <a:endParaRPr lang="bg-BG" dirty="0"/>
          </a:p>
        </p:txBody>
      </p:sp>
    </p:spTree>
  </p:cSld>
  <p:clrMapOvr>
    <a:masterClrMapping/>
  </p:clrMapOvr>
  <p:transition spd="med" advTm="96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par>
                          <p:cTn id="8" fill="hold">
                            <p:stCondLst>
                              <p:cond delay="4000"/>
                            </p:stCondLst>
                            <p:childTnLst>
                              <p:par>
                                <p:cTn id="9" presetID="53" presetClass="entr" presetSubtype="16"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2772"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p:nvPr/>
        </p:nvSpPr>
        <p:spPr>
          <a:xfrm>
            <a:off x="363538" y="219075"/>
            <a:ext cx="4095750" cy="519113"/>
          </a:xfrm>
          <a:prstGeom prst="rect">
            <a:avLst/>
          </a:prstGeom>
          <a:noFill/>
        </p:spPr>
        <p:txBody>
          <a:bodyPr>
            <a:spAutoFit/>
          </a:bodyPr>
          <a:lstStyle/>
          <a:p>
            <a:pPr algn="ctr"/>
            <a:r>
              <a:rPr lang="en-US" sz="2800" b="1" dirty="0">
                <a:latin typeface="Times New Roman" pitchFamily="18" charset="0"/>
                <a:cs typeface="Times New Roman" pitchFamily="18" charset="0"/>
              </a:rPr>
              <a:t>DEFINITION</a:t>
            </a:r>
            <a:endParaRPr lang="bg-BG" sz="2800" b="1" dirty="0">
              <a:latin typeface="Times New Roman" pitchFamily="18" charset="0"/>
              <a:cs typeface="Times New Roman" pitchFamily="18" charset="0"/>
            </a:endParaRPr>
          </a:p>
        </p:txBody>
      </p:sp>
      <p:sp>
        <p:nvSpPr>
          <p:cNvPr id="32834" name="Rectangle 66"/>
          <p:cNvSpPr>
            <a:spLocks noChangeArrowheads="1"/>
          </p:cNvSpPr>
          <p:nvPr/>
        </p:nvSpPr>
        <p:spPr bwMode="auto">
          <a:xfrm>
            <a:off x="596900" y="1785938"/>
            <a:ext cx="10896600" cy="4664075"/>
          </a:xfrm>
          <a:prstGeom prst="rect">
            <a:avLst/>
          </a:prstGeom>
          <a:noFill/>
          <a:ln w="9525">
            <a:noFill/>
            <a:miter lim="800000"/>
            <a:headEnd/>
            <a:tailEnd/>
          </a:ln>
          <a:effectLst/>
        </p:spPr>
        <p:txBody>
          <a:bodyPr>
            <a:spAutoFit/>
          </a:bodyPr>
          <a:lstStyle/>
          <a:p>
            <a:pPr>
              <a:buClr>
                <a:srgbClr val="DE0000"/>
              </a:buClr>
              <a:buFont typeface="Wingdings" pitchFamily="2" charset="2"/>
              <a:buChar char="Ø"/>
            </a:pP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following</a:t>
            </a:r>
            <a:r>
              <a:rPr lang="bg-BG" sz="2000" b="1" dirty="0">
                <a:latin typeface="Times New Roman" pitchFamily="18" charset="0"/>
              </a:rPr>
              <a:t> </a:t>
            </a:r>
            <a:r>
              <a:rPr lang="bg-BG" sz="2000" b="1" dirty="0" err="1">
                <a:latin typeface="Times New Roman" pitchFamily="18" charset="0"/>
              </a:rPr>
              <a:t>definitions</a:t>
            </a:r>
            <a:r>
              <a:rPr lang="bg-BG" sz="2000" b="1" dirty="0">
                <a:latin typeface="Times New Roman" pitchFamily="18" charset="0"/>
              </a:rPr>
              <a:t> </a:t>
            </a:r>
            <a:r>
              <a:rPr lang="bg-BG" sz="2000" b="1" dirty="0" err="1">
                <a:latin typeface="Times New Roman" pitchFamily="18" charset="0"/>
              </a:rPr>
              <a:t>are</a:t>
            </a:r>
            <a:r>
              <a:rPr lang="bg-BG" sz="2000" b="1" dirty="0">
                <a:latin typeface="Times New Roman" pitchFamily="18" charset="0"/>
              </a:rPr>
              <a:t> </a:t>
            </a:r>
            <a:r>
              <a:rPr lang="bg-BG" sz="2000" b="1" dirty="0" err="1">
                <a:latin typeface="Times New Roman" pitchFamily="18" charset="0"/>
              </a:rPr>
              <a:t>given</a:t>
            </a:r>
            <a:r>
              <a:rPr lang="bg-BG" sz="2000" b="1" dirty="0">
                <a:latin typeface="Times New Roman" pitchFamily="18" charset="0"/>
              </a:rPr>
              <a:t> </a:t>
            </a:r>
            <a:r>
              <a:rPr lang="bg-BG" sz="2000" b="1" dirty="0" err="1">
                <a:latin typeface="Times New Roman" pitchFamily="18" charset="0"/>
              </a:rPr>
              <a:t>by</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United</a:t>
            </a:r>
            <a:r>
              <a:rPr lang="bg-BG" sz="2000" b="1" dirty="0">
                <a:latin typeface="Times New Roman" pitchFamily="18" charset="0"/>
              </a:rPr>
              <a:t> </a:t>
            </a:r>
            <a:r>
              <a:rPr lang="bg-BG" sz="2000" b="1" dirty="0" err="1">
                <a:latin typeface="Times New Roman" pitchFamily="18" charset="0"/>
              </a:rPr>
              <a:t>Nations</a:t>
            </a:r>
            <a:r>
              <a:rPr lang="bg-BG" sz="2000" b="1" dirty="0">
                <a:latin typeface="Times New Roman" pitchFamily="18" charset="0"/>
              </a:rPr>
              <a:t> </a:t>
            </a:r>
            <a:r>
              <a:rPr lang="bg-BG" sz="2000" b="1" dirty="0" err="1">
                <a:latin typeface="Times New Roman" pitchFamily="18" charset="0"/>
              </a:rPr>
              <a:t>Economic</a:t>
            </a:r>
            <a:r>
              <a:rPr lang="bg-BG" sz="2000" b="1" dirty="0">
                <a:latin typeface="Times New Roman" pitchFamily="18" charset="0"/>
              </a:rPr>
              <a:t> </a:t>
            </a:r>
            <a:r>
              <a:rPr lang="bg-BG" sz="2000" b="1" dirty="0" err="1">
                <a:latin typeface="Times New Roman" pitchFamily="18" charset="0"/>
              </a:rPr>
              <a:t>Commission</a:t>
            </a:r>
            <a:r>
              <a:rPr lang="bg-BG" sz="2000" b="1" dirty="0">
                <a:latin typeface="Times New Roman" pitchFamily="18" charset="0"/>
              </a:rPr>
              <a:t> </a:t>
            </a:r>
            <a:r>
              <a:rPr lang="bg-BG" sz="2000" b="1" dirty="0" err="1">
                <a:latin typeface="Times New Roman" pitchFamily="18" charset="0"/>
              </a:rPr>
              <a:t>for</a:t>
            </a:r>
            <a:r>
              <a:rPr lang="bg-BG" sz="2000" b="1" dirty="0">
                <a:latin typeface="Times New Roman" pitchFamily="18" charset="0"/>
              </a:rPr>
              <a:t> </a:t>
            </a:r>
            <a:r>
              <a:rPr lang="bg-BG" sz="2000" b="1" dirty="0" err="1">
                <a:latin typeface="Times New Roman" pitchFamily="18" charset="0"/>
              </a:rPr>
              <a:t>Europe</a:t>
            </a:r>
            <a:r>
              <a:rPr lang="bg-BG" sz="2000" b="1" dirty="0">
                <a:latin typeface="Times New Roman" pitchFamily="18" charset="0"/>
              </a:rPr>
              <a:t>: </a:t>
            </a:r>
            <a:r>
              <a:rPr lang="bg-BG" sz="2000" b="1" dirty="0" err="1">
                <a:latin typeface="Times New Roman" pitchFamily="18" charset="0"/>
              </a:rPr>
              <a:t>Combined</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is</a:t>
            </a:r>
            <a:r>
              <a:rPr lang="bg-BG" sz="2000" b="1" dirty="0">
                <a:latin typeface="Times New Roman" pitchFamily="18" charset="0"/>
              </a:rPr>
              <a:t> </a:t>
            </a:r>
            <a:r>
              <a:rPr lang="bg-BG" sz="2000" b="1" dirty="0" err="1">
                <a:latin typeface="Times New Roman" pitchFamily="18" charset="0"/>
              </a:rPr>
              <a:t>intermodal</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where</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major</a:t>
            </a:r>
            <a:r>
              <a:rPr lang="bg-BG" sz="2000" b="1" dirty="0">
                <a:latin typeface="Times New Roman" pitchFamily="18" charset="0"/>
              </a:rPr>
              <a:t> </a:t>
            </a:r>
            <a:r>
              <a:rPr lang="bg-BG" sz="2000" b="1" dirty="0" err="1">
                <a:latin typeface="Times New Roman" pitchFamily="18" charset="0"/>
              </a:rPr>
              <a:t>part</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European</a:t>
            </a:r>
            <a:r>
              <a:rPr lang="bg-BG" sz="2000" b="1" dirty="0">
                <a:latin typeface="Times New Roman" pitchFamily="18" charset="0"/>
              </a:rPr>
              <a:t> </a:t>
            </a:r>
            <a:r>
              <a:rPr lang="bg-BG" sz="2000" b="1" dirty="0" err="1">
                <a:latin typeface="Times New Roman" pitchFamily="18" charset="0"/>
              </a:rPr>
              <a:t>journey</a:t>
            </a:r>
            <a:r>
              <a:rPr lang="bg-BG" sz="2000" b="1" dirty="0">
                <a:latin typeface="Times New Roman" pitchFamily="18" charset="0"/>
              </a:rPr>
              <a:t> </a:t>
            </a:r>
            <a:r>
              <a:rPr lang="bg-BG" sz="2000" b="1" dirty="0" err="1">
                <a:latin typeface="Times New Roman" pitchFamily="18" charset="0"/>
              </a:rPr>
              <a:t>is</a:t>
            </a:r>
            <a:r>
              <a:rPr lang="bg-BG" sz="2000" b="1" dirty="0">
                <a:latin typeface="Times New Roman" pitchFamily="18" charset="0"/>
              </a:rPr>
              <a:t> </a:t>
            </a:r>
            <a:r>
              <a:rPr lang="bg-BG" sz="2000" b="1" dirty="0" err="1">
                <a:latin typeface="Times New Roman" pitchFamily="18" charset="0"/>
              </a:rPr>
              <a:t>by</a:t>
            </a:r>
            <a:r>
              <a:rPr lang="bg-BG" sz="2000" b="1" dirty="0">
                <a:latin typeface="Times New Roman" pitchFamily="18" charset="0"/>
              </a:rPr>
              <a:t> </a:t>
            </a:r>
            <a:r>
              <a:rPr lang="bg-BG" sz="2000" b="1" dirty="0" err="1">
                <a:latin typeface="Times New Roman" pitchFamily="18" charset="0"/>
              </a:rPr>
              <a:t>rail</a:t>
            </a:r>
            <a:r>
              <a:rPr lang="bg-BG" sz="2000" b="1" dirty="0">
                <a:latin typeface="Times New Roman" pitchFamily="18" charset="0"/>
              </a:rPr>
              <a:t>, </a:t>
            </a:r>
            <a:r>
              <a:rPr lang="bg-BG" sz="2000" b="1" dirty="0" err="1">
                <a:latin typeface="Times New Roman" pitchFamily="18" charset="0"/>
              </a:rPr>
              <a:t>inland</a:t>
            </a:r>
            <a:r>
              <a:rPr lang="bg-BG" sz="2000" b="1" dirty="0">
                <a:latin typeface="Times New Roman" pitchFamily="18" charset="0"/>
              </a:rPr>
              <a:t> </a:t>
            </a:r>
            <a:r>
              <a:rPr lang="bg-BG" sz="2000" b="1" dirty="0" err="1">
                <a:latin typeface="Times New Roman" pitchFamily="18" charset="0"/>
              </a:rPr>
              <a:t>waterways</a:t>
            </a:r>
            <a:r>
              <a:rPr lang="bg-BG" sz="2000" b="1" dirty="0">
                <a:latin typeface="Times New Roman" pitchFamily="18" charset="0"/>
              </a:rPr>
              <a:t> </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sea</a:t>
            </a:r>
            <a:r>
              <a:rPr lang="bg-BG" sz="2000" b="1" dirty="0">
                <a:latin typeface="Times New Roman" pitchFamily="18" charset="0"/>
              </a:rPr>
              <a:t> </a:t>
            </a:r>
            <a:r>
              <a:rPr lang="bg-BG" sz="2000" b="1" dirty="0" err="1">
                <a:latin typeface="Times New Roman" pitchFamily="18" charset="0"/>
              </a:rPr>
              <a:t>and</a:t>
            </a:r>
            <a:r>
              <a:rPr lang="bg-BG" sz="2000" b="1" dirty="0">
                <a:latin typeface="Times New Roman" pitchFamily="18" charset="0"/>
              </a:rPr>
              <a:t> </a:t>
            </a:r>
            <a:r>
              <a:rPr lang="bg-BG" sz="2000" b="1" dirty="0" err="1">
                <a:latin typeface="Times New Roman" pitchFamily="18" charset="0"/>
              </a:rPr>
              <a:t>any</a:t>
            </a:r>
            <a:r>
              <a:rPr lang="bg-BG" sz="2000" b="1" dirty="0">
                <a:latin typeface="Times New Roman" pitchFamily="18" charset="0"/>
              </a:rPr>
              <a:t> </a:t>
            </a:r>
            <a:r>
              <a:rPr lang="bg-BG" sz="2000" b="1" dirty="0" err="1">
                <a:latin typeface="Times New Roman" pitchFamily="18" charset="0"/>
              </a:rPr>
              <a:t>initial</a:t>
            </a:r>
            <a:r>
              <a:rPr lang="bg-BG" sz="2000" b="1" dirty="0">
                <a:latin typeface="Times New Roman" pitchFamily="18" charset="0"/>
              </a:rPr>
              <a:t> </a:t>
            </a:r>
            <a:r>
              <a:rPr lang="bg-BG" sz="2000" b="1" dirty="0" err="1">
                <a:latin typeface="Times New Roman" pitchFamily="18" charset="0"/>
              </a:rPr>
              <a:t>and</a:t>
            </a:r>
            <a:r>
              <a:rPr lang="bg-BG" sz="2000" b="1" dirty="0">
                <a:latin typeface="Times New Roman" pitchFamily="18" charset="0"/>
              </a:rPr>
              <a:t>/</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final</a:t>
            </a:r>
            <a:r>
              <a:rPr lang="bg-BG" sz="2000" b="1" dirty="0">
                <a:latin typeface="Times New Roman" pitchFamily="18" charset="0"/>
              </a:rPr>
              <a:t> </a:t>
            </a:r>
            <a:r>
              <a:rPr lang="bg-BG" sz="2000" b="1" dirty="0" err="1">
                <a:latin typeface="Times New Roman" pitchFamily="18" charset="0"/>
              </a:rPr>
              <a:t>legs</a:t>
            </a:r>
            <a:r>
              <a:rPr lang="bg-BG" sz="2000" b="1" dirty="0">
                <a:latin typeface="Times New Roman" pitchFamily="18" charset="0"/>
              </a:rPr>
              <a:t> </a:t>
            </a:r>
            <a:r>
              <a:rPr lang="bg-BG" sz="2000" b="1" dirty="0" err="1">
                <a:latin typeface="Times New Roman" pitchFamily="18" charset="0"/>
              </a:rPr>
              <a:t>carried</a:t>
            </a:r>
            <a:r>
              <a:rPr lang="bg-BG" sz="2000" b="1" dirty="0">
                <a:latin typeface="Times New Roman" pitchFamily="18" charset="0"/>
              </a:rPr>
              <a:t> </a:t>
            </a:r>
            <a:r>
              <a:rPr lang="bg-BG" sz="2000" b="1" dirty="0" err="1">
                <a:latin typeface="Times New Roman" pitchFamily="18" charset="0"/>
              </a:rPr>
              <a:t>out</a:t>
            </a:r>
            <a:r>
              <a:rPr lang="bg-BG" sz="2000" b="1" dirty="0">
                <a:latin typeface="Times New Roman" pitchFamily="18" charset="0"/>
              </a:rPr>
              <a:t> </a:t>
            </a:r>
            <a:r>
              <a:rPr lang="bg-BG" sz="2000" b="1" dirty="0" err="1">
                <a:latin typeface="Times New Roman" pitchFamily="18" charset="0"/>
              </a:rPr>
              <a:t>by</a:t>
            </a:r>
            <a:r>
              <a:rPr lang="bg-BG" sz="2000" b="1" dirty="0">
                <a:latin typeface="Times New Roman" pitchFamily="18" charset="0"/>
              </a:rPr>
              <a:t> </a:t>
            </a:r>
            <a:r>
              <a:rPr lang="bg-BG" sz="2000" b="1" dirty="0" err="1">
                <a:latin typeface="Times New Roman" pitchFamily="18" charset="0"/>
              </a:rPr>
              <a:t>road</a:t>
            </a:r>
            <a:r>
              <a:rPr lang="bg-BG" sz="2000" b="1" dirty="0">
                <a:latin typeface="Times New Roman" pitchFamily="18" charset="0"/>
              </a:rPr>
              <a:t> </a:t>
            </a:r>
            <a:r>
              <a:rPr lang="bg-BG" sz="2000" b="1" dirty="0" err="1">
                <a:latin typeface="Times New Roman" pitchFamily="18" charset="0"/>
              </a:rPr>
              <a:t>are</a:t>
            </a:r>
            <a:r>
              <a:rPr lang="bg-BG" sz="2000" b="1" dirty="0">
                <a:latin typeface="Times New Roman" pitchFamily="18" charset="0"/>
              </a:rPr>
              <a:t> </a:t>
            </a:r>
            <a:r>
              <a:rPr lang="bg-BG" sz="2000" b="1" dirty="0" err="1">
                <a:latin typeface="Times New Roman" pitchFamily="18" charset="0"/>
              </a:rPr>
              <a:t>as</a:t>
            </a:r>
            <a:r>
              <a:rPr lang="bg-BG" sz="2000" b="1" dirty="0">
                <a:latin typeface="Times New Roman" pitchFamily="18" charset="0"/>
              </a:rPr>
              <a:t> </a:t>
            </a:r>
            <a:r>
              <a:rPr lang="bg-BG" sz="2000" b="1" dirty="0" err="1">
                <a:latin typeface="Times New Roman" pitchFamily="18" charset="0"/>
              </a:rPr>
              <a:t>short</a:t>
            </a:r>
            <a:r>
              <a:rPr lang="bg-BG" sz="2000" b="1" dirty="0">
                <a:latin typeface="Times New Roman" pitchFamily="18" charset="0"/>
              </a:rPr>
              <a:t> </a:t>
            </a:r>
            <a:r>
              <a:rPr lang="bg-BG" sz="2000" b="1" dirty="0" err="1">
                <a:latin typeface="Times New Roman" pitchFamily="18" charset="0"/>
              </a:rPr>
              <a:t>as</a:t>
            </a:r>
            <a:r>
              <a:rPr lang="bg-BG" sz="2000" b="1" dirty="0">
                <a:latin typeface="Times New Roman" pitchFamily="18" charset="0"/>
              </a:rPr>
              <a:t> </a:t>
            </a:r>
            <a:r>
              <a:rPr lang="bg-BG" sz="2000" b="1" dirty="0" err="1">
                <a:latin typeface="Times New Roman" pitchFamily="18" charset="0"/>
              </a:rPr>
              <a:t>possible</a:t>
            </a:r>
            <a:r>
              <a:rPr lang="bg-BG" sz="2000" b="1" dirty="0">
                <a:latin typeface="Times New Roman" pitchFamily="18" charset="0"/>
              </a:rPr>
              <a:t>.</a:t>
            </a:r>
            <a:endParaRPr lang="en-US" sz="2000" b="1" dirty="0">
              <a:latin typeface="Times New Roman" pitchFamily="18" charset="0"/>
            </a:endParaRPr>
          </a:p>
          <a:p>
            <a:pPr>
              <a:buClr>
                <a:srgbClr val="DE0000"/>
              </a:buClr>
              <a:buFont typeface="Wingdings" pitchFamily="2" charset="2"/>
              <a:buChar char="Ø"/>
            </a:pPr>
            <a:endParaRPr lang="bg-BG" sz="2000" b="1" dirty="0">
              <a:latin typeface="Times New Roman" pitchFamily="18" charset="0"/>
            </a:endParaRPr>
          </a:p>
          <a:p>
            <a:pPr>
              <a:buClr>
                <a:srgbClr val="DE0000"/>
              </a:buClr>
              <a:buFont typeface="Wingdings" pitchFamily="2" charset="2"/>
              <a:buNone/>
            </a:pP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Railway</a:t>
            </a:r>
            <a:r>
              <a:rPr lang="bg-BG" sz="2000" b="1" dirty="0">
                <a:latin typeface="Times New Roman" pitchFamily="18" charset="0"/>
              </a:rPr>
              <a:t> Companies </a:t>
            </a:r>
            <a:r>
              <a:rPr lang="bg-BG" sz="2000" b="1" dirty="0" err="1">
                <a:latin typeface="Times New Roman" pitchFamily="18" charset="0"/>
              </a:rPr>
              <a:t>offer</a:t>
            </a:r>
            <a:r>
              <a:rPr lang="bg-BG" sz="2000" b="1" dirty="0">
                <a:latin typeface="Times New Roman" pitchFamily="18" charset="0"/>
              </a:rPr>
              <a:t> </a:t>
            </a:r>
            <a:r>
              <a:rPr lang="bg-BG" sz="2000" b="1" dirty="0" err="1">
                <a:latin typeface="Times New Roman" pitchFamily="18" charset="0"/>
              </a:rPr>
              <a:t>two</a:t>
            </a:r>
            <a:r>
              <a:rPr lang="bg-BG" sz="2000" b="1" dirty="0">
                <a:latin typeface="Times New Roman" pitchFamily="18" charset="0"/>
              </a:rPr>
              <a:t> </a:t>
            </a:r>
            <a:r>
              <a:rPr lang="bg-BG" sz="2000" b="1" dirty="0" err="1">
                <a:latin typeface="Times New Roman" pitchFamily="18" charset="0"/>
              </a:rPr>
              <a:t>types</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intermodal</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p>
          <a:p>
            <a:pPr>
              <a:buClr>
                <a:srgbClr val="DE0000"/>
              </a:buClr>
              <a:buFont typeface="Wingdings" pitchFamily="2" charset="2"/>
              <a:buNone/>
            </a:pPr>
            <a:r>
              <a:rPr lang="bg-BG" sz="2000" b="1" dirty="0">
                <a:latin typeface="Times New Roman" pitchFamily="18" charset="0"/>
              </a:rPr>
              <a:t>- </a:t>
            </a:r>
            <a:r>
              <a:rPr lang="bg-BG" sz="2000" b="1" dirty="0" err="1">
                <a:latin typeface="Times New Roman" pitchFamily="18" charset="0"/>
              </a:rPr>
              <a:t>Accompanied</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also</a:t>
            </a:r>
            <a:r>
              <a:rPr lang="bg-BG" sz="2000" b="1" dirty="0">
                <a:latin typeface="Times New Roman" pitchFamily="18" charset="0"/>
              </a:rPr>
              <a:t> </a:t>
            </a:r>
            <a:r>
              <a:rPr lang="bg-BG" sz="2000" b="1" dirty="0" err="1">
                <a:latin typeface="Times New Roman" pitchFamily="18" charset="0"/>
              </a:rPr>
              <a:t>known</a:t>
            </a:r>
            <a:r>
              <a:rPr lang="bg-BG" sz="2000" b="1" dirty="0">
                <a:latin typeface="Times New Roman" pitchFamily="18" charset="0"/>
              </a:rPr>
              <a:t> </a:t>
            </a:r>
            <a:r>
              <a:rPr lang="bg-BG" sz="2000" b="1" dirty="0" err="1">
                <a:latin typeface="Times New Roman" pitchFamily="18" charset="0"/>
              </a:rPr>
              <a:t>as</a:t>
            </a:r>
            <a:r>
              <a:rPr lang="bg-BG" sz="2000" b="1" dirty="0">
                <a:latin typeface="Times New Roman" pitchFamily="18" charset="0"/>
              </a:rPr>
              <a:t> "</a:t>
            </a:r>
            <a:r>
              <a:rPr lang="bg-BG" sz="2000" b="1" dirty="0" err="1">
                <a:latin typeface="Times New Roman" pitchFamily="18" charset="0"/>
              </a:rPr>
              <a:t>rolling</a:t>
            </a:r>
            <a:r>
              <a:rPr lang="bg-BG" sz="2000" b="1" dirty="0">
                <a:latin typeface="Times New Roman" pitchFamily="18" charset="0"/>
              </a:rPr>
              <a:t> </a:t>
            </a:r>
            <a:r>
              <a:rPr lang="bg-BG" sz="2000" b="1" dirty="0" err="1">
                <a:latin typeface="Times New Roman" pitchFamily="18" charset="0"/>
              </a:rPr>
              <a:t>road</a:t>
            </a:r>
            <a:r>
              <a:rPr lang="bg-BG" sz="2000" b="1" dirty="0">
                <a:latin typeface="Times New Roman" pitchFamily="18" charset="0"/>
              </a:rPr>
              <a:t>".</a:t>
            </a:r>
          </a:p>
          <a:p>
            <a:pPr>
              <a:buClr>
                <a:srgbClr val="DE0000"/>
              </a:buClr>
              <a:buFont typeface="Wingdings" pitchFamily="2" charset="2"/>
              <a:buNone/>
            </a:pPr>
            <a:r>
              <a:rPr lang="bg-BG" sz="2000" b="1" dirty="0">
                <a:latin typeface="Times New Roman" pitchFamily="18" charset="0"/>
              </a:rPr>
              <a:t>- </a:t>
            </a:r>
            <a:r>
              <a:rPr lang="bg-BG" sz="2000" b="1" dirty="0" err="1">
                <a:latin typeface="Times New Roman" pitchFamily="18" charset="0"/>
              </a:rPr>
              <a:t>Unaccompanied</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changing</a:t>
            </a:r>
            <a:r>
              <a:rPr lang="bg-BG" sz="2000" b="1" dirty="0">
                <a:latin typeface="Times New Roman" pitchFamily="18" charset="0"/>
              </a:rPr>
              <a:t> </a:t>
            </a:r>
            <a:r>
              <a:rPr lang="bg-BG" sz="2000" b="1" dirty="0" err="1">
                <a:latin typeface="Times New Roman" pitchFamily="18" charset="0"/>
              </a:rPr>
              <a:t>from</a:t>
            </a:r>
            <a:r>
              <a:rPr lang="bg-BG" sz="2000" b="1" dirty="0">
                <a:latin typeface="Times New Roman" pitchFamily="18" charset="0"/>
              </a:rPr>
              <a:t> </a:t>
            </a:r>
            <a:r>
              <a:rPr lang="bg-BG" sz="2000" b="1" dirty="0" err="1">
                <a:latin typeface="Times New Roman" pitchFamily="18" charset="0"/>
              </a:rPr>
              <a:t>one</a:t>
            </a:r>
            <a:r>
              <a:rPr lang="bg-BG" sz="2000" b="1" dirty="0">
                <a:latin typeface="Times New Roman" pitchFamily="18" charset="0"/>
              </a:rPr>
              <a:t> </a:t>
            </a:r>
            <a:r>
              <a:rPr lang="bg-BG" sz="2000" b="1" dirty="0" err="1">
                <a:latin typeface="Times New Roman" pitchFamily="18" charset="0"/>
              </a:rPr>
              <a:t>mode</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to</a:t>
            </a:r>
            <a:r>
              <a:rPr lang="bg-BG" sz="2000" b="1" dirty="0">
                <a:latin typeface="Times New Roman" pitchFamily="18" charset="0"/>
              </a:rPr>
              <a:t> </a:t>
            </a:r>
            <a:r>
              <a:rPr lang="bg-BG" sz="2000" b="1" dirty="0" err="1">
                <a:latin typeface="Times New Roman" pitchFamily="18" charset="0"/>
              </a:rPr>
              <a:t>another</a:t>
            </a:r>
            <a:r>
              <a:rPr lang="bg-BG" sz="2000" b="1" dirty="0">
                <a:latin typeface="Times New Roman" pitchFamily="18" charset="0"/>
              </a:rPr>
              <a:t> </a:t>
            </a:r>
            <a:r>
              <a:rPr lang="bg-BG" sz="2000" b="1" dirty="0" err="1">
                <a:latin typeface="Times New Roman" pitchFamily="18" charset="0"/>
              </a:rPr>
              <a:t>using</a:t>
            </a:r>
            <a:r>
              <a:rPr lang="bg-BG" sz="2000" b="1" dirty="0">
                <a:latin typeface="Times New Roman" pitchFamily="18" charset="0"/>
              </a:rPr>
              <a:t> a </a:t>
            </a:r>
            <a:r>
              <a:rPr lang="bg-BG" sz="2000" b="1" dirty="0" err="1">
                <a:latin typeface="Times New Roman" pitchFamily="18" charset="0"/>
              </a:rPr>
              <a:t>purpose-built</a:t>
            </a:r>
            <a:r>
              <a:rPr lang="bg-BG" sz="2000" b="1" dirty="0">
                <a:latin typeface="Times New Roman" pitchFamily="18" charset="0"/>
              </a:rPr>
              <a:t> </a:t>
            </a:r>
            <a:r>
              <a:rPr lang="bg-BG" sz="2000" b="1" dirty="0" err="1">
                <a:latin typeface="Times New Roman" pitchFamily="18" charset="0"/>
              </a:rPr>
              <a:t>terminal</a:t>
            </a:r>
            <a:r>
              <a:rPr lang="bg-BG" sz="2000" b="1" dirty="0">
                <a:latin typeface="Times New Roman" pitchFamily="18" charset="0"/>
              </a:rPr>
              <a:t> (</a:t>
            </a:r>
            <a:r>
              <a:rPr lang="bg-BG" sz="2000" b="1" dirty="0" err="1">
                <a:latin typeface="Times New Roman" pitchFamily="18" charset="0"/>
              </a:rPr>
              <a:t>road</a:t>
            </a:r>
            <a:r>
              <a:rPr lang="bg-BG" sz="2000" b="1" dirty="0">
                <a:latin typeface="Times New Roman" pitchFamily="18" charset="0"/>
              </a:rPr>
              <a:t>, </a:t>
            </a:r>
            <a:r>
              <a:rPr lang="bg-BG" sz="2000" b="1" dirty="0" err="1">
                <a:latin typeface="Times New Roman" pitchFamily="18" charset="0"/>
              </a:rPr>
              <a:t>maritime</a:t>
            </a:r>
            <a:r>
              <a:rPr lang="bg-BG" sz="2000" b="1" dirty="0">
                <a:latin typeface="Times New Roman" pitchFamily="18" charset="0"/>
              </a:rPr>
              <a:t>, </a:t>
            </a:r>
            <a:r>
              <a:rPr lang="bg-BG" sz="2000" b="1" dirty="0" err="1">
                <a:latin typeface="Times New Roman" pitchFamily="18" charset="0"/>
              </a:rPr>
              <a:t>waterway</a:t>
            </a:r>
            <a:r>
              <a:rPr lang="bg-BG" sz="2000" b="1" dirty="0">
                <a:latin typeface="Times New Roman" pitchFamily="18" charset="0"/>
              </a:rPr>
              <a:t>, </a:t>
            </a:r>
            <a:r>
              <a:rPr lang="bg-BG" sz="2000" b="1" dirty="0" err="1">
                <a:latin typeface="Times New Roman" pitchFamily="18" charset="0"/>
              </a:rPr>
              <a:t>rail</a:t>
            </a:r>
            <a:r>
              <a:rPr lang="bg-BG" sz="2000" b="1" dirty="0">
                <a:latin typeface="Times New Roman" pitchFamily="18" charset="0"/>
              </a:rPr>
              <a:t>, </a:t>
            </a:r>
            <a:r>
              <a:rPr lang="bg-BG" sz="2000" b="1" dirty="0" err="1">
                <a:latin typeface="Times New Roman" pitchFamily="18" charset="0"/>
              </a:rPr>
              <a:t>air</a:t>
            </a:r>
            <a:r>
              <a:rPr lang="bg-BG" sz="2000" b="1" dirty="0">
                <a:latin typeface="Times New Roman" pitchFamily="18" charset="0"/>
              </a:rPr>
              <a:t>).</a:t>
            </a:r>
          </a:p>
          <a:p>
            <a:pPr>
              <a:buClr>
                <a:srgbClr val="DE0000"/>
              </a:buClr>
              <a:buFont typeface="Wingdings" pitchFamily="2" charset="2"/>
              <a:buChar char="Ø"/>
            </a:pPr>
            <a:endParaRPr lang="en-US" sz="2000" b="1" dirty="0">
              <a:latin typeface="Times New Roman" pitchFamily="18" charset="0"/>
            </a:endParaRPr>
          </a:p>
          <a:p>
            <a:pPr>
              <a:buClr>
                <a:srgbClr val="DE0000"/>
              </a:buClr>
              <a:buFont typeface="Wingdings" pitchFamily="2" charset="2"/>
              <a:buChar char="Ø"/>
            </a:pPr>
            <a:r>
              <a:rPr lang="bg-BG" sz="2000" b="1" dirty="0" err="1">
                <a:latin typeface="Times New Roman" pitchFamily="18" charset="0"/>
              </a:rPr>
              <a:t>Intermodal</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movement</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goods</a:t>
            </a:r>
            <a:r>
              <a:rPr lang="bg-BG" sz="2000" b="1" dirty="0">
                <a:latin typeface="Times New Roman" pitchFamily="18" charset="0"/>
              </a:rPr>
              <a:t> </a:t>
            </a:r>
            <a:r>
              <a:rPr lang="bg-BG" sz="2000" b="1" dirty="0" err="1">
                <a:latin typeface="Times New Roman" pitchFamily="18" charset="0"/>
              </a:rPr>
              <a:t>in</a:t>
            </a:r>
            <a:r>
              <a:rPr lang="bg-BG" sz="2000" b="1" dirty="0">
                <a:latin typeface="Times New Roman" pitchFamily="18" charset="0"/>
              </a:rPr>
              <a:t> </a:t>
            </a:r>
            <a:r>
              <a:rPr lang="bg-BG" sz="2000" b="1" dirty="0" err="1">
                <a:latin typeface="Times New Roman" pitchFamily="18" charset="0"/>
              </a:rPr>
              <a:t>one</a:t>
            </a:r>
            <a:r>
              <a:rPr lang="bg-BG" sz="2000" b="1" dirty="0">
                <a:latin typeface="Times New Roman" pitchFamily="18" charset="0"/>
              </a:rPr>
              <a:t> </a:t>
            </a:r>
            <a:r>
              <a:rPr lang="bg-BG" sz="2000" b="1" dirty="0" err="1">
                <a:latin typeface="Times New Roman" pitchFamily="18" charset="0"/>
              </a:rPr>
              <a:t>and</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same</a:t>
            </a:r>
            <a:r>
              <a:rPr lang="bg-BG" sz="2000" b="1" dirty="0">
                <a:latin typeface="Times New Roman" pitchFamily="18" charset="0"/>
              </a:rPr>
              <a:t> </a:t>
            </a:r>
            <a:r>
              <a:rPr lang="bg-BG" sz="2000" b="1" dirty="0" err="1">
                <a:latin typeface="Times New Roman" pitchFamily="18" charset="0"/>
              </a:rPr>
              <a:t>loading</a:t>
            </a:r>
            <a:r>
              <a:rPr lang="bg-BG" sz="2000" b="1" dirty="0">
                <a:latin typeface="Times New Roman" pitchFamily="18" charset="0"/>
              </a:rPr>
              <a:t> </a:t>
            </a:r>
            <a:r>
              <a:rPr lang="bg-BG" sz="2000" b="1" dirty="0" err="1">
                <a:latin typeface="Times New Roman" pitchFamily="18" charset="0"/>
              </a:rPr>
              <a:t>unit</a:t>
            </a:r>
            <a:r>
              <a:rPr lang="bg-BG" sz="2000" b="1" dirty="0">
                <a:latin typeface="Times New Roman" pitchFamily="18" charset="0"/>
              </a:rPr>
              <a:t> </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road</a:t>
            </a:r>
            <a:r>
              <a:rPr lang="bg-BG" sz="2000" b="1" dirty="0">
                <a:latin typeface="Times New Roman" pitchFamily="18" charset="0"/>
              </a:rPr>
              <a:t> </a:t>
            </a:r>
            <a:r>
              <a:rPr lang="bg-BG" sz="2000" b="1" dirty="0" err="1">
                <a:latin typeface="Times New Roman" pitchFamily="18" charset="0"/>
              </a:rPr>
              <a:t>vehicle</a:t>
            </a:r>
            <a:r>
              <a:rPr lang="bg-BG" sz="2000" b="1" dirty="0">
                <a:latin typeface="Times New Roman" pitchFamily="18" charset="0"/>
              </a:rPr>
              <a:t>, </a:t>
            </a:r>
            <a:r>
              <a:rPr lang="bg-BG" sz="2000" b="1" dirty="0" err="1">
                <a:latin typeface="Times New Roman" pitchFamily="18" charset="0"/>
              </a:rPr>
              <a:t>which</a:t>
            </a:r>
            <a:r>
              <a:rPr lang="bg-BG" sz="2000" b="1" dirty="0">
                <a:latin typeface="Times New Roman" pitchFamily="18" charset="0"/>
              </a:rPr>
              <a:t> </a:t>
            </a:r>
            <a:r>
              <a:rPr lang="bg-BG" sz="2000" b="1" dirty="0" err="1">
                <a:latin typeface="Times New Roman" pitchFamily="18" charset="0"/>
              </a:rPr>
              <a:t>uses</a:t>
            </a:r>
            <a:r>
              <a:rPr lang="bg-BG" sz="2000" b="1" dirty="0">
                <a:latin typeface="Times New Roman" pitchFamily="18" charset="0"/>
              </a:rPr>
              <a:t> </a:t>
            </a:r>
            <a:r>
              <a:rPr lang="bg-BG" sz="2000" b="1" dirty="0" err="1">
                <a:latin typeface="Times New Roman" pitchFamily="18" charset="0"/>
              </a:rPr>
              <a:t>successively</a:t>
            </a:r>
            <a:r>
              <a:rPr lang="bg-BG" sz="2000" b="1" dirty="0">
                <a:latin typeface="Times New Roman" pitchFamily="18" charset="0"/>
              </a:rPr>
              <a:t> </a:t>
            </a:r>
            <a:r>
              <a:rPr lang="bg-BG" sz="2000" b="1" dirty="0" err="1">
                <a:latin typeface="Times New Roman" pitchFamily="18" charset="0"/>
              </a:rPr>
              <a:t>two</a:t>
            </a:r>
            <a:r>
              <a:rPr lang="bg-BG" sz="2000" b="1" dirty="0">
                <a:latin typeface="Times New Roman" pitchFamily="18" charset="0"/>
              </a:rPr>
              <a:t> </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more</a:t>
            </a:r>
            <a:r>
              <a:rPr lang="bg-BG" sz="2000" b="1" dirty="0">
                <a:latin typeface="Times New Roman" pitchFamily="18" charset="0"/>
              </a:rPr>
              <a:t> </a:t>
            </a:r>
            <a:r>
              <a:rPr lang="bg-BG" sz="2000" b="1" dirty="0" err="1">
                <a:latin typeface="Times New Roman" pitchFamily="18" charset="0"/>
              </a:rPr>
              <a:t>modes</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without</a:t>
            </a:r>
            <a:r>
              <a:rPr lang="bg-BG" sz="2000" b="1" dirty="0">
                <a:latin typeface="Times New Roman" pitchFamily="18" charset="0"/>
              </a:rPr>
              <a:t> </a:t>
            </a:r>
            <a:r>
              <a:rPr lang="bg-BG" sz="2000" b="1" dirty="0" err="1">
                <a:latin typeface="Times New Roman" pitchFamily="18" charset="0"/>
              </a:rPr>
              <a:t>handling</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goods</a:t>
            </a:r>
            <a:r>
              <a:rPr lang="bg-BG" sz="2000" b="1" dirty="0">
                <a:latin typeface="Times New Roman" pitchFamily="18" charset="0"/>
              </a:rPr>
              <a:t> </a:t>
            </a:r>
            <a:r>
              <a:rPr lang="bg-BG" sz="2000" b="1" dirty="0" err="1">
                <a:latin typeface="Times New Roman" pitchFamily="18" charset="0"/>
              </a:rPr>
              <a:t>themselves</a:t>
            </a:r>
            <a:r>
              <a:rPr lang="bg-BG" sz="2000" b="1" dirty="0">
                <a:latin typeface="Times New Roman" pitchFamily="18" charset="0"/>
              </a:rPr>
              <a:t> </a:t>
            </a:r>
            <a:r>
              <a:rPr lang="bg-BG" sz="2000" b="1" dirty="0" err="1">
                <a:latin typeface="Times New Roman" pitchFamily="18" charset="0"/>
              </a:rPr>
              <a:t>in</a:t>
            </a:r>
            <a:r>
              <a:rPr lang="bg-BG" sz="2000" b="1" dirty="0">
                <a:latin typeface="Times New Roman" pitchFamily="18" charset="0"/>
              </a:rPr>
              <a:t> </a:t>
            </a:r>
            <a:r>
              <a:rPr lang="bg-BG" sz="2000" b="1" dirty="0" err="1">
                <a:latin typeface="Times New Roman" pitchFamily="18" charset="0"/>
              </a:rPr>
              <a:t>changing</a:t>
            </a:r>
            <a:r>
              <a:rPr lang="bg-BG" sz="2000" b="1" dirty="0">
                <a:latin typeface="Times New Roman" pitchFamily="18" charset="0"/>
              </a:rPr>
              <a:t> </a:t>
            </a:r>
            <a:r>
              <a:rPr lang="bg-BG" sz="2000" b="1" dirty="0" err="1">
                <a:latin typeface="Times New Roman" pitchFamily="18" charset="0"/>
              </a:rPr>
              <a:t>modes</a:t>
            </a:r>
            <a:r>
              <a:rPr lang="bg-BG" sz="2000" b="1" dirty="0">
                <a:latin typeface="Times New Roman" pitchFamily="18" charset="0"/>
              </a:rPr>
              <a:t>. </a:t>
            </a:r>
            <a:r>
              <a:rPr lang="bg-BG" sz="2000" b="1" dirty="0" err="1">
                <a:latin typeface="Times New Roman" pitchFamily="18" charset="0"/>
              </a:rPr>
              <a:t>By</a:t>
            </a:r>
            <a:r>
              <a:rPr lang="bg-BG" sz="2000" b="1" dirty="0">
                <a:latin typeface="Times New Roman" pitchFamily="18" charset="0"/>
              </a:rPr>
              <a:t> </a:t>
            </a:r>
            <a:r>
              <a:rPr lang="bg-BG" sz="2000" b="1" dirty="0" err="1">
                <a:latin typeface="Times New Roman" pitchFamily="18" charset="0"/>
              </a:rPr>
              <a:t>extension</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term</a:t>
            </a:r>
            <a:r>
              <a:rPr lang="bg-BG" sz="2000" b="1" dirty="0">
                <a:latin typeface="Times New Roman" pitchFamily="18" charset="0"/>
              </a:rPr>
              <a:t> </a:t>
            </a:r>
            <a:r>
              <a:rPr lang="bg-BG" sz="2000" b="1" dirty="0" err="1">
                <a:latin typeface="Times New Roman" pitchFamily="18" charset="0"/>
              </a:rPr>
              <a:t>intermodality</a:t>
            </a:r>
            <a:r>
              <a:rPr lang="bg-BG" sz="2000" b="1" dirty="0">
                <a:latin typeface="Times New Roman" pitchFamily="18" charset="0"/>
              </a:rPr>
              <a:t> </a:t>
            </a:r>
            <a:r>
              <a:rPr lang="bg-BG" sz="2000" b="1" dirty="0" err="1">
                <a:latin typeface="Times New Roman" pitchFamily="18" charset="0"/>
              </a:rPr>
              <a:t>has</a:t>
            </a:r>
            <a:r>
              <a:rPr lang="bg-BG" sz="2000" b="1" dirty="0">
                <a:latin typeface="Times New Roman" pitchFamily="18" charset="0"/>
              </a:rPr>
              <a:t> </a:t>
            </a:r>
            <a:r>
              <a:rPr lang="bg-BG" sz="2000" b="1" dirty="0" err="1">
                <a:latin typeface="Times New Roman" pitchFamily="18" charset="0"/>
              </a:rPr>
              <a:t>been</a:t>
            </a:r>
            <a:r>
              <a:rPr lang="bg-BG" sz="2000" b="1" dirty="0">
                <a:latin typeface="Times New Roman" pitchFamily="18" charset="0"/>
              </a:rPr>
              <a:t> </a:t>
            </a:r>
            <a:r>
              <a:rPr lang="bg-BG" sz="2000" b="1" dirty="0" err="1">
                <a:latin typeface="Times New Roman" pitchFamily="18" charset="0"/>
              </a:rPr>
              <a:t>used</a:t>
            </a:r>
            <a:r>
              <a:rPr lang="bg-BG" sz="2000" b="1" dirty="0">
                <a:latin typeface="Times New Roman" pitchFamily="18" charset="0"/>
              </a:rPr>
              <a:t> </a:t>
            </a:r>
            <a:r>
              <a:rPr lang="bg-BG" sz="2000" b="1" dirty="0" err="1">
                <a:latin typeface="Times New Roman" pitchFamily="18" charset="0"/>
              </a:rPr>
              <a:t>to</a:t>
            </a:r>
            <a:r>
              <a:rPr lang="bg-BG" sz="2000" b="1" dirty="0">
                <a:latin typeface="Times New Roman" pitchFamily="18" charset="0"/>
              </a:rPr>
              <a:t> </a:t>
            </a:r>
            <a:r>
              <a:rPr lang="bg-BG" sz="2000" b="1" dirty="0" err="1">
                <a:latin typeface="Times New Roman" pitchFamily="18" charset="0"/>
              </a:rPr>
              <a:t>describe</a:t>
            </a:r>
            <a:r>
              <a:rPr lang="bg-BG" sz="2000" b="1" dirty="0">
                <a:latin typeface="Times New Roman" pitchFamily="18" charset="0"/>
              </a:rPr>
              <a:t> a </a:t>
            </a:r>
            <a:r>
              <a:rPr lang="bg-BG" sz="2000" b="1" dirty="0" err="1">
                <a:latin typeface="Times New Roman" pitchFamily="18" charset="0"/>
              </a:rPr>
              <a:t>system</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whereby</a:t>
            </a:r>
            <a:r>
              <a:rPr lang="bg-BG" sz="2000" b="1" dirty="0">
                <a:latin typeface="Times New Roman" pitchFamily="18" charset="0"/>
              </a:rPr>
              <a:t> </a:t>
            </a:r>
            <a:r>
              <a:rPr lang="bg-BG" sz="2000" b="1" dirty="0" err="1">
                <a:latin typeface="Times New Roman" pitchFamily="18" charset="0"/>
              </a:rPr>
              <a:t>two</a:t>
            </a:r>
            <a:r>
              <a:rPr lang="bg-BG" sz="2000" b="1" dirty="0">
                <a:latin typeface="Times New Roman" pitchFamily="18" charset="0"/>
              </a:rPr>
              <a:t> </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more</a:t>
            </a:r>
            <a:r>
              <a:rPr lang="bg-BG" sz="2000" b="1" dirty="0">
                <a:latin typeface="Times New Roman" pitchFamily="18" charset="0"/>
              </a:rPr>
              <a:t> </a:t>
            </a:r>
            <a:r>
              <a:rPr lang="bg-BG" sz="2000" b="1" dirty="0" err="1">
                <a:latin typeface="Times New Roman" pitchFamily="18" charset="0"/>
              </a:rPr>
              <a:t>modes</a:t>
            </a:r>
            <a:r>
              <a:rPr lang="bg-BG" sz="2000" b="1" dirty="0">
                <a:latin typeface="Times New Roman" pitchFamily="18" charset="0"/>
              </a:rPr>
              <a:t> </a:t>
            </a:r>
            <a:r>
              <a:rPr lang="bg-BG" sz="2000" b="1" dirty="0" err="1">
                <a:latin typeface="Times New Roman" pitchFamily="18" charset="0"/>
              </a:rPr>
              <a:t>of</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are</a:t>
            </a:r>
            <a:r>
              <a:rPr lang="bg-BG" sz="2000" b="1" dirty="0">
                <a:latin typeface="Times New Roman" pitchFamily="18" charset="0"/>
              </a:rPr>
              <a:t> </a:t>
            </a:r>
            <a:r>
              <a:rPr lang="bg-BG" sz="2000" b="1" dirty="0" err="1">
                <a:latin typeface="Times New Roman" pitchFamily="18" charset="0"/>
              </a:rPr>
              <a:t>used</a:t>
            </a:r>
            <a:r>
              <a:rPr lang="bg-BG" sz="2000" b="1" dirty="0">
                <a:latin typeface="Times New Roman" pitchFamily="18" charset="0"/>
              </a:rPr>
              <a:t> </a:t>
            </a:r>
            <a:r>
              <a:rPr lang="bg-BG" sz="2000" b="1" dirty="0" err="1">
                <a:latin typeface="Times New Roman" pitchFamily="18" charset="0"/>
              </a:rPr>
              <a:t>to</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the</a:t>
            </a:r>
            <a:r>
              <a:rPr lang="bg-BG" sz="2000" b="1" dirty="0">
                <a:latin typeface="Times New Roman" pitchFamily="18" charset="0"/>
              </a:rPr>
              <a:t> </a:t>
            </a:r>
            <a:r>
              <a:rPr lang="bg-BG" sz="2000" b="1" dirty="0" err="1">
                <a:latin typeface="Times New Roman" pitchFamily="18" charset="0"/>
              </a:rPr>
              <a:t>same</a:t>
            </a:r>
            <a:r>
              <a:rPr lang="bg-BG" sz="2000" b="1" dirty="0">
                <a:latin typeface="Times New Roman" pitchFamily="18" charset="0"/>
              </a:rPr>
              <a:t> </a:t>
            </a:r>
            <a:r>
              <a:rPr lang="bg-BG" sz="2000" b="1" dirty="0" err="1">
                <a:latin typeface="Times New Roman" pitchFamily="18" charset="0"/>
              </a:rPr>
              <a:t>loading</a:t>
            </a:r>
            <a:r>
              <a:rPr lang="bg-BG" sz="2000" b="1" dirty="0">
                <a:latin typeface="Times New Roman" pitchFamily="18" charset="0"/>
              </a:rPr>
              <a:t> </a:t>
            </a:r>
            <a:r>
              <a:rPr lang="bg-BG" sz="2000" b="1" dirty="0" err="1">
                <a:latin typeface="Times New Roman" pitchFamily="18" charset="0"/>
              </a:rPr>
              <a:t>unit</a:t>
            </a:r>
            <a:r>
              <a:rPr lang="bg-BG" sz="2000" b="1" dirty="0">
                <a:latin typeface="Times New Roman" pitchFamily="18" charset="0"/>
              </a:rPr>
              <a:t> </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truck</a:t>
            </a:r>
            <a:r>
              <a:rPr lang="bg-BG" sz="2000" b="1" dirty="0">
                <a:latin typeface="Times New Roman" pitchFamily="18" charset="0"/>
              </a:rPr>
              <a:t> </a:t>
            </a:r>
            <a:r>
              <a:rPr lang="bg-BG" sz="2000" b="1" dirty="0" err="1">
                <a:latin typeface="Times New Roman" pitchFamily="18" charset="0"/>
              </a:rPr>
              <a:t>in</a:t>
            </a:r>
            <a:r>
              <a:rPr lang="bg-BG" sz="2000" b="1" dirty="0">
                <a:latin typeface="Times New Roman" pitchFamily="18" charset="0"/>
              </a:rPr>
              <a:t> </a:t>
            </a:r>
            <a:r>
              <a:rPr lang="bg-BG" sz="2000" b="1" dirty="0" err="1">
                <a:latin typeface="Times New Roman" pitchFamily="18" charset="0"/>
              </a:rPr>
              <a:t>an</a:t>
            </a:r>
            <a:r>
              <a:rPr lang="bg-BG" sz="2000" b="1" dirty="0">
                <a:latin typeface="Times New Roman" pitchFamily="18" charset="0"/>
              </a:rPr>
              <a:t> </a:t>
            </a:r>
            <a:r>
              <a:rPr lang="bg-BG" sz="2000" b="1" dirty="0" err="1">
                <a:latin typeface="Times New Roman" pitchFamily="18" charset="0"/>
              </a:rPr>
              <a:t>integrated</a:t>
            </a:r>
            <a:r>
              <a:rPr lang="bg-BG" sz="2000" b="1" dirty="0">
                <a:latin typeface="Times New Roman" pitchFamily="18" charset="0"/>
              </a:rPr>
              <a:t> </a:t>
            </a:r>
            <a:r>
              <a:rPr lang="bg-BG" sz="2000" b="1" dirty="0" err="1">
                <a:latin typeface="Times New Roman" pitchFamily="18" charset="0"/>
              </a:rPr>
              <a:t>manner</a:t>
            </a:r>
            <a:r>
              <a:rPr lang="bg-BG" sz="2000" b="1" dirty="0">
                <a:latin typeface="Times New Roman" pitchFamily="18" charset="0"/>
              </a:rPr>
              <a:t>, </a:t>
            </a:r>
            <a:r>
              <a:rPr lang="bg-BG" sz="2000" b="1" dirty="0" err="1">
                <a:latin typeface="Times New Roman" pitchFamily="18" charset="0"/>
              </a:rPr>
              <a:t>without</a:t>
            </a:r>
            <a:r>
              <a:rPr lang="bg-BG" sz="2000" b="1" dirty="0">
                <a:latin typeface="Times New Roman" pitchFamily="18" charset="0"/>
              </a:rPr>
              <a:t> </a:t>
            </a:r>
            <a:r>
              <a:rPr lang="bg-BG" sz="2000" b="1" dirty="0" err="1">
                <a:latin typeface="Times New Roman" pitchFamily="18" charset="0"/>
              </a:rPr>
              <a:t>loading</a:t>
            </a:r>
            <a:r>
              <a:rPr lang="bg-BG" sz="2000" b="1" dirty="0">
                <a:latin typeface="Times New Roman" pitchFamily="18" charset="0"/>
              </a:rPr>
              <a:t> </a:t>
            </a:r>
            <a:r>
              <a:rPr lang="bg-BG" sz="2000" b="1" dirty="0" err="1">
                <a:latin typeface="Times New Roman" pitchFamily="18" charset="0"/>
              </a:rPr>
              <a:t>or</a:t>
            </a:r>
            <a:r>
              <a:rPr lang="bg-BG" sz="2000" b="1" dirty="0">
                <a:latin typeface="Times New Roman" pitchFamily="18" charset="0"/>
              </a:rPr>
              <a:t> </a:t>
            </a:r>
            <a:r>
              <a:rPr lang="bg-BG" sz="2000" b="1" dirty="0" err="1">
                <a:latin typeface="Times New Roman" pitchFamily="18" charset="0"/>
              </a:rPr>
              <a:t>unloading</a:t>
            </a:r>
            <a:r>
              <a:rPr lang="bg-BG" sz="2000" b="1" dirty="0">
                <a:latin typeface="Times New Roman" pitchFamily="18" charset="0"/>
              </a:rPr>
              <a:t>, </a:t>
            </a:r>
            <a:r>
              <a:rPr lang="bg-BG" sz="2000" b="1" dirty="0" err="1">
                <a:latin typeface="Times New Roman" pitchFamily="18" charset="0"/>
              </a:rPr>
              <a:t>in</a:t>
            </a:r>
            <a:r>
              <a:rPr lang="bg-BG" sz="2000" b="1" dirty="0">
                <a:latin typeface="Times New Roman" pitchFamily="18" charset="0"/>
              </a:rPr>
              <a:t> a </a:t>
            </a:r>
            <a:r>
              <a:rPr lang="bg-BG" sz="2000" b="1" dirty="0" err="1">
                <a:latin typeface="Times New Roman" pitchFamily="18" charset="0"/>
              </a:rPr>
              <a:t>door</a:t>
            </a:r>
            <a:r>
              <a:rPr lang="bg-BG" sz="2000" b="1" dirty="0">
                <a:latin typeface="Times New Roman" pitchFamily="18" charset="0"/>
              </a:rPr>
              <a:t> </a:t>
            </a:r>
            <a:r>
              <a:rPr lang="bg-BG" sz="2000" b="1" dirty="0" err="1">
                <a:latin typeface="Times New Roman" pitchFamily="18" charset="0"/>
              </a:rPr>
              <a:t>to</a:t>
            </a:r>
            <a:r>
              <a:rPr lang="bg-BG" sz="2000" b="1" dirty="0">
                <a:latin typeface="Times New Roman" pitchFamily="18" charset="0"/>
              </a:rPr>
              <a:t> </a:t>
            </a:r>
            <a:r>
              <a:rPr lang="bg-BG" sz="2000" b="1" dirty="0" err="1">
                <a:latin typeface="Times New Roman" pitchFamily="18" charset="0"/>
              </a:rPr>
              <a:t>door</a:t>
            </a:r>
            <a:r>
              <a:rPr lang="bg-BG" sz="2000" b="1" dirty="0">
                <a:latin typeface="Times New Roman" pitchFamily="18" charset="0"/>
              </a:rPr>
              <a:t> </a:t>
            </a:r>
            <a:r>
              <a:rPr lang="bg-BG" sz="2000" b="1" dirty="0" err="1">
                <a:latin typeface="Times New Roman" pitchFamily="18" charset="0"/>
              </a:rPr>
              <a:t>transport</a:t>
            </a:r>
            <a:r>
              <a:rPr lang="bg-BG" sz="2000" b="1" dirty="0">
                <a:latin typeface="Times New Roman" pitchFamily="18" charset="0"/>
              </a:rPr>
              <a:t> </a:t>
            </a:r>
            <a:r>
              <a:rPr lang="bg-BG" sz="2000" b="1" dirty="0" err="1">
                <a:latin typeface="Times New Roman" pitchFamily="18" charset="0"/>
              </a:rPr>
              <a:t>chain</a:t>
            </a:r>
            <a:r>
              <a:rPr lang="bg-BG" sz="2000" b="1" dirty="0">
                <a:latin typeface="Times New Roman"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
                                  </p:stCondLst>
                                  <p:childTnLst>
                                    <p:set>
                                      <p:cBhvr>
                                        <p:cTn id="12" dur="1" fill="hold">
                                          <p:stCondLst>
                                            <p:cond delay="0"/>
                                          </p:stCondLst>
                                        </p:cTn>
                                        <p:tgtEl>
                                          <p:spTgt spid="32834">
                                            <p:txEl>
                                              <p:pRg st="0" end="0"/>
                                            </p:txEl>
                                          </p:spTgt>
                                        </p:tgtEl>
                                        <p:attrNameLst>
                                          <p:attrName>style.visibility</p:attrName>
                                        </p:attrNameLst>
                                      </p:cBhvr>
                                      <p:to>
                                        <p:strVal val="visible"/>
                                      </p:to>
                                    </p:set>
                                    <p:animEffect transition="in" filter="fade">
                                      <p:cBhvr>
                                        <p:cTn id="13" dur="2000"/>
                                        <p:tgtEl>
                                          <p:spTgt spid="32834">
                                            <p:txEl>
                                              <p:pRg st="0" end="0"/>
                                            </p:txEl>
                                          </p:spTgt>
                                        </p:tgtEl>
                                      </p:cBhvr>
                                    </p:animEffect>
                                    <p:anim calcmode="lin" valueType="num">
                                      <p:cBhvr>
                                        <p:cTn id="14" dur="2000" fill="hold"/>
                                        <p:tgtEl>
                                          <p:spTgt spid="32834">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283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500"/>
                            </p:stCondLst>
                            <p:childTnLst>
                              <p:par>
                                <p:cTn id="17" presetID="42" presetClass="entr" presetSubtype="0" fill="hold" grpId="0" nodeType="afterEffect">
                                  <p:stCondLst>
                                    <p:cond delay="500"/>
                                  </p:stCondLst>
                                  <p:childTnLst>
                                    <p:set>
                                      <p:cBhvr>
                                        <p:cTn id="18" dur="1" fill="hold">
                                          <p:stCondLst>
                                            <p:cond delay="0"/>
                                          </p:stCondLst>
                                        </p:cTn>
                                        <p:tgtEl>
                                          <p:spTgt spid="32834">
                                            <p:txEl>
                                              <p:pRg st="2" end="2"/>
                                            </p:txEl>
                                          </p:spTgt>
                                        </p:tgtEl>
                                        <p:attrNameLst>
                                          <p:attrName>style.visibility</p:attrName>
                                        </p:attrNameLst>
                                      </p:cBhvr>
                                      <p:to>
                                        <p:strVal val="visible"/>
                                      </p:to>
                                    </p:set>
                                    <p:animEffect transition="in" filter="fade">
                                      <p:cBhvr>
                                        <p:cTn id="19" dur="2000"/>
                                        <p:tgtEl>
                                          <p:spTgt spid="32834">
                                            <p:txEl>
                                              <p:pRg st="2" end="2"/>
                                            </p:txEl>
                                          </p:spTgt>
                                        </p:tgtEl>
                                      </p:cBhvr>
                                    </p:animEffect>
                                    <p:anim calcmode="lin" valueType="num">
                                      <p:cBhvr>
                                        <p:cTn id="20" dur="2000" fill="hold"/>
                                        <p:tgtEl>
                                          <p:spTgt spid="32834">
                                            <p:txEl>
                                              <p:pRg st="2" end="2"/>
                                            </p:txEl>
                                          </p:spTgt>
                                        </p:tgtEl>
                                        <p:attrNameLst>
                                          <p:attrName>ppt_x</p:attrName>
                                        </p:attrNameLst>
                                      </p:cBhvr>
                                      <p:tavLst>
                                        <p:tav tm="0">
                                          <p:val>
                                            <p:strVal val="#ppt_x"/>
                                          </p:val>
                                        </p:tav>
                                        <p:tav tm="100000">
                                          <p:val>
                                            <p:strVal val="#ppt_x"/>
                                          </p:val>
                                        </p:tav>
                                      </p:tavLst>
                                    </p:anim>
                                    <p:anim calcmode="lin" valueType="num">
                                      <p:cBhvr>
                                        <p:cTn id="21" dur="2000" fill="hold"/>
                                        <p:tgtEl>
                                          <p:spTgt spid="3283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ntr" presetSubtype="0" fill="hold" grpId="0" nodeType="afterEffect">
                                  <p:stCondLst>
                                    <p:cond delay="500"/>
                                  </p:stCondLst>
                                  <p:childTnLst>
                                    <p:set>
                                      <p:cBhvr>
                                        <p:cTn id="24" dur="1" fill="hold">
                                          <p:stCondLst>
                                            <p:cond delay="0"/>
                                          </p:stCondLst>
                                        </p:cTn>
                                        <p:tgtEl>
                                          <p:spTgt spid="32834">
                                            <p:txEl>
                                              <p:pRg st="3" end="3"/>
                                            </p:txEl>
                                          </p:spTgt>
                                        </p:tgtEl>
                                        <p:attrNameLst>
                                          <p:attrName>style.visibility</p:attrName>
                                        </p:attrNameLst>
                                      </p:cBhvr>
                                      <p:to>
                                        <p:strVal val="visible"/>
                                      </p:to>
                                    </p:set>
                                    <p:animEffect transition="in" filter="fade">
                                      <p:cBhvr>
                                        <p:cTn id="25" dur="2000"/>
                                        <p:tgtEl>
                                          <p:spTgt spid="32834">
                                            <p:txEl>
                                              <p:pRg st="3" end="3"/>
                                            </p:txEl>
                                          </p:spTgt>
                                        </p:tgtEl>
                                      </p:cBhvr>
                                    </p:animEffect>
                                    <p:anim calcmode="lin" valueType="num">
                                      <p:cBhvr>
                                        <p:cTn id="26" dur="2000" fill="hold"/>
                                        <p:tgtEl>
                                          <p:spTgt spid="32834">
                                            <p:txEl>
                                              <p:pRg st="3" end="3"/>
                                            </p:txEl>
                                          </p:spTgt>
                                        </p:tgtEl>
                                        <p:attrNameLst>
                                          <p:attrName>ppt_x</p:attrName>
                                        </p:attrNameLst>
                                      </p:cBhvr>
                                      <p:tavLst>
                                        <p:tav tm="0">
                                          <p:val>
                                            <p:strVal val="#ppt_x"/>
                                          </p:val>
                                        </p:tav>
                                        <p:tav tm="100000">
                                          <p:val>
                                            <p:strVal val="#ppt_x"/>
                                          </p:val>
                                        </p:tav>
                                      </p:tavLst>
                                    </p:anim>
                                    <p:anim calcmode="lin" valueType="num">
                                      <p:cBhvr>
                                        <p:cTn id="27" dur="2000" fill="hold"/>
                                        <p:tgtEl>
                                          <p:spTgt spid="3283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8500"/>
                            </p:stCondLst>
                            <p:childTnLst>
                              <p:par>
                                <p:cTn id="29" presetID="42" presetClass="entr" presetSubtype="0" fill="hold" grpId="0" nodeType="afterEffect">
                                  <p:stCondLst>
                                    <p:cond delay="500"/>
                                  </p:stCondLst>
                                  <p:childTnLst>
                                    <p:set>
                                      <p:cBhvr>
                                        <p:cTn id="30" dur="1" fill="hold">
                                          <p:stCondLst>
                                            <p:cond delay="0"/>
                                          </p:stCondLst>
                                        </p:cTn>
                                        <p:tgtEl>
                                          <p:spTgt spid="32834">
                                            <p:txEl>
                                              <p:pRg st="4" end="4"/>
                                            </p:txEl>
                                          </p:spTgt>
                                        </p:tgtEl>
                                        <p:attrNameLst>
                                          <p:attrName>style.visibility</p:attrName>
                                        </p:attrNameLst>
                                      </p:cBhvr>
                                      <p:to>
                                        <p:strVal val="visible"/>
                                      </p:to>
                                    </p:set>
                                    <p:animEffect transition="in" filter="fade">
                                      <p:cBhvr>
                                        <p:cTn id="31" dur="2000"/>
                                        <p:tgtEl>
                                          <p:spTgt spid="32834">
                                            <p:txEl>
                                              <p:pRg st="4" end="4"/>
                                            </p:txEl>
                                          </p:spTgt>
                                        </p:tgtEl>
                                      </p:cBhvr>
                                    </p:animEffect>
                                    <p:anim calcmode="lin" valueType="num">
                                      <p:cBhvr>
                                        <p:cTn id="32" dur="2000" fill="hold"/>
                                        <p:tgtEl>
                                          <p:spTgt spid="32834">
                                            <p:txEl>
                                              <p:pRg st="4" end="4"/>
                                            </p:txEl>
                                          </p:spTgt>
                                        </p:tgtEl>
                                        <p:attrNameLst>
                                          <p:attrName>ppt_x</p:attrName>
                                        </p:attrNameLst>
                                      </p:cBhvr>
                                      <p:tavLst>
                                        <p:tav tm="0">
                                          <p:val>
                                            <p:strVal val="#ppt_x"/>
                                          </p:val>
                                        </p:tav>
                                        <p:tav tm="100000">
                                          <p:val>
                                            <p:strVal val="#ppt_x"/>
                                          </p:val>
                                        </p:tav>
                                      </p:tavLst>
                                    </p:anim>
                                    <p:anim calcmode="lin" valueType="num">
                                      <p:cBhvr>
                                        <p:cTn id="33" dur="2000" fill="hold"/>
                                        <p:tgtEl>
                                          <p:spTgt spid="3283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1000"/>
                            </p:stCondLst>
                            <p:childTnLst>
                              <p:par>
                                <p:cTn id="35" presetID="42" presetClass="entr" presetSubtype="0" fill="hold" grpId="0" nodeType="afterEffect">
                                  <p:stCondLst>
                                    <p:cond delay="500"/>
                                  </p:stCondLst>
                                  <p:childTnLst>
                                    <p:set>
                                      <p:cBhvr>
                                        <p:cTn id="36" dur="1" fill="hold">
                                          <p:stCondLst>
                                            <p:cond delay="0"/>
                                          </p:stCondLst>
                                        </p:cTn>
                                        <p:tgtEl>
                                          <p:spTgt spid="32834">
                                            <p:txEl>
                                              <p:pRg st="6" end="6"/>
                                            </p:txEl>
                                          </p:spTgt>
                                        </p:tgtEl>
                                        <p:attrNameLst>
                                          <p:attrName>style.visibility</p:attrName>
                                        </p:attrNameLst>
                                      </p:cBhvr>
                                      <p:to>
                                        <p:strVal val="visible"/>
                                      </p:to>
                                    </p:set>
                                    <p:animEffect transition="in" filter="fade">
                                      <p:cBhvr>
                                        <p:cTn id="37" dur="2000"/>
                                        <p:tgtEl>
                                          <p:spTgt spid="32834">
                                            <p:txEl>
                                              <p:pRg st="6" end="6"/>
                                            </p:txEl>
                                          </p:spTgt>
                                        </p:tgtEl>
                                      </p:cBhvr>
                                    </p:animEffect>
                                    <p:anim calcmode="lin" valueType="num">
                                      <p:cBhvr>
                                        <p:cTn id="38" dur="2000" fill="hold"/>
                                        <p:tgtEl>
                                          <p:spTgt spid="32834">
                                            <p:txEl>
                                              <p:pRg st="6" end="6"/>
                                            </p:txEl>
                                          </p:spTgt>
                                        </p:tgtEl>
                                        <p:attrNameLst>
                                          <p:attrName>ppt_x</p:attrName>
                                        </p:attrNameLst>
                                      </p:cBhvr>
                                      <p:tavLst>
                                        <p:tav tm="0">
                                          <p:val>
                                            <p:strVal val="#ppt_x"/>
                                          </p:val>
                                        </p:tav>
                                        <p:tav tm="100000">
                                          <p:val>
                                            <p:strVal val="#ppt_x"/>
                                          </p:val>
                                        </p:tav>
                                      </p:tavLst>
                                    </p:anim>
                                    <p:anim calcmode="lin" valueType="num">
                                      <p:cBhvr>
                                        <p:cTn id="39" dur="2000" fill="hold"/>
                                        <p:tgtEl>
                                          <p:spTgt spid="3283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834" grpId="0" build="p" advAuto="100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3796"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p:nvPr/>
        </p:nvSpPr>
        <p:spPr>
          <a:xfrm>
            <a:off x="363538" y="219075"/>
            <a:ext cx="4095750" cy="519113"/>
          </a:xfrm>
          <a:prstGeom prst="rect">
            <a:avLst/>
          </a:prstGeom>
          <a:noFill/>
        </p:spPr>
        <p:txBody>
          <a:bodyPr>
            <a:spAutoFit/>
          </a:bodyPr>
          <a:lstStyle/>
          <a:p>
            <a:pPr algn="ctr"/>
            <a:r>
              <a:rPr lang="en-US" sz="2800" b="1">
                <a:latin typeface="Times New Roman" pitchFamily="18" charset="0"/>
                <a:cs typeface="Times New Roman" pitchFamily="18" charset="0"/>
              </a:rPr>
              <a:t>TECHNIQUES</a:t>
            </a:r>
            <a:endParaRPr lang="bg-BG" sz="2800" b="1">
              <a:latin typeface="Times New Roman" pitchFamily="18" charset="0"/>
              <a:cs typeface="Times New Roman" pitchFamily="18" charset="0"/>
            </a:endParaRPr>
          </a:p>
        </p:txBody>
      </p:sp>
      <p:pic>
        <p:nvPicPr>
          <p:cNvPr id="33799" name="Picture 7" descr="rail-road-8ab14"/>
          <p:cNvPicPr>
            <a:picLocks noChangeAspect="1" noChangeArrowheads="1"/>
          </p:cNvPicPr>
          <p:nvPr/>
        </p:nvPicPr>
        <p:blipFill>
          <a:blip r:embed="rId4"/>
          <a:srcRect/>
          <a:stretch>
            <a:fillRect/>
          </a:stretch>
        </p:blipFill>
        <p:spPr bwMode="auto">
          <a:xfrm>
            <a:off x="0" y="793750"/>
            <a:ext cx="4965700" cy="3317875"/>
          </a:xfrm>
          <a:prstGeom prst="rect">
            <a:avLst/>
          </a:prstGeom>
          <a:noFill/>
        </p:spPr>
      </p:pic>
      <p:pic>
        <p:nvPicPr>
          <p:cNvPr id="33800" name="Picture 8" descr="rail-maritime-d3969"/>
          <p:cNvPicPr>
            <a:picLocks noChangeAspect="1" noChangeArrowheads="1"/>
          </p:cNvPicPr>
          <p:nvPr/>
        </p:nvPicPr>
        <p:blipFill>
          <a:blip r:embed="rId5"/>
          <a:srcRect/>
          <a:stretch>
            <a:fillRect/>
          </a:stretch>
        </p:blipFill>
        <p:spPr bwMode="auto">
          <a:xfrm>
            <a:off x="7286625" y="850900"/>
            <a:ext cx="4905375" cy="3276600"/>
          </a:xfrm>
          <a:prstGeom prst="rect">
            <a:avLst/>
          </a:prstGeom>
          <a:noFill/>
        </p:spPr>
      </p:pic>
      <p:pic>
        <p:nvPicPr>
          <p:cNvPr id="33801" name="Picture 9" descr="rail-waterway-deb66"/>
          <p:cNvPicPr>
            <a:picLocks noChangeAspect="1" noChangeArrowheads="1"/>
          </p:cNvPicPr>
          <p:nvPr/>
        </p:nvPicPr>
        <p:blipFill>
          <a:blip r:embed="rId6"/>
          <a:srcRect/>
          <a:stretch>
            <a:fillRect/>
          </a:stretch>
        </p:blipFill>
        <p:spPr bwMode="auto">
          <a:xfrm>
            <a:off x="1104900" y="3757613"/>
            <a:ext cx="4641850" cy="3100387"/>
          </a:xfrm>
          <a:prstGeom prst="rect">
            <a:avLst/>
          </a:prstGeom>
          <a:noFill/>
        </p:spPr>
      </p:pic>
      <p:pic>
        <p:nvPicPr>
          <p:cNvPr id="33802" name="Picture 10" descr="rail-air-d7276"/>
          <p:cNvPicPr>
            <a:picLocks noChangeAspect="1" noChangeArrowheads="1"/>
          </p:cNvPicPr>
          <p:nvPr/>
        </p:nvPicPr>
        <p:blipFill>
          <a:blip r:embed="rId7"/>
          <a:srcRect/>
          <a:stretch>
            <a:fillRect/>
          </a:stretch>
        </p:blipFill>
        <p:spPr bwMode="auto">
          <a:xfrm>
            <a:off x="6505575" y="3790950"/>
            <a:ext cx="4591050" cy="3067050"/>
          </a:xfrm>
          <a:prstGeom prst="rect">
            <a:avLst/>
          </a:prstGeom>
          <a:noFill/>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31" presetClass="entr" presetSubtype="0" fill="hold" nodeType="afterEffect">
                                  <p:stCondLst>
                                    <p:cond delay="0"/>
                                  </p:stCondLst>
                                  <p:childTnLst>
                                    <p:set>
                                      <p:cBhvr>
                                        <p:cTn id="12" dur="1" fill="hold">
                                          <p:stCondLst>
                                            <p:cond delay="0"/>
                                          </p:stCondLst>
                                        </p:cTn>
                                        <p:tgtEl>
                                          <p:spTgt spid="33799"/>
                                        </p:tgtEl>
                                        <p:attrNameLst>
                                          <p:attrName>style.visibility</p:attrName>
                                        </p:attrNameLst>
                                      </p:cBhvr>
                                      <p:to>
                                        <p:strVal val="visible"/>
                                      </p:to>
                                    </p:set>
                                    <p:anim calcmode="lin" valueType="num">
                                      <p:cBhvr>
                                        <p:cTn id="13" dur="2000" fill="hold"/>
                                        <p:tgtEl>
                                          <p:spTgt spid="33799"/>
                                        </p:tgtEl>
                                        <p:attrNameLst>
                                          <p:attrName>ppt_w</p:attrName>
                                        </p:attrNameLst>
                                      </p:cBhvr>
                                      <p:tavLst>
                                        <p:tav tm="0">
                                          <p:val>
                                            <p:fltVal val="0"/>
                                          </p:val>
                                        </p:tav>
                                        <p:tav tm="100000">
                                          <p:val>
                                            <p:strVal val="#ppt_w"/>
                                          </p:val>
                                        </p:tav>
                                      </p:tavLst>
                                    </p:anim>
                                    <p:anim calcmode="lin" valueType="num">
                                      <p:cBhvr>
                                        <p:cTn id="14" dur="2000" fill="hold"/>
                                        <p:tgtEl>
                                          <p:spTgt spid="33799"/>
                                        </p:tgtEl>
                                        <p:attrNameLst>
                                          <p:attrName>ppt_h</p:attrName>
                                        </p:attrNameLst>
                                      </p:cBhvr>
                                      <p:tavLst>
                                        <p:tav tm="0">
                                          <p:val>
                                            <p:fltVal val="0"/>
                                          </p:val>
                                        </p:tav>
                                        <p:tav tm="100000">
                                          <p:val>
                                            <p:strVal val="#ppt_h"/>
                                          </p:val>
                                        </p:tav>
                                      </p:tavLst>
                                    </p:anim>
                                    <p:anim calcmode="lin" valueType="num">
                                      <p:cBhvr>
                                        <p:cTn id="15" dur="2000" fill="hold"/>
                                        <p:tgtEl>
                                          <p:spTgt spid="33799"/>
                                        </p:tgtEl>
                                        <p:attrNameLst>
                                          <p:attrName>style.rotation</p:attrName>
                                        </p:attrNameLst>
                                      </p:cBhvr>
                                      <p:tavLst>
                                        <p:tav tm="0">
                                          <p:val>
                                            <p:fltVal val="90"/>
                                          </p:val>
                                        </p:tav>
                                        <p:tav tm="100000">
                                          <p:val>
                                            <p:fltVal val="0"/>
                                          </p:val>
                                        </p:tav>
                                      </p:tavLst>
                                    </p:anim>
                                    <p:animEffect transition="in" filter="fade">
                                      <p:cBhvr>
                                        <p:cTn id="16" dur="2000"/>
                                        <p:tgtEl>
                                          <p:spTgt spid="33799"/>
                                        </p:tgtEl>
                                      </p:cBhvr>
                                    </p:animEffect>
                                  </p:childTnLst>
                                </p:cTn>
                              </p:par>
                            </p:childTnLst>
                          </p:cTn>
                        </p:par>
                        <p:par>
                          <p:cTn id="17" fill="hold">
                            <p:stCondLst>
                              <p:cond delay="5000"/>
                            </p:stCondLst>
                            <p:childTnLst>
                              <p:par>
                                <p:cTn id="18" presetID="31" presetClass="entr" presetSubtype="0" fill="hold" nodeType="afterEffect">
                                  <p:stCondLst>
                                    <p:cond delay="500"/>
                                  </p:stCondLst>
                                  <p:childTnLst>
                                    <p:set>
                                      <p:cBhvr>
                                        <p:cTn id="19" dur="1" fill="hold">
                                          <p:stCondLst>
                                            <p:cond delay="0"/>
                                          </p:stCondLst>
                                        </p:cTn>
                                        <p:tgtEl>
                                          <p:spTgt spid="33800"/>
                                        </p:tgtEl>
                                        <p:attrNameLst>
                                          <p:attrName>style.visibility</p:attrName>
                                        </p:attrNameLst>
                                      </p:cBhvr>
                                      <p:to>
                                        <p:strVal val="visible"/>
                                      </p:to>
                                    </p:set>
                                    <p:anim calcmode="lin" valueType="num">
                                      <p:cBhvr>
                                        <p:cTn id="20" dur="2000" fill="hold"/>
                                        <p:tgtEl>
                                          <p:spTgt spid="33800"/>
                                        </p:tgtEl>
                                        <p:attrNameLst>
                                          <p:attrName>ppt_w</p:attrName>
                                        </p:attrNameLst>
                                      </p:cBhvr>
                                      <p:tavLst>
                                        <p:tav tm="0">
                                          <p:val>
                                            <p:fltVal val="0"/>
                                          </p:val>
                                        </p:tav>
                                        <p:tav tm="100000">
                                          <p:val>
                                            <p:strVal val="#ppt_w"/>
                                          </p:val>
                                        </p:tav>
                                      </p:tavLst>
                                    </p:anim>
                                    <p:anim calcmode="lin" valueType="num">
                                      <p:cBhvr>
                                        <p:cTn id="21" dur="2000" fill="hold"/>
                                        <p:tgtEl>
                                          <p:spTgt spid="33800"/>
                                        </p:tgtEl>
                                        <p:attrNameLst>
                                          <p:attrName>ppt_h</p:attrName>
                                        </p:attrNameLst>
                                      </p:cBhvr>
                                      <p:tavLst>
                                        <p:tav tm="0">
                                          <p:val>
                                            <p:fltVal val="0"/>
                                          </p:val>
                                        </p:tav>
                                        <p:tav tm="100000">
                                          <p:val>
                                            <p:strVal val="#ppt_h"/>
                                          </p:val>
                                        </p:tav>
                                      </p:tavLst>
                                    </p:anim>
                                    <p:anim calcmode="lin" valueType="num">
                                      <p:cBhvr>
                                        <p:cTn id="22" dur="2000" fill="hold"/>
                                        <p:tgtEl>
                                          <p:spTgt spid="33800"/>
                                        </p:tgtEl>
                                        <p:attrNameLst>
                                          <p:attrName>style.rotation</p:attrName>
                                        </p:attrNameLst>
                                      </p:cBhvr>
                                      <p:tavLst>
                                        <p:tav tm="0">
                                          <p:val>
                                            <p:fltVal val="90"/>
                                          </p:val>
                                        </p:tav>
                                        <p:tav tm="100000">
                                          <p:val>
                                            <p:fltVal val="0"/>
                                          </p:val>
                                        </p:tav>
                                      </p:tavLst>
                                    </p:anim>
                                    <p:animEffect transition="in" filter="fade">
                                      <p:cBhvr>
                                        <p:cTn id="23" dur="2000"/>
                                        <p:tgtEl>
                                          <p:spTgt spid="33800"/>
                                        </p:tgtEl>
                                      </p:cBhvr>
                                    </p:animEffect>
                                  </p:childTnLst>
                                </p:cTn>
                              </p:par>
                            </p:childTnLst>
                          </p:cTn>
                        </p:par>
                        <p:par>
                          <p:cTn id="24" fill="hold">
                            <p:stCondLst>
                              <p:cond delay="7500"/>
                            </p:stCondLst>
                            <p:childTnLst>
                              <p:par>
                                <p:cTn id="25" presetID="31" presetClass="entr" presetSubtype="0" fill="hold" nodeType="afterEffect">
                                  <p:stCondLst>
                                    <p:cond delay="500"/>
                                  </p:stCondLst>
                                  <p:childTnLst>
                                    <p:set>
                                      <p:cBhvr>
                                        <p:cTn id="26" dur="1" fill="hold">
                                          <p:stCondLst>
                                            <p:cond delay="0"/>
                                          </p:stCondLst>
                                        </p:cTn>
                                        <p:tgtEl>
                                          <p:spTgt spid="33801"/>
                                        </p:tgtEl>
                                        <p:attrNameLst>
                                          <p:attrName>style.visibility</p:attrName>
                                        </p:attrNameLst>
                                      </p:cBhvr>
                                      <p:to>
                                        <p:strVal val="visible"/>
                                      </p:to>
                                    </p:set>
                                    <p:anim calcmode="lin" valueType="num">
                                      <p:cBhvr>
                                        <p:cTn id="27" dur="1000" fill="hold"/>
                                        <p:tgtEl>
                                          <p:spTgt spid="33801"/>
                                        </p:tgtEl>
                                        <p:attrNameLst>
                                          <p:attrName>ppt_w</p:attrName>
                                        </p:attrNameLst>
                                      </p:cBhvr>
                                      <p:tavLst>
                                        <p:tav tm="0">
                                          <p:val>
                                            <p:fltVal val="0"/>
                                          </p:val>
                                        </p:tav>
                                        <p:tav tm="100000">
                                          <p:val>
                                            <p:strVal val="#ppt_w"/>
                                          </p:val>
                                        </p:tav>
                                      </p:tavLst>
                                    </p:anim>
                                    <p:anim calcmode="lin" valueType="num">
                                      <p:cBhvr>
                                        <p:cTn id="28" dur="1000" fill="hold"/>
                                        <p:tgtEl>
                                          <p:spTgt spid="33801"/>
                                        </p:tgtEl>
                                        <p:attrNameLst>
                                          <p:attrName>ppt_h</p:attrName>
                                        </p:attrNameLst>
                                      </p:cBhvr>
                                      <p:tavLst>
                                        <p:tav tm="0">
                                          <p:val>
                                            <p:fltVal val="0"/>
                                          </p:val>
                                        </p:tav>
                                        <p:tav tm="100000">
                                          <p:val>
                                            <p:strVal val="#ppt_h"/>
                                          </p:val>
                                        </p:tav>
                                      </p:tavLst>
                                    </p:anim>
                                    <p:anim calcmode="lin" valueType="num">
                                      <p:cBhvr>
                                        <p:cTn id="29" dur="1000" fill="hold"/>
                                        <p:tgtEl>
                                          <p:spTgt spid="33801"/>
                                        </p:tgtEl>
                                        <p:attrNameLst>
                                          <p:attrName>style.rotation</p:attrName>
                                        </p:attrNameLst>
                                      </p:cBhvr>
                                      <p:tavLst>
                                        <p:tav tm="0">
                                          <p:val>
                                            <p:fltVal val="90"/>
                                          </p:val>
                                        </p:tav>
                                        <p:tav tm="100000">
                                          <p:val>
                                            <p:fltVal val="0"/>
                                          </p:val>
                                        </p:tav>
                                      </p:tavLst>
                                    </p:anim>
                                    <p:animEffect transition="in" filter="fade">
                                      <p:cBhvr>
                                        <p:cTn id="30" dur="1000"/>
                                        <p:tgtEl>
                                          <p:spTgt spid="33801"/>
                                        </p:tgtEl>
                                      </p:cBhvr>
                                    </p:animEffect>
                                  </p:childTnLst>
                                </p:cTn>
                              </p:par>
                            </p:childTnLst>
                          </p:cTn>
                        </p:par>
                        <p:par>
                          <p:cTn id="31" fill="hold">
                            <p:stCondLst>
                              <p:cond delay="9000"/>
                            </p:stCondLst>
                            <p:childTnLst>
                              <p:par>
                                <p:cTn id="32" presetID="31" presetClass="entr" presetSubtype="0" fill="hold" nodeType="afterEffect">
                                  <p:stCondLst>
                                    <p:cond delay="500"/>
                                  </p:stCondLst>
                                  <p:childTnLst>
                                    <p:set>
                                      <p:cBhvr>
                                        <p:cTn id="33" dur="1" fill="hold">
                                          <p:stCondLst>
                                            <p:cond delay="0"/>
                                          </p:stCondLst>
                                        </p:cTn>
                                        <p:tgtEl>
                                          <p:spTgt spid="33802"/>
                                        </p:tgtEl>
                                        <p:attrNameLst>
                                          <p:attrName>style.visibility</p:attrName>
                                        </p:attrNameLst>
                                      </p:cBhvr>
                                      <p:to>
                                        <p:strVal val="visible"/>
                                      </p:to>
                                    </p:set>
                                    <p:anim calcmode="lin" valueType="num">
                                      <p:cBhvr>
                                        <p:cTn id="34" dur="2000" fill="hold"/>
                                        <p:tgtEl>
                                          <p:spTgt spid="33802"/>
                                        </p:tgtEl>
                                        <p:attrNameLst>
                                          <p:attrName>ppt_w</p:attrName>
                                        </p:attrNameLst>
                                      </p:cBhvr>
                                      <p:tavLst>
                                        <p:tav tm="0">
                                          <p:val>
                                            <p:fltVal val="0"/>
                                          </p:val>
                                        </p:tav>
                                        <p:tav tm="100000">
                                          <p:val>
                                            <p:strVal val="#ppt_w"/>
                                          </p:val>
                                        </p:tav>
                                      </p:tavLst>
                                    </p:anim>
                                    <p:anim calcmode="lin" valueType="num">
                                      <p:cBhvr>
                                        <p:cTn id="35" dur="2000" fill="hold"/>
                                        <p:tgtEl>
                                          <p:spTgt spid="33802"/>
                                        </p:tgtEl>
                                        <p:attrNameLst>
                                          <p:attrName>ppt_h</p:attrName>
                                        </p:attrNameLst>
                                      </p:cBhvr>
                                      <p:tavLst>
                                        <p:tav tm="0">
                                          <p:val>
                                            <p:fltVal val="0"/>
                                          </p:val>
                                        </p:tav>
                                        <p:tav tm="100000">
                                          <p:val>
                                            <p:strVal val="#ppt_h"/>
                                          </p:val>
                                        </p:tav>
                                      </p:tavLst>
                                    </p:anim>
                                    <p:anim calcmode="lin" valueType="num">
                                      <p:cBhvr>
                                        <p:cTn id="36" dur="2000" fill="hold"/>
                                        <p:tgtEl>
                                          <p:spTgt spid="33802"/>
                                        </p:tgtEl>
                                        <p:attrNameLst>
                                          <p:attrName>style.rotation</p:attrName>
                                        </p:attrNameLst>
                                      </p:cBhvr>
                                      <p:tavLst>
                                        <p:tav tm="0">
                                          <p:val>
                                            <p:fltVal val="90"/>
                                          </p:val>
                                        </p:tav>
                                        <p:tav tm="100000">
                                          <p:val>
                                            <p:fltVal val="0"/>
                                          </p:val>
                                        </p:tav>
                                      </p:tavLst>
                                    </p:anim>
                                    <p:animEffect transition="in" filter="fade">
                                      <p:cBhvr>
                                        <p:cTn id="37" dur="2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909059" y="1588"/>
            <a:ext cx="4763453" cy="140430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4820" name="Picture 5"/>
          <p:cNvPicPr>
            <a:picLocks noChangeAspect="1"/>
          </p:cNvPicPr>
          <p:nvPr/>
        </p:nvPicPr>
        <p:blipFill>
          <a:blip r:embed="rId3"/>
          <a:srcRect/>
          <a:stretch>
            <a:fillRect/>
          </a:stretch>
        </p:blipFill>
        <p:spPr bwMode="auto">
          <a:xfrm>
            <a:off x="4487385" y="45244"/>
            <a:ext cx="3606800" cy="811213"/>
          </a:xfrm>
          <a:prstGeom prst="rect">
            <a:avLst/>
          </a:prstGeom>
          <a:noFill/>
          <a:ln w="9525">
            <a:noFill/>
            <a:miter lim="800000"/>
            <a:headEnd/>
            <a:tailEnd/>
          </a:ln>
        </p:spPr>
      </p:pic>
      <p:sp>
        <p:nvSpPr>
          <p:cNvPr id="4" name="TextBox 3"/>
          <p:cNvSpPr txBox="1"/>
          <p:nvPr/>
        </p:nvSpPr>
        <p:spPr>
          <a:xfrm>
            <a:off x="185738" y="346075"/>
            <a:ext cx="4095750" cy="519113"/>
          </a:xfrm>
          <a:prstGeom prst="rect">
            <a:avLst/>
          </a:prstGeom>
          <a:noFill/>
        </p:spPr>
        <p:txBody>
          <a:bodyPr>
            <a:spAutoFit/>
          </a:bodyPr>
          <a:lstStyle/>
          <a:p>
            <a:pPr algn="ctr"/>
            <a:r>
              <a:rPr lang="en-US" sz="2800" b="1" dirty="0">
                <a:latin typeface="Times New Roman" pitchFamily="18" charset="0"/>
                <a:cs typeface="Times New Roman" pitchFamily="18" charset="0"/>
              </a:rPr>
              <a:t>BENEFITS</a:t>
            </a:r>
            <a:endParaRPr lang="bg-BG" sz="2800" b="1" dirty="0">
              <a:latin typeface="Times New Roman" pitchFamily="18" charset="0"/>
              <a:cs typeface="Times New Roman" pitchFamily="18" charset="0"/>
            </a:endParaRPr>
          </a:p>
        </p:txBody>
      </p:sp>
      <p:sp>
        <p:nvSpPr>
          <p:cNvPr id="34822" name="Rectangle 6"/>
          <p:cNvSpPr>
            <a:spLocks noChangeArrowheads="1"/>
          </p:cNvSpPr>
          <p:nvPr/>
        </p:nvSpPr>
        <p:spPr bwMode="auto">
          <a:xfrm>
            <a:off x="185738" y="1511301"/>
            <a:ext cx="10896600" cy="4693593"/>
          </a:xfrm>
          <a:prstGeom prst="rect">
            <a:avLst/>
          </a:prstGeom>
          <a:noFill/>
          <a:ln w="9525">
            <a:noFill/>
            <a:miter lim="800000"/>
            <a:headEnd/>
            <a:tailEnd/>
          </a:ln>
          <a:effectLst/>
        </p:spPr>
        <p:txBody>
          <a:bodyPr>
            <a:spAutoFit/>
          </a:bodyPr>
          <a:lstStyle/>
          <a:p>
            <a:pPr algn="just">
              <a:lnSpc>
                <a:spcPct val="115000"/>
              </a:lnSpc>
              <a:buClr>
                <a:srgbClr val="DE0000"/>
              </a:buClr>
              <a:buFont typeface="Wingdings" pitchFamily="2" charset="2"/>
              <a:buNone/>
            </a:pPr>
            <a:r>
              <a:rPr lang="bg-BG" sz="2000" b="1" dirty="0" err="1">
                <a:latin typeface="Times New Roman" panose="02020603050405020304" pitchFamily="18" charset="0"/>
                <a:cs typeface="Times New Roman" panose="02020603050405020304" pitchFamily="18" charset="0"/>
              </a:rPr>
              <a:t>Combined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Transport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presents</a:t>
            </a:r>
            <a:r>
              <a:rPr lang="bg-BG" sz="2000" b="1" dirty="0">
                <a:latin typeface="Times New Roman" panose="02020603050405020304" pitchFamily="18" charset="0"/>
                <a:cs typeface="Times New Roman" panose="02020603050405020304" pitchFamily="18" charset="0"/>
              </a:rPr>
              <a:t> a </a:t>
            </a:r>
            <a:r>
              <a:rPr lang="bg-BG" sz="2000" b="1" dirty="0" err="1">
                <a:latin typeface="Times New Roman" panose="02020603050405020304" pitchFamily="18" charset="0"/>
                <a:cs typeface="Times New Roman" panose="02020603050405020304" pitchFamily="18" charset="0"/>
              </a:rPr>
              <a:t>range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benefits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contributes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towards</a:t>
            </a:r>
            <a:r>
              <a:rPr lang="bg-BG" sz="2000" b="1" dirty="0">
                <a:latin typeface="Times New Roman" panose="02020603050405020304" pitchFamily="18" charset="0"/>
                <a:cs typeface="Times New Roman" panose="02020603050405020304" pitchFamily="18" charset="0"/>
              </a:rPr>
              <a:t> a </a:t>
            </a:r>
            <a:r>
              <a:rPr lang="bg-BG" sz="2000" b="1" dirty="0" err="1">
                <a:latin typeface="Times New Roman" panose="02020603050405020304" pitchFamily="18" charset="0"/>
                <a:cs typeface="Times New Roman" panose="02020603050405020304" pitchFamily="18" charset="0"/>
              </a:rPr>
              <a:t>better</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quality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life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and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proposes</a:t>
            </a:r>
            <a:r>
              <a:rPr lang="bg-BG" sz="2000" b="1" dirty="0">
                <a:latin typeface="Times New Roman" panose="02020603050405020304" pitchFamily="18" charset="0"/>
                <a:cs typeface="Times New Roman" panose="02020603050405020304" pitchFamily="18" charset="0"/>
              </a:rPr>
              <a:t> a </a:t>
            </a:r>
            <a:r>
              <a:rPr lang="bg-BG" sz="2000" b="1" dirty="0" err="1">
                <a:latin typeface="Times New Roman" panose="02020603050405020304" pitchFamily="18" charset="0"/>
                <a:cs typeface="Times New Roman" panose="02020603050405020304" pitchFamily="18" charset="0"/>
              </a:rPr>
              <a:t>seamless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transport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solution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order</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to</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improve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productivity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entire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chain</a:t>
            </a:r>
            <a:r>
              <a:rPr lang="bg-BG" sz="2000" b="1" dirty="0">
                <a:latin typeface="Times New Roman" panose="02020603050405020304" pitchFamily="18" charset="0"/>
                <a:cs typeface="Times New Roman" panose="02020603050405020304" pitchFamily="18" charset="0"/>
              </a:rPr>
              <a:t>. </a:t>
            </a:r>
            <a:br>
              <a:rPr lang="bg-BG" sz="2000" b="1" dirty="0">
                <a:latin typeface="Times New Roman" panose="02020603050405020304" pitchFamily="18" charset="0"/>
                <a:cs typeface="Times New Roman" panose="02020603050405020304" pitchFamily="18" charset="0"/>
              </a:rPr>
            </a:br>
            <a:endParaRPr lang="en-US"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None/>
            </a:pP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main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benefits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combined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transport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can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be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summarised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as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follows</a:t>
            </a:r>
            <a:r>
              <a:rPr lang="bg-BG" sz="2000" b="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bg-BG" sz="2000" b="1" dirty="0" err="1">
                <a:latin typeface="Times New Roman" panose="02020603050405020304" pitchFamily="18" charset="0"/>
                <a:cs typeface="Times New Roman" panose="02020603050405020304" pitchFamily="18" charset="0"/>
              </a:rPr>
              <a:t>Friendly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towards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environment</a:t>
            </a:r>
            <a:r>
              <a:rPr lang="bg-BG" sz="2000" b="1"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on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routes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where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volumes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can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bundled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and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distance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is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appropriate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combined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transport</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provides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substantial</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energy</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gains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and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lower</a:t>
            </a:r>
            <a:r>
              <a:rPr lang="bg-BG" sz="2000" dirty="0">
                <a:latin typeface="Times New Roman" panose="02020603050405020304" pitchFamily="18" charset="0"/>
                <a:cs typeface="Times New Roman" panose="02020603050405020304" pitchFamily="18" charset="0"/>
              </a:rPr>
              <a:t> CO2 </a:t>
            </a:r>
            <a:r>
              <a:rPr lang="bg-BG" sz="2000" dirty="0" err="1">
                <a:latin typeface="Times New Roman" panose="02020603050405020304" pitchFamily="18" charset="0"/>
                <a:cs typeface="Times New Roman" panose="02020603050405020304" pitchFamily="18" charset="0"/>
              </a:rPr>
              <a:t>emissions</a:t>
            </a:r>
            <a:endParaRPr lang="bg-BG" sz="2000"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bg-BG" sz="2000" b="1" dirty="0" err="1">
                <a:latin typeface="Times New Roman" panose="02020603050405020304" pitchFamily="18" charset="0"/>
                <a:cs typeface="Times New Roman" panose="02020603050405020304" pitchFamily="18" charset="0"/>
              </a:rPr>
              <a:t>Friendly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towards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society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reduces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accidents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road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congestion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and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dependency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energy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reserves</a:t>
            </a:r>
            <a:endParaRPr lang="bg-BG"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bg-BG" sz="2000" b="1" dirty="0" err="1">
                <a:latin typeface="Times New Roman" panose="02020603050405020304" pitchFamily="18" charset="0"/>
                <a:cs typeface="Times New Roman" panose="02020603050405020304" pitchFamily="18" charset="0"/>
              </a:rPr>
              <a:t>It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allows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for</a:t>
            </a:r>
            <a:r>
              <a:rPr lang="bg-BG" sz="2000" b="1" dirty="0">
                <a:latin typeface="Times New Roman" panose="02020603050405020304" pitchFamily="18" charset="0"/>
                <a:cs typeface="Times New Roman" panose="02020603050405020304" pitchFamily="18" charset="0"/>
              </a:rPr>
              <a:t> a </a:t>
            </a:r>
            <a:r>
              <a:rPr lang="bg-BG" sz="2000" b="1" dirty="0" err="1">
                <a:latin typeface="Times New Roman" panose="02020603050405020304" pitchFamily="18" charset="0"/>
                <a:cs typeface="Times New Roman" panose="02020603050405020304" pitchFamily="18" charset="0"/>
              </a:rPr>
              <a:t>better</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use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existing</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capacity</a:t>
            </a:r>
            <a:endParaRPr lang="bg-BG"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bg-BG" sz="2000" b="1" dirty="0" err="1">
                <a:latin typeface="Times New Roman" panose="02020603050405020304" pitchFamily="18" charset="0"/>
                <a:cs typeface="Times New Roman" panose="02020603050405020304" pitchFamily="18" charset="0"/>
              </a:rPr>
              <a:t>It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combines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flexibility</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road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with</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economies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of</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rail</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on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long</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journeys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for</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large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volumes</a:t>
            </a:r>
            <a:endParaRPr lang="bg-BG"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bg-BG" sz="2000" b="1" dirty="0" err="1">
                <a:latin typeface="Times New Roman" panose="02020603050405020304" pitchFamily="18" charset="0"/>
                <a:cs typeface="Times New Roman" panose="02020603050405020304" pitchFamily="18" charset="0"/>
              </a:rPr>
              <a:t>It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well</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integrated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in</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logistics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chain</a:t>
            </a:r>
            <a:r>
              <a:rPr lang="en-US" sz="2000" b="1" dirty="0">
                <a:latin typeface="Times New Roman" panose="02020603050405020304" pitchFamily="18" charset="0"/>
                <a:cs typeface="Times New Roman" panose="02020603050405020304" pitchFamily="18" charset="0"/>
              </a:rPr>
              <a:t>; quick and easy handling</a:t>
            </a:r>
            <a:endParaRPr lang="bg-BG"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bg-BG" sz="2000" b="1" dirty="0" err="1">
                <a:latin typeface="Times New Roman" panose="02020603050405020304" pitchFamily="18" charset="0"/>
                <a:cs typeface="Times New Roman" panose="02020603050405020304" pitchFamily="18" charset="0"/>
              </a:rPr>
              <a:t>It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is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safe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and</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secure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reduce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risk</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for</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goods</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during</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the</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transport</a:t>
            </a:r>
            <a:r>
              <a:rPr lang="bg-BG" sz="2000" b="1" dirty="0">
                <a:latin typeface="Times New Roman" panose="02020603050405020304" pitchFamily="18" charset="0"/>
                <a:cs typeface="Times New Roman" panose="02020603050405020304" pitchFamily="18" charset="0"/>
              </a:rPr>
              <a:t> </a:t>
            </a:r>
            <a:r>
              <a:rPr lang="bg-BG" sz="2000" b="1" dirty="0" err="1">
                <a:latin typeface="Times New Roman" panose="02020603050405020304" pitchFamily="18" charset="0"/>
                <a:cs typeface="Times New Roman" panose="02020603050405020304" pitchFamily="18" charset="0"/>
              </a:rPr>
              <a:t>journey</a:t>
            </a:r>
            <a:endParaRPr lang="en-US" sz="2000" b="1" dirty="0">
              <a:latin typeface="Times New Roman" panose="02020603050405020304" pitchFamily="18" charset="0"/>
              <a:cs typeface="Times New Roman" panose="02020603050405020304" pitchFamily="18" charset="0"/>
            </a:endParaRPr>
          </a:p>
          <a:p>
            <a:pPr algn="just">
              <a:lnSpc>
                <a:spcPct val="115000"/>
              </a:lnSpc>
              <a:buClr>
                <a:srgbClr val="DE0000"/>
              </a:buClr>
              <a:buFont typeface="Wingdings" pitchFamily="2" charset="2"/>
              <a:buChar char="Ø"/>
            </a:pPr>
            <a:r>
              <a:rPr lang="en-US" sz="2000" b="1" dirty="0">
                <a:latin typeface="Times New Roman" panose="02020603050405020304" pitchFamily="18" charset="0"/>
                <a:cs typeface="Times New Roman" panose="02020603050405020304" pitchFamily="18" charset="0"/>
              </a:rPr>
              <a:t>IT tools for tracking of goods</a:t>
            </a:r>
          </a:p>
          <a:p>
            <a:pPr>
              <a:lnSpc>
                <a:spcPct val="115000"/>
              </a:lnSpc>
              <a:buClr>
                <a:srgbClr val="DE0000"/>
              </a:buClr>
            </a:pPr>
            <a:endParaRPr lang="bg-BG" sz="2000" b="1" dirty="0">
              <a:latin typeface="Times New Roman" pitchFamily="18" charset="0"/>
            </a:endParaRPr>
          </a:p>
        </p:txBody>
      </p:sp>
      <p:pic>
        <p:nvPicPr>
          <p:cNvPr id="3" name="Picture 2" descr="Decrease Costs and Increase Efficiency | Design Buil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9561" y="5783793"/>
            <a:ext cx="2857284" cy="1074207"/>
          </a:xfrm>
          <a:prstGeom prst="rect">
            <a:avLst/>
          </a:prstGeom>
        </p:spPr>
      </p:pic>
      <p:pic>
        <p:nvPicPr>
          <p:cNvPr id="8" name="Picture 7" descr="Eco friendly tag by westock - Eco friendly ta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8547" y="5798224"/>
            <a:ext cx="971762" cy="1074207"/>
          </a:xfrm>
          <a:prstGeom prst="rect">
            <a:avLst/>
          </a:prstGeom>
        </p:spPr>
      </p:pic>
      <p:pic>
        <p:nvPicPr>
          <p:cNvPr id="10" name="Picture 9" descr="Time Management - MIS 213 - Fall 20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0636" y="5812656"/>
            <a:ext cx="967911" cy="104534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42" presetClass="entr" presetSubtype="0" fill="hold" grpId="0" nodeType="afterEffect">
                                  <p:stCondLst>
                                    <p:cond delay="500"/>
                                  </p:stCondLst>
                                  <p:childTnLst>
                                    <p:set>
                                      <p:cBhvr>
                                        <p:cTn id="12" dur="1" fill="hold">
                                          <p:stCondLst>
                                            <p:cond delay="0"/>
                                          </p:stCondLst>
                                        </p:cTn>
                                        <p:tgtEl>
                                          <p:spTgt spid="34822">
                                            <p:txEl>
                                              <p:pRg st="0" end="0"/>
                                            </p:txEl>
                                          </p:spTgt>
                                        </p:tgtEl>
                                        <p:attrNameLst>
                                          <p:attrName>style.visibility</p:attrName>
                                        </p:attrNameLst>
                                      </p:cBhvr>
                                      <p:to>
                                        <p:strVal val="visible"/>
                                      </p:to>
                                    </p:set>
                                    <p:animEffect transition="in" filter="fade">
                                      <p:cBhvr>
                                        <p:cTn id="13" dur="2000"/>
                                        <p:tgtEl>
                                          <p:spTgt spid="34822">
                                            <p:txEl>
                                              <p:pRg st="0" end="0"/>
                                            </p:txEl>
                                          </p:spTgt>
                                        </p:tgtEl>
                                      </p:cBhvr>
                                    </p:animEffect>
                                    <p:anim calcmode="lin" valueType="num">
                                      <p:cBhvr>
                                        <p:cTn id="14" dur="2000" fill="hold"/>
                                        <p:tgtEl>
                                          <p:spTgt spid="34822">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3482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5500"/>
                            </p:stCondLst>
                            <p:childTnLst>
                              <p:par>
                                <p:cTn id="17" presetID="42" presetClass="entr" presetSubtype="0" fill="hold" grpId="0" nodeType="afterEffect">
                                  <p:stCondLst>
                                    <p:cond delay="500"/>
                                  </p:stCondLst>
                                  <p:childTnLst>
                                    <p:set>
                                      <p:cBhvr>
                                        <p:cTn id="18" dur="1" fill="hold">
                                          <p:stCondLst>
                                            <p:cond delay="0"/>
                                          </p:stCondLst>
                                        </p:cTn>
                                        <p:tgtEl>
                                          <p:spTgt spid="34822">
                                            <p:txEl>
                                              <p:pRg st="1" end="1"/>
                                            </p:txEl>
                                          </p:spTgt>
                                        </p:tgtEl>
                                        <p:attrNameLst>
                                          <p:attrName>style.visibility</p:attrName>
                                        </p:attrNameLst>
                                      </p:cBhvr>
                                      <p:to>
                                        <p:strVal val="visible"/>
                                      </p:to>
                                    </p:set>
                                    <p:animEffect transition="in" filter="fade">
                                      <p:cBhvr>
                                        <p:cTn id="19" dur="2000"/>
                                        <p:tgtEl>
                                          <p:spTgt spid="34822">
                                            <p:txEl>
                                              <p:pRg st="1" end="1"/>
                                            </p:txEl>
                                          </p:spTgt>
                                        </p:tgtEl>
                                      </p:cBhvr>
                                    </p:animEffect>
                                    <p:anim calcmode="lin" valueType="num">
                                      <p:cBhvr>
                                        <p:cTn id="20" dur="2000" fill="hold"/>
                                        <p:tgtEl>
                                          <p:spTgt spid="34822">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3482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8000"/>
                            </p:stCondLst>
                            <p:childTnLst>
                              <p:par>
                                <p:cTn id="23" presetID="42" presetClass="entr" presetSubtype="0" fill="hold" grpId="0" nodeType="afterEffect">
                                  <p:stCondLst>
                                    <p:cond delay="500"/>
                                  </p:stCondLst>
                                  <p:childTnLst>
                                    <p:set>
                                      <p:cBhvr>
                                        <p:cTn id="24" dur="1" fill="hold">
                                          <p:stCondLst>
                                            <p:cond delay="0"/>
                                          </p:stCondLst>
                                        </p:cTn>
                                        <p:tgtEl>
                                          <p:spTgt spid="34822">
                                            <p:txEl>
                                              <p:pRg st="2" end="2"/>
                                            </p:txEl>
                                          </p:spTgt>
                                        </p:tgtEl>
                                        <p:attrNameLst>
                                          <p:attrName>style.visibility</p:attrName>
                                        </p:attrNameLst>
                                      </p:cBhvr>
                                      <p:to>
                                        <p:strVal val="visible"/>
                                      </p:to>
                                    </p:set>
                                    <p:animEffect transition="in" filter="fade">
                                      <p:cBhvr>
                                        <p:cTn id="25" dur="2000"/>
                                        <p:tgtEl>
                                          <p:spTgt spid="34822">
                                            <p:txEl>
                                              <p:pRg st="2" end="2"/>
                                            </p:txEl>
                                          </p:spTgt>
                                        </p:tgtEl>
                                      </p:cBhvr>
                                    </p:animEffect>
                                    <p:anim calcmode="lin" valueType="num">
                                      <p:cBhvr>
                                        <p:cTn id="26" dur="2000" fill="hold"/>
                                        <p:tgtEl>
                                          <p:spTgt spid="34822">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3482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500"/>
                            </p:stCondLst>
                            <p:childTnLst>
                              <p:par>
                                <p:cTn id="29" presetID="42" presetClass="entr" presetSubtype="0" fill="hold" grpId="0" nodeType="afterEffect">
                                  <p:stCondLst>
                                    <p:cond delay="500"/>
                                  </p:stCondLst>
                                  <p:childTnLst>
                                    <p:set>
                                      <p:cBhvr>
                                        <p:cTn id="30" dur="1" fill="hold">
                                          <p:stCondLst>
                                            <p:cond delay="0"/>
                                          </p:stCondLst>
                                        </p:cTn>
                                        <p:tgtEl>
                                          <p:spTgt spid="34822">
                                            <p:txEl>
                                              <p:pRg st="3" end="3"/>
                                            </p:txEl>
                                          </p:spTgt>
                                        </p:tgtEl>
                                        <p:attrNameLst>
                                          <p:attrName>style.visibility</p:attrName>
                                        </p:attrNameLst>
                                      </p:cBhvr>
                                      <p:to>
                                        <p:strVal val="visible"/>
                                      </p:to>
                                    </p:set>
                                    <p:animEffect transition="in" filter="fade">
                                      <p:cBhvr>
                                        <p:cTn id="31" dur="2000"/>
                                        <p:tgtEl>
                                          <p:spTgt spid="34822">
                                            <p:txEl>
                                              <p:pRg st="3" end="3"/>
                                            </p:txEl>
                                          </p:spTgt>
                                        </p:tgtEl>
                                      </p:cBhvr>
                                    </p:animEffect>
                                    <p:anim calcmode="lin" valueType="num">
                                      <p:cBhvr>
                                        <p:cTn id="32" dur="2000" fill="hold"/>
                                        <p:tgtEl>
                                          <p:spTgt spid="34822">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34822">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13000"/>
                            </p:stCondLst>
                            <p:childTnLst>
                              <p:par>
                                <p:cTn id="35" presetID="42" presetClass="entr" presetSubtype="0" fill="hold" grpId="0" nodeType="afterEffect">
                                  <p:stCondLst>
                                    <p:cond delay="500"/>
                                  </p:stCondLst>
                                  <p:childTnLst>
                                    <p:set>
                                      <p:cBhvr>
                                        <p:cTn id="36" dur="1" fill="hold">
                                          <p:stCondLst>
                                            <p:cond delay="0"/>
                                          </p:stCondLst>
                                        </p:cTn>
                                        <p:tgtEl>
                                          <p:spTgt spid="34822">
                                            <p:txEl>
                                              <p:pRg st="4" end="4"/>
                                            </p:txEl>
                                          </p:spTgt>
                                        </p:tgtEl>
                                        <p:attrNameLst>
                                          <p:attrName>style.visibility</p:attrName>
                                        </p:attrNameLst>
                                      </p:cBhvr>
                                      <p:to>
                                        <p:strVal val="visible"/>
                                      </p:to>
                                    </p:set>
                                    <p:animEffect transition="in" filter="fade">
                                      <p:cBhvr>
                                        <p:cTn id="37" dur="2000"/>
                                        <p:tgtEl>
                                          <p:spTgt spid="34822">
                                            <p:txEl>
                                              <p:pRg st="4" end="4"/>
                                            </p:txEl>
                                          </p:spTgt>
                                        </p:tgtEl>
                                      </p:cBhvr>
                                    </p:animEffect>
                                    <p:anim calcmode="lin" valueType="num">
                                      <p:cBhvr>
                                        <p:cTn id="38" dur="2000" fill="hold"/>
                                        <p:tgtEl>
                                          <p:spTgt spid="34822">
                                            <p:txEl>
                                              <p:pRg st="4" end="4"/>
                                            </p:txEl>
                                          </p:spTgt>
                                        </p:tgtEl>
                                        <p:attrNameLst>
                                          <p:attrName>ppt_x</p:attrName>
                                        </p:attrNameLst>
                                      </p:cBhvr>
                                      <p:tavLst>
                                        <p:tav tm="0">
                                          <p:val>
                                            <p:strVal val="#ppt_x"/>
                                          </p:val>
                                        </p:tav>
                                        <p:tav tm="100000">
                                          <p:val>
                                            <p:strVal val="#ppt_x"/>
                                          </p:val>
                                        </p:tav>
                                      </p:tavLst>
                                    </p:anim>
                                    <p:anim calcmode="lin" valueType="num">
                                      <p:cBhvr>
                                        <p:cTn id="39" dur="2000" fill="hold"/>
                                        <p:tgtEl>
                                          <p:spTgt spid="34822">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500"/>
                            </p:stCondLst>
                            <p:childTnLst>
                              <p:par>
                                <p:cTn id="41" presetID="42" presetClass="entr" presetSubtype="0" fill="hold" grpId="0" nodeType="afterEffect">
                                  <p:stCondLst>
                                    <p:cond delay="500"/>
                                  </p:stCondLst>
                                  <p:childTnLst>
                                    <p:set>
                                      <p:cBhvr>
                                        <p:cTn id="42" dur="1" fill="hold">
                                          <p:stCondLst>
                                            <p:cond delay="0"/>
                                          </p:stCondLst>
                                        </p:cTn>
                                        <p:tgtEl>
                                          <p:spTgt spid="34822">
                                            <p:txEl>
                                              <p:pRg st="5" end="5"/>
                                            </p:txEl>
                                          </p:spTgt>
                                        </p:tgtEl>
                                        <p:attrNameLst>
                                          <p:attrName>style.visibility</p:attrName>
                                        </p:attrNameLst>
                                      </p:cBhvr>
                                      <p:to>
                                        <p:strVal val="visible"/>
                                      </p:to>
                                    </p:set>
                                    <p:animEffect transition="in" filter="fade">
                                      <p:cBhvr>
                                        <p:cTn id="43" dur="2000"/>
                                        <p:tgtEl>
                                          <p:spTgt spid="34822">
                                            <p:txEl>
                                              <p:pRg st="5" end="5"/>
                                            </p:txEl>
                                          </p:spTgt>
                                        </p:tgtEl>
                                      </p:cBhvr>
                                    </p:animEffect>
                                    <p:anim calcmode="lin" valueType="num">
                                      <p:cBhvr>
                                        <p:cTn id="44" dur="2000" fill="hold"/>
                                        <p:tgtEl>
                                          <p:spTgt spid="34822">
                                            <p:txEl>
                                              <p:pRg st="5" end="5"/>
                                            </p:txEl>
                                          </p:spTgt>
                                        </p:tgtEl>
                                        <p:attrNameLst>
                                          <p:attrName>ppt_x</p:attrName>
                                        </p:attrNameLst>
                                      </p:cBhvr>
                                      <p:tavLst>
                                        <p:tav tm="0">
                                          <p:val>
                                            <p:strVal val="#ppt_x"/>
                                          </p:val>
                                        </p:tav>
                                        <p:tav tm="100000">
                                          <p:val>
                                            <p:strVal val="#ppt_x"/>
                                          </p:val>
                                        </p:tav>
                                      </p:tavLst>
                                    </p:anim>
                                    <p:anim calcmode="lin" valueType="num">
                                      <p:cBhvr>
                                        <p:cTn id="45" dur="2000" fill="hold"/>
                                        <p:tgtEl>
                                          <p:spTgt spid="34822">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8000"/>
                            </p:stCondLst>
                            <p:childTnLst>
                              <p:par>
                                <p:cTn id="47" presetID="42" presetClass="entr" presetSubtype="0" fill="hold" grpId="0" nodeType="afterEffect">
                                  <p:stCondLst>
                                    <p:cond delay="500"/>
                                  </p:stCondLst>
                                  <p:childTnLst>
                                    <p:set>
                                      <p:cBhvr>
                                        <p:cTn id="48" dur="1" fill="hold">
                                          <p:stCondLst>
                                            <p:cond delay="0"/>
                                          </p:stCondLst>
                                        </p:cTn>
                                        <p:tgtEl>
                                          <p:spTgt spid="34822">
                                            <p:txEl>
                                              <p:pRg st="6" end="6"/>
                                            </p:txEl>
                                          </p:spTgt>
                                        </p:tgtEl>
                                        <p:attrNameLst>
                                          <p:attrName>style.visibility</p:attrName>
                                        </p:attrNameLst>
                                      </p:cBhvr>
                                      <p:to>
                                        <p:strVal val="visible"/>
                                      </p:to>
                                    </p:set>
                                    <p:animEffect transition="in" filter="fade">
                                      <p:cBhvr>
                                        <p:cTn id="49" dur="2000"/>
                                        <p:tgtEl>
                                          <p:spTgt spid="34822">
                                            <p:txEl>
                                              <p:pRg st="6" end="6"/>
                                            </p:txEl>
                                          </p:spTgt>
                                        </p:tgtEl>
                                      </p:cBhvr>
                                    </p:animEffect>
                                    <p:anim calcmode="lin" valueType="num">
                                      <p:cBhvr>
                                        <p:cTn id="50" dur="2000" fill="hold"/>
                                        <p:tgtEl>
                                          <p:spTgt spid="34822">
                                            <p:txEl>
                                              <p:pRg st="6" end="6"/>
                                            </p:txEl>
                                          </p:spTgt>
                                        </p:tgtEl>
                                        <p:attrNameLst>
                                          <p:attrName>ppt_x</p:attrName>
                                        </p:attrNameLst>
                                      </p:cBhvr>
                                      <p:tavLst>
                                        <p:tav tm="0">
                                          <p:val>
                                            <p:strVal val="#ppt_x"/>
                                          </p:val>
                                        </p:tav>
                                        <p:tav tm="100000">
                                          <p:val>
                                            <p:strVal val="#ppt_x"/>
                                          </p:val>
                                        </p:tav>
                                      </p:tavLst>
                                    </p:anim>
                                    <p:anim calcmode="lin" valueType="num">
                                      <p:cBhvr>
                                        <p:cTn id="51" dur="2000" fill="hold"/>
                                        <p:tgtEl>
                                          <p:spTgt spid="34822">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20500"/>
                            </p:stCondLst>
                            <p:childTnLst>
                              <p:par>
                                <p:cTn id="53" presetID="42" presetClass="entr" presetSubtype="0" fill="hold" grpId="0" nodeType="afterEffect">
                                  <p:stCondLst>
                                    <p:cond delay="500"/>
                                  </p:stCondLst>
                                  <p:childTnLst>
                                    <p:set>
                                      <p:cBhvr>
                                        <p:cTn id="54" dur="1" fill="hold">
                                          <p:stCondLst>
                                            <p:cond delay="0"/>
                                          </p:stCondLst>
                                        </p:cTn>
                                        <p:tgtEl>
                                          <p:spTgt spid="34822">
                                            <p:txEl>
                                              <p:pRg st="7" end="7"/>
                                            </p:txEl>
                                          </p:spTgt>
                                        </p:tgtEl>
                                        <p:attrNameLst>
                                          <p:attrName>style.visibility</p:attrName>
                                        </p:attrNameLst>
                                      </p:cBhvr>
                                      <p:to>
                                        <p:strVal val="visible"/>
                                      </p:to>
                                    </p:set>
                                    <p:animEffect transition="in" filter="fade">
                                      <p:cBhvr>
                                        <p:cTn id="55" dur="2000"/>
                                        <p:tgtEl>
                                          <p:spTgt spid="34822">
                                            <p:txEl>
                                              <p:pRg st="7" end="7"/>
                                            </p:txEl>
                                          </p:spTgt>
                                        </p:tgtEl>
                                      </p:cBhvr>
                                    </p:animEffect>
                                    <p:anim calcmode="lin" valueType="num">
                                      <p:cBhvr>
                                        <p:cTn id="56" dur="2000" fill="hold"/>
                                        <p:tgtEl>
                                          <p:spTgt spid="34822">
                                            <p:txEl>
                                              <p:pRg st="7" end="7"/>
                                            </p:txEl>
                                          </p:spTgt>
                                        </p:tgtEl>
                                        <p:attrNameLst>
                                          <p:attrName>ppt_x</p:attrName>
                                        </p:attrNameLst>
                                      </p:cBhvr>
                                      <p:tavLst>
                                        <p:tav tm="0">
                                          <p:val>
                                            <p:strVal val="#ppt_x"/>
                                          </p:val>
                                        </p:tav>
                                        <p:tav tm="100000">
                                          <p:val>
                                            <p:strVal val="#ppt_x"/>
                                          </p:val>
                                        </p:tav>
                                      </p:tavLst>
                                    </p:anim>
                                    <p:anim calcmode="lin" valueType="num">
                                      <p:cBhvr>
                                        <p:cTn id="57" dur="2000" fill="hold"/>
                                        <p:tgtEl>
                                          <p:spTgt spid="34822">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23000"/>
                            </p:stCondLst>
                            <p:childTnLst>
                              <p:par>
                                <p:cTn id="59" presetID="42" presetClass="entr" presetSubtype="0" fill="hold" grpId="0" nodeType="afterEffect">
                                  <p:stCondLst>
                                    <p:cond delay="500"/>
                                  </p:stCondLst>
                                  <p:childTnLst>
                                    <p:set>
                                      <p:cBhvr>
                                        <p:cTn id="60" dur="1" fill="hold">
                                          <p:stCondLst>
                                            <p:cond delay="0"/>
                                          </p:stCondLst>
                                        </p:cTn>
                                        <p:tgtEl>
                                          <p:spTgt spid="34822">
                                            <p:txEl>
                                              <p:pRg st="8" end="8"/>
                                            </p:txEl>
                                          </p:spTgt>
                                        </p:tgtEl>
                                        <p:attrNameLst>
                                          <p:attrName>style.visibility</p:attrName>
                                        </p:attrNameLst>
                                      </p:cBhvr>
                                      <p:to>
                                        <p:strVal val="visible"/>
                                      </p:to>
                                    </p:set>
                                    <p:animEffect transition="in" filter="fade">
                                      <p:cBhvr>
                                        <p:cTn id="61" dur="2000"/>
                                        <p:tgtEl>
                                          <p:spTgt spid="34822">
                                            <p:txEl>
                                              <p:pRg st="8" end="8"/>
                                            </p:txEl>
                                          </p:spTgt>
                                        </p:tgtEl>
                                      </p:cBhvr>
                                    </p:animEffect>
                                    <p:anim calcmode="lin" valueType="num">
                                      <p:cBhvr>
                                        <p:cTn id="62" dur="2000" fill="hold"/>
                                        <p:tgtEl>
                                          <p:spTgt spid="34822">
                                            <p:txEl>
                                              <p:pRg st="8" end="8"/>
                                            </p:txEl>
                                          </p:spTgt>
                                        </p:tgtEl>
                                        <p:attrNameLst>
                                          <p:attrName>ppt_x</p:attrName>
                                        </p:attrNameLst>
                                      </p:cBhvr>
                                      <p:tavLst>
                                        <p:tav tm="0">
                                          <p:val>
                                            <p:strVal val="#ppt_x"/>
                                          </p:val>
                                        </p:tav>
                                        <p:tav tm="100000">
                                          <p:val>
                                            <p:strVal val="#ppt_x"/>
                                          </p:val>
                                        </p:tav>
                                      </p:tavLst>
                                    </p:anim>
                                    <p:anim calcmode="lin" valueType="num">
                                      <p:cBhvr>
                                        <p:cTn id="63" dur="2000" fill="hold"/>
                                        <p:tgtEl>
                                          <p:spTgt spid="3482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822" grpId="0" build="p" advAuto="100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649"/>
            <a:ext cx="12380685" cy="6917649"/>
          </a:xfrm>
          <a:prstGeom prst="rect">
            <a:avLst/>
          </a:prstGeom>
        </p:spPr>
      </p:pic>
    </p:spTree>
    <p:extLst>
      <p:ext uri="{BB962C8B-B14F-4D97-AF65-F5344CB8AC3E}">
        <p14:creationId xmlns:p14="http://schemas.microsoft.com/office/powerpoint/2010/main" val="341011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851909" y="1588"/>
            <a:ext cx="4820603" cy="133572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5844" name="Picture 5"/>
          <p:cNvPicPr>
            <a:picLocks noChangeAspect="1"/>
          </p:cNvPicPr>
          <p:nvPr/>
        </p:nvPicPr>
        <p:blipFill>
          <a:blip r:embed="rId3"/>
          <a:srcRect/>
          <a:stretch>
            <a:fillRect/>
          </a:stretch>
        </p:blipFill>
        <p:spPr bwMode="auto">
          <a:xfrm>
            <a:off x="4580731" y="19784"/>
            <a:ext cx="3606800" cy="811213"/>
          </a:xfrm>
          <a:prstGeom prst="rect">
            <a:avLst/>
          </a:prstGeom>
          <a:noFill/>
          <a:ln w="9525">
            <a:noFill/>
            <a:miter lim="800000"/>
            <a:headEnd/>
            <a:tailEnd/>
          </a:ln>
        </p:spPr>
      </p:pic>
      <p:sp>
        <p:nvSpPr>
          <p:cNvPr id="4" name="TextBox 3"/>
          <p:cNvSpPr txBox="1"/>
          <p:nvPr/>
        </p:nvSpPr>
        <p:spPr>
          <a:xfrm>
            <a:off x="0" y="0"/>
            <a:ext cx="4095750" cy="830997"/>
          </a:xfrm>
          <a:prstGeom prst="rect">
            <a:avLst/>
          </a:prstGeom>
          <a:noFill/>
        </p:spPr>
        <p:txBody>
          <a:bodyPr>
            <a:spAutoFit/>
          </a:bodyPr>
          <a:lstStyle/>
          <a:p>
            <a:pPr algn="ctr"/>
            <a:r>
              <a:rPr lang="en-US" sz="2400" b="1" dirty="0">
                <a:latin typeface="Times New Roman" pitchFamily="18" charset="0"/>
                <a:cs typeface="Times New Roman" pitchFamily="18" charset="0"/>
              </a:rPr>
              <a:t>Combined transports in the Balkan region</a:t>
            </a:r>
            <a:endParaRPr lang="bg-BG" sz="2400" b="1" dirty="0">
              <a:latin typeface="Times New Roman" pitchFamily="18" charset="0"/>
              <a:cs typeface="Times New Roman" pitchFamily="18" charset="0"/>
            </a:endParaRPr>
          </a:p>
        </p:txBody>
      </p:sp>
      <p:sp>
        <p:nvSpPr>
          <p:cNvPr id="35847" name="Text Box 7"/>
          <p:cNvSpPr txBox="1">
            <a:spLocks noChangeArrowheads="1"/>
          </p:cNvSpPr>
          <p:nvPr/>
        </p:nvSpPr>
        <p:spPr bwMode="auto">
          <a:xfrm>
            <a:off x="134912" y="1156558"/>
            <a:ext cx="11827240" cy="5847755"/>
          </a:xfrm>
          <a:prstGeom prst="rect">
            <a:avLst/>
          </a:prstGeom>
          <a:noFill/>
          <a:ln w="9525">
            <a:noFill/>
            <a:miter lim="800000"/>
            <a:headEnd/>
            <a:tailEnd/>
          </a:ln>
          <a:effectLst/>
        </p:spPr>
        <p:txBody>
          <a:bodyPr wrap="square">
            <a:spAutoFit/>
          </a:bodyPr>
          <a:lstStyle/>
          <a:p>
            <a:pPr algn="just"/>
            <a:r>
              <a:rPr lang="en-US" sz="1700" b="1" u="sng" dirty="0">
                <a:latin typeface="Times New Roman" pitchFamily="18" charset="0"/>
              </a:rPr>
              <a:t>Road corridors</a:t>
            </a:r>
            <a:endParaRPr lang="bg-BG" sz="1700" u="sng" dirty="0">
              <a:latin typeface="Times New Roman" pitchFamily="18" charset="0"/>
            </a:endParaRPr>
          </a:p>
          <a:p>
            <a:pPr algn="just"/>
            <a:r>
              <a:rPr lang="bg-BG" sz="1700" dirty="0" err="1">
                <a:latin typeface="Times New Roman" pitchFamily="18" charset="0"/>
              </a:rPr>
              <a:t>Road</a:t>
            </a:r>
            <a:r>
              <a:rPr lang="bg-BG" sz="1700" dirty="0">
                <a:latin typeface="Times New Roman" pitchFamily="18" charset="0"/>
              </a:rPr>
              <a:t> </a:t>
            </a:r>
            <a:r>
              <a:rPr lang="bg-BG" sz="1700" dirty="0" err="1">
                <a:latin typeface="Times New Roman" pitchFamily="18" charset="0"/>
              </a:rPr>
              <a:t>corridors</a:t>
            </a:r>
            <a:r>
              <a:rPr lang="bg-BG" sz="1700" dirty="0">
                <a:latin typeface="Times New Roman" pitchFamily="18" charset="0"/>
              </a:rPr>
              <a:t> </a:t>
            </a:r>
            <a:r>
              <a:rPr lang="bg-BG" sz="1700" dirty="0" err="1">
                <a:latin typeface="Times New Roman" pitchFamily="18" charset="0"/>
              </a:rPr>
              <a:t>throughout</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region</a:t>
            </a:r>
            <a:r>
              <a:rPr lang="bg-BG" sz="1700" dirty="0">
                <a:latin typeface="Times New Roman" pitchFamily="18" charset="0"/>
              </a:rPr>
              <a:t> </a:t>
            </a:r>
            <a:r>
              <a:rPr lang="bg-BG" sz="1700" dirty="0" err="1">
                <a:latin typeface="Times New Roman" pitchFamily="18" charset="0"/>
              </a:rPr>
              <a:t>are</a:t>
            </a:r>
            <a:r>
              <a:rPr lang="bg-BG" sz="1700" dirty="0">
                <a:latin typeface="Times New Roman" pitchFamily="18" charset="0"/>
              </a:rPr>
              <a:t> </a:t>
            </a:r>
            <a:r>
              <a:rPr lang="bg-BG" sz="1700" dirty="0" err="1">
                <a:latin typeface="Times New Roman" pitchFamily="18" charset="0"/>
              </a:rPr>
              <a:t>well</a:t>
            </a:r>
            <a:r>
              <a:rPr lang="bg-BG" sz="1700" dirty="0">
                <a:latin typeface="Times New Roman" pitchFamily="18" charset="0"/>
              </a:rPr>
              <a:t> </a:t>
            </a:r>
            <a:r>
              <a:rPr lang="bg-BG" sz="1700" dirty="0" err="1">
                <a:latin typeface="Times New Roman" pitchFamily="18" charset="0"/>
              </a:rPr>
              <a:t>defined</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general</a:t>
            </a:r>
            <a:r>
              <a:rPr lang="bg-BG" sz="1700" dirty="0">
                <a:latin typeface="Times New Roman" pitchFamily="18" charset="0"/>
              </a:rPr>
              <a:t> </a:t>
            </a:r>
            <a:r>
              <a:rPr lang="bg-BG" sz="1700" dirty="0" err="1">
                <a:latin typeface="Times New Roman" pitchFamily="18" charset="0"/>
              </a:rPr>
              <a:t>have</a:t>
            </a:r>
            <a:r>
              <a:rPr lang="bg-BG" sz="1700" dirty="0">
                <a:latin typeface="Times New Roman" pitchFamily="18" charset="0"/>
              </a:rPr>
              <a:t> </a:t>
            </a:r>
            <a:r>
              <a:rPr lang="bg-BG" sz="1700" dirty="0" err="1">
                <a:latin typeface="Times New Roman" pitchFamily="18" charset="0"/>
              </a:rPr>
              <a:t>an</a:t>
            </a:r>
            <a:r>
              <a:rPr lang="en-US" sz="1700" dirty="0">
                <a:latin typeface="Times New Roman" pitchFamily="18" charset="0"/>
              </a:rPr>
              <a:t> </a:t>
            </a:r>
            <a:r>
              <a:rPr lang="bg-BG" sz="1700" dirty="0" err="1">
                <a:latin typeface="Times New Roman" pitchFamily="18" charset="0"/>
              </a:rPr>
              <a:t>acceptable</a:t>
            </a:r>
            <a:r>
              <a:rPr lang="bg-BG" sz="1700" dirty="0">
                <a:latin typeface="Times New Roman" pitchFamily="18" charset="0"/>
              </a:rPr>
              <a:t> </a:t>
            </a:r>
            <a:r>
              <a:rPr lang="bg-BG" sz="1700" dirty="0" err="1">
                <a:latin typeface="Times New Roman" pitchFamily="18" charset="0"/>
              </a:rPr>
              <a:t>international</a:t>
            </a:r>
            <a:r>
              <a:rPr lang="bg-BG" sz="1700" dirty="0">
                <a:latin typeface="Times New Roman" pitchFamily="18" charset="0"/>
              </a:rPr>
              <a:t> </a:t>
            </a:r>
            <a:r>
              <a:rPr lang="bg-BG" sz="1700" dirty="0" err="1">
                <a:latin typeface="Times New Roman" pitchFamily="18" charset="0"/>
              </a:rPr>
              <a:t>standard</a:t>
            </a:r>
            <a:r>
              <a:rPr lang="bg-BG" sz="1700" dirty="0">
                <a:latin typeface="Times New Roman" pitchFamily="18" charset="0"/>
              </a:rPr>
              <a:t> </a:t>
            </a:r>
            <a:r>
              <a:rPr lang="bg-BG" sz="1700" dirty="0" err="1">
                <a:latin typeface="Times New Roman" pitchFamily="18" charset="0"/>
              </a:rPr>
              <a:t>of</a:t>
            </a:r>
            <a:r>
              <a:rPr lang="bg-BG" sz="1700" dirty="0">
                <a:latin typeface="Times New Roman" pitchFamily="18" charset="0"/>
              </a:rPr>
              <a:t> </a:t>
            </a:r>
            <a:r>
              <a:rPr lang="bg-BG" sz="1700" dirty="0" err="1">
                <a:latin typeface="Times New Roman" pitchFamily="18" charset="0"/>
              </a:rPr>
              <a:t>vertical</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horizontal</a:t>
            </a:r>
            <a:r>
              <a:rPr lang="bg-BG" sz="1700" dirty="0">
                <a:latin typeface="Times New Roman" pitchFamily="18" charset="0"/>
              </a:rPr>
              <a:t> </a:t>
            </a:r>
            <a:r>
              <a:rPr lang="bg-BG" sz="1700" dirty="0" err="1">
                <a:latin typeface="Times New Roman" pitchFamily="18" charset="0"/>
              </a:rPr>
              <a:t>alignment</a:t>
            </a:r>
            <a:r>
              <a:rPr lang="bg-BG" sz="1700" dirty="0">
                <a:latin typeface="Times New Roman" pitchFamily="18" charset="0"/>
              </a:rPr>
              <a:t> </a:t>
            </a:r>
            <a:r>
              <a:rPr lang="bg-BG" sz="1700" dirty="0" err="1">
                <a:latin typeface="Times New Roman" pitchFamily="18" charset="0"/>
              </a:rPr>
              <a:t>geometry</a:t>
            </a:r>
            <a:r>
              <a:rPr lang="bg-BG" sz="1700" dirty="0">
                <a:latin typeface="Times New Roman" pitchFamily="18" charset="0"/>
              </a:rPr>
              <a:t>. </a:t>
            </a:r>
            <a:r>
              <a:rPr lang="en-US" sz="1700" dirty="0">
                <a:latin typeface="Times New Roman" pitchFamily="18" charset="0"/>
              </a:rPr>
              <a:t>M</a:t>
            </a:r>
            <a:r>
              <a:rPr lang="bg-BG" sz="1700" dirty="0" err="1">
                <a:latin typeface="Times New Roman" pitchFamily="18" charset="0"/>
              </a:rPr>
              <a:t>ost</a:t>
            </a:r>
            <a:r>
              <a:rPr lang="bg-BG" sz="1700" dirty="0">
                <a:latin typeface="Times New Roman" pitchFamily="18" charset="0"/>
              </a:rPr>
              <a:t> </a:t>
            </a:r>
            <a:r>
              <a:rPr lang="bg-BG" sz="1700" dirty="0" err="1">
                <a:latin typeface="Times New Roman" pitchFamily="18" charset="0"/>
              </a:rPr>
              <a:t>of</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roads</a:t>
            </a:r>
            <a:r>
              <a:rPr lang="bg-BG" sz="1700" dirty="0">
                <a:latin typeface="Times New Roman" pitchFamily="18" charset="0"/>
              </a:rPr>
              <a:t> </a:t>
            </a:r>
            <a:r>
              <a:rPr lang="bg-BG" sz="1700" dirty="0" err="1">
                <a:latin typeface="Times New Roman" pitchFamily="18" charset="0"/>
              </a:rPr>
              <a:t>serving</a:t>
            </a:r>
            <a:r>
              <a:rPr lang="bg-BG" sz="1700" dirty="0">
                <a:latin typeface="Times New Roman" pitchFamily="18" charset="0"/>
              </a:rPr>
              <a:t> </a:t>
            </a:r>
            <a:r>
              <a:rPr lang="bg-BG" sz="1700" dirty="0" err="1">
                <a:latin typeface="Times New Roman" pitchFamily="18" charset="0"/>
              </a:rPr>
              <a:t>international</a:t>
            </a:r>
            <a:r>
              <a:rPr lang="bg-BG" sz="1700" dirty="0">
                <a:latin typeface="Times New Roman" pitchFamily="18" charset="0"/>
              </a:rPr>
              <a:t> </a:t>
            </a:r>
            <a:r>
              <a:rPr lang="bg-BG" sz="1700" dirty="0" err="1">
                <a:latin typeface="Times New Roman" pitchFamily="18" charset="0"/>
              </a:rPr>
              <a:t>traffic</a:t>
            </a:r>
            <a:r>
              <a:rPr lang="bg-BG" sz="1700" dirty="0">
                <a:latin typeface="Times New Roman" pitchFamily="18" charset="0"/>
              </a:rPr>
              <a:t> </a:t>
            </a:r>
            <a:r>
              <a:rPr lang="bg-BG" sz="1700" dirty="0" err="1">
                <a:latin typeface="Times New Roman" pitchFamily="18" charset="0"/>
              </a:rPr>
              <a:t>currently</a:t>
            </a:r>
            <a:r>
              <a:rPr lang="en-US" sz="1700" dirty="0">
                <a:latin typeface="Times New Roman" pitchFamily="18" charset="0"/>
              </a:rPr>
              <a:t> </a:t>
            </a:r>
            <a:r>
              <a:rPr lang="bg-BG" sz="1700" dirty="0" err="1">
                <a:latin typeface="Times New Roman" pitchFamily="18" charset="0"/>
              </a:rPr>
              <a:t>operate</a:t>
            </a:r>
            <a:r>
              <a:rPr lang="bg-BG" sz="1700" dirty="0">
                <a:latin typeface="Times New Roman" pitchFamily="18" charset="0"/>
              </a:rPr>
              <a:t> </a:t>
            </a:r>
            <a:r>
              <a:rPr lang="bg-BG" sz="1700" dirty="0" err="1">
                <a:latin typeface="Times New Roman" pitchFamily="18" charset="0"/>
              </a:rPr>
              <a:t>within</a:t>
            </a:r>
            <a:r>
              <a:rPr lang="bg-BG" sz="1700" dirty="0">
                <a:latin typeface="Times New Roman" pitchFamily="18" charset="0"/>
              </a:rPr>
              <a:t> </a:t>
            </a:r>
            <a:r>
              <a:rPr lang="bg-BG" sz="1700" dirty="0" err="1">
                <a:latin typeface="Times New Roman" pitchFamily="18" charset="0"/>
              </a:rPr>
              <a:t>capacity</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therefore</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main</a:t>
            </a:r>
            <a:r>
              <a:rPr lang="bg-BG" sz="1700" dirty="0">
                <a:latin typeface="Times New Roman" pitchFamily="18" charset="0"/>
              </a:rPr>
              <a:t> </a:t>
            </a:r>
            <a:r>
              <a:rPr lang="bg-BG" sz="1700" dirty="0" err="1">
                <a:latin typeface="Times New Roman" pitchFamily="18" charset="0"/>
              </a:rPr>
              <a:t>emphasis</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short</a:t>
            </a:r>
            <a:r>
              <a:rPr lang="bg-BG" sz="1700" dirty="0">
                <a:latin typeface="Times New Roman" pitchFamily="18" charset="0"/>
              </a:rPr>
              <a:t> </a:t>
            </a:r>
            <a:r>
              <a:rPr lang="bg-BG" sz="1700" dirty="0" err="1">
                <a:latin typeface="Times New Roman" pitchFamily="18" charset="0"/>
              </a:rPr>
              <a:t>term</a:t>
            </a:r>
            <a:r>
              <a:rPr lang="bg-BG" sz="1700" dirty="0">
                <a:latin typeface="Times New Roman" pitchFamily="18" charset="0"/>
              </a:rPr>
              <a:t> </a:t>
            </a:r>
            <a:r>
              <a:rPr lang="bg-BG" sz="1700" dirty="0" err="1">
                <a:latin typeface="Times New Roman" pitchFamily="18" charset="0"/>
              </a:rPr>
              <a:t>must</a:t>
            </a:r>
            <a:r>
              <a:rPr lang="bg-BG" sz="1700" dirty="0">
                <a:latin typeface="Times New Roman" pitchFamily="18" charset="0"/>
              </a:rPr>
              <a:t> </a:t>
            </a:r>
            <a:r>
              <a:rPr lang="bg-BG" sz="1700" dirty="0" err="1">
                <a:latin typeface="Times New Roman" pitchFamily="18" charset="0"/>
              </a:rPr>
              <a:t>be</a:t>
            </a:r>
            <a:r>
              <a:rPr lang="bg-BG" sz="1700" dirty="0">
                <a:latin typeface="Times New Roman" pitchFamily="18" charset="0"/>
              </a:rPr>
              <a:t> </a:t>
            </a:r>
            <a:r>
              <a:rPr lang="bg-BG" sz="1700" dirty="0" err="1">
                <a:latin typeface="Times New Roman" pitchFamily="18" charset="0"/>
              </a:rPr>
              <a:t>on</a:t>
            </a:r>
            <a:r>
              <a:rPr lang="en-US" sz="1700" dirty="0">
                <a:latin typeface="Times New Roman" pitchFamily="18" charset="0"/>
              </a:rPr>
              <a:t> </a:t>
            </a:r>
            <a:r>
              <a:rPr lang="bg-BG" sz="1700" dirty="0" err="1">
                <a:latin typeface="Times New Roman" pitchFamily="18" charset="0"/>
              </a:rPr>
              <a:t>road</a:t>
            </a:r>
            <a:r>
              <a:rPr lang="bg-BG" sz="1700" dirty="0">
                <a:latin typeface="Times New Roman" pitchFamily="18" charset="0"/>
              </a:rPr>
              <a:t> </a:t>
            </a:r>
            <a:r>
              <a:rPr lang="bg-BG" sz="1700" dirty="0" err="1">
                <a:latin typeface="Times New Roman" pitchFamily="18" charset="0"/>
              </a:rPr>
              <a:t>rehabdttation</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improvement</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safety</a:t>
            </a:r>
            <a:r>
              <a:rPr lang="bg-BG" sz="1700" dirty="0">
                <a:latin typeface="Times New Roman" pitchFamily="18" charset="0"/>
              </a:rPr>
              <a:t> </a:t>
            </a:r>
            <a:r>
              <a:rPr lang="bg-BG" sz="1700" dirty="0" err="1">
                <a:latin typeface="Times New Roman" pitchFamily="18" charset="0"/>
              </a:rPr>
              <a:t>characteristics</a:t>
            </a:r>
            <a:r>
              <a:rPr lang="bg-BG" sz="1700" dirty="0">
                <a:latin typeface="Times New Roman" pitchFamily="18" charset="0"/>
              </a:rPr>
              <a:t>.</a:t>
            </a:r>
            <a:endParaRPr lang="en-US" sz="1700" dirty="0">
              <a:latin typeface="Times New Roman" pitchFamily="18" charset="0"/>
            </a:endParaRPr>
          </a:p>
          <a:p>
            <a:pPr algn="just"/>
            <a:endParaRPr lang="en-US" sz="1700" b="1" dirty="0">
              <a:latin typeface="Times New Roman" pitchFamily="18" charset="0"/>
            </a:endParaRPr>
          </a:p>
          <a:p>
            <a:pPr algn="just"/>
            <a:r>
              <a:rPr lang="en-US" sz="1700" b="1" u="sng" dirty="0">
                <a:latin typeface="Times New Roman" pitchFamily="18" charset="0"/>
              </a:rPr>
              <a:t>Rail network</a:t>
            </a:r>
            <a:endParaRPr lang="en-US" sz="1700" u="sng" dirty="0">
              <a:latin typeface="Times New Roman" pitchFamily="18" charset="0"/>
            </a:endParaRPr>
          </a:p>
          <a:p>
            <a:pPr algn="just"/>
            <a:r>
              <a:rPr lang="en-US" sz="1700" dirty="0">
                <a:latin typeface="Times New Roman" pitchFamily="18" charset="0"/>
              </a:rPr>
              <a:t>T</a:t>
            </a:r>
            <a:r>
              <a:rPr lang="bg-BG" sz="1700" dirty="0" err="1">
                <a:latin typeface="Times New Roman" pitchFamily="18" charset="0"/>
              </a:rPr>
              <a:t>he</a:t>
            </a:r>
            <a:r>
              <a:rPr lang="bg-BG" sz="1700" dirty="0">
                <a:latin typeface="Times New Roman" pitchFamily="18" charset="0"/>
              </a:rPr>
              <a:t> </a:t>
            </a:r>
            <a:r>
              <a:rPr lang="en-US" sz="1700" dirty="0">
                <a:latin typeface="Times New Roman" pitchFamily="18" charset="0"/>
              </a:rPr>
              <a:t>railway </a:t>
            </a:r>
            <a:r>
              <a:rPr lang="bg-BG" sz="1700" dirty="0" err="1">
                <a:latin typeface="Times New Roman" pitchFamily="18" charset="0"/>
              </a:rPr>
              <a:t>networks</a:t>
            </a:r>
            <a:r>
              <a:rPr lang="bg-BG" sz="1700" dirty="0">
                <a:latin typeface="Times New Roman" pitchFamily="18" charset="0"/>
              </a:rPr>
              <a:t> </a:t>
            </a:r>
            <a:r>
              <a:rPr lang="bg-BG" sz="1700" dirty="0" err="1">
                <a:latin typeface="Times New Roman" pitchFamily="18" charset="0"/>
              </a:rPr>
              <a:t>are</a:t>
            </a:r>
            <a:r>
              <a:rPr lang="bg-BG" sz="1700" dirty="0">
                <a:latin typeface="Times New Roman" pitchFamily="18" charset="0"/>
              </a:rPr>
              <a:t> </a:t>
            </a:r>
            <a:r>
              <a:rPr lang="bg-BG" sz="1700" dirty="0" err="1">
                <a:latin typeface="Times New Roman" pitchFamily="18" charset="0"/>
              </a:rPr>
              <a:t>extensive</a:t>
            </a:r>
            <a:r>
              <a:rPr lang="bg-BG" sz="1700" dirty="0">
                <a:latin typeface="Times New Roman" pitchFamily="18" charset="0"/>
              </a:rPr>
              <a:t>, </a:t>
            </a:r>
            <a:r>
              <a:rPr lang="bg-BG" sz="1700" dirty="0" err="1">
                <a:latin typeface="Times New Roman" pitchFamily="18" charset="0"/>
              </a:rPr>
              <a:t>with</a:t>
            </a:r>
            <a:r>
              <a:rPr lang="bg-BG" sz="1700" dirty="0">
                <a:latin typeface="Times New Roman" pitchFamily="18" charset="0"/>
              </a:rPr>
              <a:t> a </a:t>
            </a:r>
            <a:r>
              <a:rPr lang="bg-BG" sz="1700" dirty="0" err="1">
                <a:latin typeface="Times New Roman" pitchFamily="18" charset="0"/>
              </a:rPr>
              <a:t>reasonable</a:t>
            </a:r>
            <a:r>
              <a:rPr lang="en-US" sz="1700" dirty="0">
                <a:latin typeface="Times New Roman" pitchFamily="18" charset="0"/>
              </a:rPr>
              <a:t>  </a:t>
            </a:r>
            <a:r>
              <a:rPr lang="bg-BG" sz="1700" dirty="0" err="1">
                <a:latin typeface="Times New Roman" pitchFamily="18" charset="0"/>
              </a:rPr>
              <a:t>geographical</a:t>
            </a:r>
            <a:r>
              <a:rPr lang="bg-BG" sz="1700" dirty="0">
                <a:latin typeface="Times New Roman" pitchFamily="18" charset="0"/>
              </a:rPr>
              <a:t> </a:t>
            </a:r>
            <a:r>
              <a:rPr lang="bg-BG" sz="1700" dirty="0" err="1">
                <a:latin typeface="Times New Roman" pitchFamily="18" charset="0"/>
              </a:rPr>
              <a:t>spread</a:t>
            </a:r>
            <a:r>
              <a:rPr lang="bg-BG" sz="1700" dirty="0">
                <a:latin typeface="Times New Roman" pitchFamily="18" charset="0"/>
              </a:rPr>
              <a:t> </a:t>
            </a:r>
            <a:r>
              <a:rPr lang="bg-BG" sz="1700" dirty="0" err="1">
                <a:latin typeface="Times New Roman" pitchFamily="18" charset="0"/>
              </a:rPr>
              <a:t>offering</a:t>
            </a:r>
            <a:r>
              <a:rPr lang="bg-BG" sz="1700" dirty="0">
                <a:latin typeface="Times New Roman" pitchFamily="18" charset="0"/>
              </a:rPr>
              <a:t> </a:t>
            </a:r>
            <a:r>
              <a:rPr lang="bg-BG" sz="1700" dirty="0" err="1">
                <a:latin typeface="Times New Roman" pitchFamily="18" charset="0"/>
              </a:rPr>
              <a:t>good</a:t>
            </a:r>
            <a:r>
              <a:rPr lang="bg-BG" sz="1700" dirty="0">
                <a:latin typeface="Times New Roman" pitchFamily="18" charset="0"/>
              </a:rPr>
              <a:t> </a:t>
            </a:r>
            <a:r>
              <a:rPr lang="bg-BG" sz="1700" dirty="0" err="1">
                <a:latin typeface="Times New Roman" pitchFamily="18" charset="0"/>
              </a:rPr>
              <a:t>coverage</a:t>
            </a:r>
            <a:r>
              <a:rPr lang="bg-BG" sz="1700" dirty="0">
                <a:latin typeface="Times New Roman" pitchFamily="18" charset="0"/>
              </a:rPr>
              <a:t> </a:t>
            </a:r>
            <a:r>
              <a:rPr lang="bg-BG" sz="1700" dirty="0" err="1">
                <a:latin typeface="Times New Roman" pitchFamily="18" charset="0"/>
              </a:rPr>
              <a:t>of</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principal</a:t>
            </a:r>
            <a:r>
              <a:rPr lang="bg-BG" sz="1700" dirty="0">
                <a:latin typeface="Times New Roman" pitchFamily="18" charset="0"/>
              </a:rPr>
              <a:t> </a:t>
            </a:r>
            <a:r>
              <a:rPr lang="bg-BG" sz="1700" dirty="0" err="1">
                <a:latin typeface="Times New Roman" pitchFamily="18" charset="0"/>
              </a:rPr>
              <a:t>cities</a:t>
            </a:r>
            <a:r>
              <a:rPr lang="bg-BG" sz="1700" dirty="0">
                <a:latin typeface="Times New Roman" pitchFamily="18" charset="0"/>
              </a:rPr>
              <a:t>.</a:t>
            </a:r>
            <a:r>
              <a:rPr lang="en-US" sz="1700" dirty="0">
                <a:latin typeface="Times New Roman" pitchFamily="18" charset="0"/>
              </a:rPr>
              <a:t> Numerous projects with EU and </a:t>
            </a:r>
            <a:r>
              <a:rPr lang="en-US" sz="1700" dirty="0" err="1">
                <a:latin typeface="Times New Roman" pitchFamily="18" charset="0"/>
              </a:rPr>
              <a:t>nationa</a:t>
            </a:r>
            <a:r>
              <a:rPr lang="en-US" sz="1700" dirty="0">
                <a:latin typeface="Times New Roman" pitchFamily="18" charset="0"/>
              </a:rPr>
              <a:t> funding for rehabilitation and modernization of rail section have already been implemented or are ongoing. </a:t>
            </a:r>
          </a:p>
          <a:p>
            <a:pPr algn="just"/>
            <a:endParaRPr lang="en-US" sz="1700" b="1" dirty="0">
              <a:latin typeface="Times New Roman" pitchFamily="18" charset="0"/>
            </a:endParaRPr>
          </a:p>
          <a:p>
            <a:pPr algn="just"/>
            <a:r>
              <a:rPr lang="en-US" sz="1700" b="1" u="sng" dirty="0">
                <a:latin typeface="Times New Roman" pitchFamily="18" charset="0"/>
              </a:rPr>
              <a:t>Ports and short sea shipping</a:t>
            </a:r>
            <a:endParaRPr lang="bg-BG" sz="1700" u="sng" dirty="0">
              <a:latin typeface="Times New Roman" pitchFamily="18" charset="0"/>
            </a:endParaRPr>
          </a:p>
          <a:p>
            <a:pPr algn="just"/>
            <a:r>
              <a:rPr lang="bg-BG" sz="1700" dirty="0" err="1">
                <a:latin typeface="Times New Roman" pitchFamily="18" charset="0"/>
              </a:rPr>
              <a:t>There</a:t>
            </a:r>
            <a:r>
              <a:rPr lang="bg-BG" sz="1700" dirty="0">
                <a:latin typeface="Times New Roman" pitchFamily="18" charset="0"/>
              </a:rPr>
              <a:t> </a:t>
            </a:r>
            <a:r>
              <a:rPr lang="bg-BG" sz="1700" dirty="0" err="1">
                <a:latin typeface="Times New Roman" pitchFamily="18" charset="0"/>
              </a:rPr>
              <a:t>has</a:t>
            </a:r>
            <a:r>
              <a:rPr lang="bg-BG" sz="1700" dirty="0">
                <a:latin typeface="Times New Roman" pitchFamily="18" charset="0"/>
              </a:rPr>
              <a:t> </a:t>
            </a:r>
            <a:r>
              <a:rPr lang="bg-BG" sz="1700" dirty="0" err="1">
                <a:latin typeface="Times New Roman" pitchFamily="18" charset="0"/>
              </a:rPr>
              <a:t>been</a:t>
            </a:r>
            <a:r>
              <a:rPr lang="bg-BG" sz="1700" dirty="0">
                <a:latin typeface="Times New Roman" pitchFamily="18" charset="0"/>
              </a:rPr>
              <a:t> </a:t>
            </a:r>
            <a:r>
              <a:rPr lang="bg-BG" sz="1700" dirty="0" err="1">
                <a:latin typeface="Times New Roman" pitchFamily="18" charset="0"/>
              </a:rPr>
              <a:t>significant</a:t>
            </a:r>
            <a:r>
              <a:rPr lang="bg-BG" sz="1700" dirty="0">
                <a:latin typeface="Times New Roman" pitchFamily="18" charset="0"/>
              </a:rPr>
              <a:t> </a:t>
            </a:r>
            <a:r>
              <a:rPr lang="bg-BG" sz="1700" dirty="0" err="1">
                <a:latin typeface="Times New Roman" pitchFamily="18" charset="0"/>
              </a:rPr>
              <a:t>growth</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short</a:t>
            </a:r>
            <a:r>
              <a:rPr lang="bg-BG" sz="1700" dirty="0">
                <a:latin typeface="Times New Roman" pitchFamily="18" charset="0"/>
              </a:rPr>
              <a:t> </a:t>
            </a:r>
            <a:r>
              <a:rPr lang="bg-BG" sz="1700" dirty="0" err="1">
                <a:latin typeface="Times New Roman" pitchFamily="18" charset="0"/>
              </a:rPr>
              <a:t>sea</a:t>
            </a:r>
            <a:r>
              <a:rPr lang="bg-BG" sz="1700" dirty="0">
                <a:latin typeface="Times New Roman" pitchFamily="18" charset="0"/>
              </a:rPr>
              <a:t> </a:t>
            </a:r>
            <a:r>
              <a:rPr lang="bg-BG" sz="1700" dirty="0" err="1">
                <a:latin typeface="Times New Roman" pitchFamily="18" charset="0"/>
              </a:rPr>
              <a:t>shipping</a:t>
            </a:r>
            <a:r>
              <a:rPr lang="bg-BG" sz="1700" dirty="0">
                <a:latin typeface="Times New Roman" pitchFamily="18" charset="0"/>
              </a:rPr>
              <a:t> </a:t>
            </a:r>
            <a:r>
              <a:rPr lang="bg-BG" sz="1700" dirty="0" err="1">
                <a:latin typeface="Times New Roman" pitchFamily="18" charset="0"/>
              </a:rPr>
              <a:t>services</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Balkan</a:t>
            </a:r>
            <a:r>
              <a:rPr lang="bg-BG" sz="1700" dirty="0">
                <a:latin typeface="Times New Roman" pitchFamily="18" charset="0"/>
              </a:rPr>
              <a:t> </a:t>
            </a:r>
            <a:r>
              <a:rPr lang="bg-BG" sz="1700" dirty="0" err="1">
                <a:latin typeface="Times New Roman" pitchFamily="18" charset="0"/>
              </a:rPr>
              <a:t>region</a:t>
            </a:r>
            <a:r>
              <a:rPr lang="en-US" sz="1700" dirty="0">
                <a:latin typeface="Times New Roman" pitchFamily="18" charset="0"/>
              </a:rPr>
              <a:t> </a:t>
            </a:r>
            <a:r>
              <a:rPr lang="bg-BG" sz="1700" dirty="0" err="1">
                <a:latin typeface="Times New Roman" pitchFamily="18" charset="0"/>
              </a:rPr>
              <a:t>over</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last</a:t>
            </a:r>
            <a:r>
              <a:rPr lang="bg-BG" sz="1700" dirty="0">
                <a:latin typeface="Times New Roman" pitchFamily="18" charset="0"/>
              </a:rPr>
              <a:t> </a:t>
            </a:r>
            <a:r>
              <a:rPr lang="bg-BG" sz="1700" dirty="0" err="1">
                <a:latin typeface="Times New Roman" pitchFamily="18" charset="0"/>
              </a:rPr>
              <a:t>years</a:t>
            </a:r>
            <a:r>
              <a:rPr lang="bg-BG" sz="1700" dirty="0">
                <a:latin typeface="Times New Roman" pitchFamily="18" charset="0"/>
              </a:rPr>
              <a:t>, </a:t>
            </a:r>
            <a:r>
              <a:rPr lang="bg-BG" sz="1700" dirty="0" err="1">
                <a:latin typeface="Times New Roman" pitchFamily="18" charset="0"/>
              </a:rPr>
              <a:t>particularly</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ro-ro</a:t>
            </a:r>
            <a:r>
              <a:rPr lang="bg-BG" sz="1700" dirty="0">
                <a:latin typeface="Times New Roman" pitchFamily="18" charset="0"/>
              </a:rPr>
              <a:t> </a:t>
            </a:r>
            <a:r>
              <a:rPr lang="bg-BG" sz="1700" dirty="0" err="1">
                <a:latin typeface="Times New Roman" pitchFamily="18" charset="0"/>
              </a:rPr>
              <a:t>services</a:t>
            </a:r>
            <a:r>
              <a:rPr lang="bg-BG" sz="1700" dirty="0">
                <a:latin typeface="Times New Roman" pitchFamily="18" charset="0"/>
              </a:rPr>
              <a:t> </a:t>
            </a:r>
            <a:r>
              <a:rPr lang="bg-BG" sz="1700" dirty="0" err="1">
                <a:latin typeface="Times New Roman" pitchFamily="18" charset="0"/>
              </a:rPr>
              <a:t>which</a:t>
            </a:r>
            <a:r>
              <a:rPr lang="bg-BG" sz="1700" dirty="0">
                <a:latin typeface="Times New Roman" pitchFamily="18" charset="0"/>
              </a:rPr>
              <a:t> </a:t>
            </a:r>
            <a:r>
              <a:rPr lang="bg-BG" sz="1700" dirty="0" err="1">
                <a:latin typeface="Times New Roman" pitchFamily="18" charset="0"/>
              </a:rPr>
              <a:t>bypass</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Balkan</a:t>
            </a:r>
            <a:r>
              <a:rPr lang="bg-BG" sz="1700" dirty="0">
                <a:latin typeface="Times New Roman" pitchFamily="18" charset="0"/>
              </a:rPr>
              <a:t> </a:t>
            </a:r>
            <a:r>
              <a:rPr lang="bg-BG" sz="1700" dirty="0" err="1">
                <a:latin typeface="Times New Roman" pitchFamily="18" charset="0"/>
              </a:rPr>
              <a:t>land</a:t>
            </a:r>
            <a:r>
              <a:rPr lang="en-US" sz="1700" dirty="0">
                <a:latin typeface="Times New Roman" pitchFamily="18" charset="0"/>
              </a:rPr>
              <a:t> </a:t>
            </a:r>
            <a:r>
              <a:rPr lang="bg-BG" sz="1700" dirty="0" err="1">
                <a:latin typeface="Times New Roman" pitchFamily="18" charset="0"/>
              </a:rPr>
              <a:t>corridors</a:t>
            </a:r>
            <a:r>
              <a:rPr lang="bg-BG" sz="1700" dirty="0">
                <a:latin typeface="Times New Roman" pitchFamily="18" charset="0"/>
              </a:rPr>
              <a:t> </a:t>
            </a:r>
            <a:r>
              <a:rPr lang="bg-BG" sz="1700" dirty="0" err="1">
                <a:latin typeface="Times New Roman" pitchFamily="18" charset="0"/>
              </a:rPr>
              <a:t>between</a:t>
            </a:r>
            <a:r>
              <a:rPr lang="bg-BG" sz="1700" dirty="0">
                <a:latin typeface="Times New Roman" pitchFamily="18" charset="0"/>
              </a:rPr>
              <a:t> </a:t>
            </a:r>
            <a:r>
              <a:rPr lang="bg-BG" sz="1700" dirty="0" err="1">
                <a:latin typeface="Times New Roman" pitchFamily="18" charset="0"/>
              </a:rPr>
              <a:t>Greece</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Turkey</a:t>
            </a:r>
            <a:r>
              <a:rPr lang="bg-BG" sz="1700" dirty="0">
                <a:latin typeface="Times New Roman" pitchFamily="18" charset="0"/>
              </a:rPr>
              <a:t> </a:t>
            </a:r>
            <a:r>
              <a:rPr lang="bg-BG" sz="1700" dirty="0" err="1">
                <a:latin typeface="Times New Roman" pitchFamily="18" charset="0"/>
              </a:rPr>
              <a:t>on</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one</a:t>
            </a:r>
            <a:r>
              <a:rPr lang="bg-BG" sz="1700" dirty="0">
                <a:latin typeface="Times New Roman" pitchFamily="18" charset="0"/>
              </a:rPr>
              <a:t> </a:t>
            </a:r>
            <a:r>
              <a:rPr lang="bg-BG" sz="1700" dirty="0" err="1">
                <a:latin typeface="Times New Roman" pitchFamily="18" charset="0"/>
              </a:rPr>
              <a:t>hand</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EU </a:t>
            </a:r>
            <a:r>
              <a:rPr lang="bg-BG" sz="1700" dirty="0" err="1">
                <a:latin typeface="Times New Roman" pitchFamily="18" charset="0"/>
              </a:rPr>
              <a:t>on</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other</a:t>
            </a:r>
            <a:r>
              <a:rPr lang="bg-BG" sz="1700" dirty="0">
                <a:latin typeface="Times New Roman" pitchFamily="18" charset="0"/>
              </a:rPr>
              <a:t>.</a:t>
            </a:r>
            <a:r>
              <a:rPr lang="en-US" sz="1700" dirty="0">
                <a:latin typeface="Times New Roman" pitchFamily="18" charset="0"/>
              </a:rPr>
              <a:t> Significant investments and development of the sea port in the region, increase of the container and ro-ro traffic flow through the ports. Al</a:t>
            </a:r>
            <a:r>
              <a:rPr lang="bg-BG" sz="1700" dirty="0">
                <a:latin typeface="Times New Roman" pitchFamily="18" charset="0"/>
              </a:rPr>
              <a:t>l </a:t>
            </a:r>
            <a:r>
              <a:rPr lang="bg-BG" sz="1700" dirty="0" err="1">
                <a:latin typeface="Times New Roman" pitchFamily="18" charset="0"/>
              </a:rPr>
              <a:t>have</a:t>
            </a:r>
            <a:r>
              <a:rPr lang="en-US" sz="1700" dirty="0">
                <a:latin typeface="Times New Roman" pitchFamily="18" charset="0"/>
              </a:rPr>
              <a:t> </a:t>
            </a:r>
            <a:r>
              <a:rPr lang="bg-BG" sz="1700" dirty="0" err="1">
                <a:latin typeface="Times New Roman" pitchFamily="18" charset="0"/>
              </a:rPr>
              <a:t>sufficient</a:t>
            </a:r>
            <a:r>
              <a:rPr lang="bg-BG" sz="1700" dirty="0">
                <a:latin typeface="Times New Roman" pitchFamily="18" charset="0"/>
              </a:rPr>
              <a:t> </a:t>
            </a:r>
            <a:r>
              <a:rPr lang="bg-BG" sz="1700" dirty="0" err="1">
                <a:latin typeface="Times New Roman" pitchFamily="18" charset="0"/>
              </a:rPr>
              <a:t>existing</a:t>
            </a:r>
            <a:r>
              <a:rPr lang="bg-BG" sz="1700" dirty="0">
                <a:latin typeface="Times New Roman" pitchFamily="18" charset="0"/>
              </a:rPr>
              <a:t> </a:t>
            </a:r>
            <a:r>
              <a:rPr lang="bg-BG" sz="1700" dirty="0" err="1">
                <a:latin typeface="Times New Roman" pitchFamily="18" charset="0"/>
              </a:rPr>
              <a:t>capacity</a:t>
            </a:r>
            <a:r>
              <a:rPr lang="bg-BG" sz="1700" dirty="0">
                <a:latin typeface="Times New Roman" pitchFamily="18" charset="0"/>
              </a:rPr>
              <a:t> </a:t>
            </a:r>
            <a:r>
              <a:rPr lang="bg-BG" sz="1700" dirty="0" err="1">
                <a:latin typeface="Times New Roman" pitchFamily="18" charset="0"/>
              </a:rPr>
              <a:t>or</a:t>
            </a:r>
            <a:r>
              <a:rPr lang="bg-BG" sz="1700" dirty="0">
                <a:latin typeface="Times New Roman" pitchFamily="18" charset="0"/>
              </a:rPr>
              <a:t> </a:t>
            </a:r>
            <a:r>
              <a:rPr lang="bg-BG" sz="1700" dirty="0" err="1">
                <a:latin typeface="Times New Roman" pitchFamily="18" charset="0"/>
              </a:rPr>
              <a:t>have</a:t>
            </a:r>
            <a:r>
              <a:rPr lang="bg-BG" sz="1700" dirty="0">
                <a:latin typeface="Times New Roman" pitchFamily="18" charset="0"/>
              </a:rPr>
              <a:t> </a:t>
            </a:r>
            <a:r>
              <a:rPr lang="bg-BG" sz="1700" dirty="0" err="1">
                <a:latin typeface="Times New Roman" pitchFamily="18" charset="0"/>
              </a:rPr>
              <a:t>well-established</a:t>
            </a:r>
            <a:r>
              <a:rPr lang="bg-BG" sz="1700" dirty="0">
                <a:latin typeface="Times New Roman" pitchFamily="18" charset="0"/>
              </a:rPr>
              <a:t> </a:t>
            </a:r>
            <a:r>
              <a:rPr lang="bg-BG" sz="1700" dirty="0" err="1">
                <a:latin typeface="Times New Roman" pitchFamily="18" charset="0"/>
              </a:rPr>
              <a:t>plans</a:t>
            </a:r>
            <a:r>
              <a:rPr lang="bg-BG" sz="1700" dirty="0">
                <a:latin typeface="Times New Roman" pitchFamily="18" charset="0"/>
              </a:rPr>
              <a:t> </a:t>
            </a:r>
            <a:r>
              <a:rPr lang="bg-BG" sz="1700" dirty="0" err="1">
                <a:latin typeface="Times New Roman" pitchFamily="18" charset="0"/>
              </a:rPr>
              <a:t>for</a:t>
            </a:r>
            <a:r>
              <a:rPr lang="bg-BG" sz="1700" dirty="0">
                <a:latin typeface="Times New Roman" pitchFamily="18" charset="0"/>
              </a:rPr>
              <a:t> </a:t>
            </a:r>
            <a:r>
              <a:rPr lang="bg-BG" sz="1700" dirty="0" err="1">
                <a:latin typeface="Times New Roman" pitchFamily="18" charset="0"/>
              </a:rPr>
              <a:t>expansion</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associated</a:t>
            </a:r>
            <a:endParaRPr lang="bg-BG" sz="1700" dirty="0">
              <a:latin typeface="Times New Roman" pitchFamily="18" charset="0"/>
            </a:endParaRPr>
          </a:p>
          <a:p>
            <a:pPr algn="just"/>
            <a:r>
              <a:rPr lang="bg-BG" sz="1700" dirty="0" err="1">
                <a:latin typeface="Times New Roman" pitchFamily="18" charset="0"/>
              </a:rPr>
              <a:t>improvements</a:t>
            </a:r>
            <a:r>
              <a:rPr lang="bg-BG" sz="1700" dirty="0">
                <a:latin typeface="Times New Roman" pitchFamily="18" charset="0"/>
              </a:rPr>
              <a:t> </a:t>
            </a:r>
            <a:r>
              <a:rPr lang="bg-BG" sz="1700" dirty="0" err="1">
                <a:latin typeface="Times New Roman" pitchFamily="18" charset="0"/>
              </a:rPr>
              <a:t>to</a:t>
            </a:r>
            <a:r>
              <a:rPr lang="bg-BG" sz="1700" dirty="0">
                <a:latin typeface="Times New Roman" pitchFamily="18" charset="0"/>
              </a:rPr>
              <a:t> </a:t>
            </a:r>
            <a:r>
              <a:rPr lang="bg-BG" sz="1700" dirty="0" err="1">
                <a:latin typeface="Times New Roman" pitchFamily="18" charset="0"/>
              </a:rPr>
              <a:t>road</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rail</a:t>
            </a:r>
            <a:r>
              <a:rPr lang="bg-BG" sz="1700" dirty="0">
                <a:latin typeface="Times New Roman" pitchFamily="18" charset="0"/>
              </a:rPr>
              <a:t> </a:t>
            </a:r>
            <a:r>
              <a:rPr lang="bg-BG" sz="1700" dirty="0" err="1">
                <a:latin typeface="Times New Roman" pitchFamily="18" charset="0"/>
              </a:rPr>
              <a:t>access</a:t>
            </a:r>
            <a:r>
              <a:rPr lang="bg-BG" sz="1700" dirty="0">
                <a:latin typeface="Times New Roman" pitchFamily="18" charset="0"/>
              </a:rPr>
              <a:t> </a:t>
            </a:r>
            <a:r>
              <a:rPr lang="bg-BG" sz="1700" dirty="0" err="1">
                <a:latin typeface="Times New Roman" pitchFamily="18" charset="0"/>
              </a:rPr>
              <a:t>where</a:t>
            </a:r>
            <a:r>
              <a:rPr lang="bg-BG" sz="1700" dirty="0">
                <a:latin typeface="Times New Roman" pitchFamily="18" charset="0"/>
              </a:rPr>
              <a:t> </a:t>
            </a:r>
            <a:r>
              <a:rPr lang="bg-BG" sz="1700" dirty="0" err="1">
                <a:latin typeface="Times New Roman" pitchFamily="18" charset="0"/>
              </a:rPr>
              <a:t>required</a:t>
            </a:r>
            <a:r>
              <a:rPr lang="bg-BG" sz="1700" dirty="0">
                <a:latin typeface="Times New Roman" pitchFamily="18" charset="0"/>
              </a:rPr>
              <a:t>, </a:t>
            </a:r>
            <a:r>
              <a:rPr lang="bg-BG" sz="1700" dirty="0" err="1">
                <a:latin typeface="Times New Roman" pitchFamily="18" charset="0"/>
              </a:rPr>
              <a:t>to</a:t>
            </a:r>
            <a:r>
              <a:rPr lang="bg-BG" sz="1700" dirty="0">
                <a:latin typeface="Times New Roman" pitchFamily="18" charset="0"/>
              </a:rPr>
              <a:t> </a:t>
            </a:r>
            <a:r>
              <a:rPr lang="bg-BG" sz="1700" dirty="0" err="1">
                <a:latin typeface="Times New Roman" pitchFamily="18" charset="0"/>
              </a:rPr>
              <a:t>meet</a:t>
            </a:r>
            <a:r>
              <a:rPr lang="bg-BG" sz="1700" dirty="0">
                <a:latin typeface="Times New Roman" pitchFamily="18" charset="0"/>
              </a:rPr>
              <a:t> </a:t>
            </a:r>
            <a:r>
              <a:rPr lang="bg-BG" sz="1700" dirty="0" err="1">
                <a:latin typeface="Times New Roman" pitchFamily="18" charset="0"/>
              </a:rPr>
              <a:t>current</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projected</a:t>
            </a:r>
            <a:r>
              <a:rPr lang="en-US" sz="1700" dirty="0">
                <a:latin typeface="Times New Roman" pitchFamily="18" charset="0"/>
              </a:rPr>
              <a:t> </a:t>
            </a:r>
            <a:r>
              <a:rPr lang="bg-BG" sz="1700" dirty="0" err="1">
                <a:latin typeface="Times New Roman" pitchFamily="18" charset="0"/>
              </a:rPr>
              <a:t>medium-term</a:t>
            </a:r>
            <a:r>
              <a:rPr lang="bg-BG" sz="1700" dirty="0">
                <a:latin typeface="Times New Roman" pitchFamily="18" charset="0"/>
              </a:rPr>
              <a:t> </a:t>
            </a:r>
            <a:r>
              <a:rPr lang="bg-BG" sz="1700" dirty="0" err="1">
                <a:latin typeface="Times New Roman" pitchFamily="18" charset="0"/>
              </a:rPr>
              <a:t>demand</a:t>
            </a:r>
            <a:r>
              <a:rPr lang="bg-BG" sz="1700" dirty="0">
                <a:latin typeface="Times New Roman" pitchFamily="18" charset="0"/>
              </a:rPr>
              <a:t>.</a:t>
            </a:r>
            <a:endParaRPr lang="en-US" sz="1700" dirty="0">
              <a:latin typeface="Times New Roman" pitchFamily="18" charset="0"/>
            </a:endParaRPr>
          </a:p>
          <a:p>
            <a:pPr algn="just"/>
            <a:endParaRPr lang="en-US" sz="1700" b="1" dirty="0">
              <a:latin typeface="Times New Roman" pitchFamily="18" charset="0"/>
            </a:endParaRPr>
          </a:p>
          <a:p>
            <a:pPr algn="just"/>
            <a:r>
              <a:rPr lang="en-US" sz="1700" b="1" u="sng" dirty="0">
                <a:latin typeface="Times New Roman" pitchFamily="18" charset="0"/>
              </a:rPr>
              <a:t>Inland waterways</a:t>
            </a:r>
            <a:endParaRPr lang="bg-BG" sz="1700" b="1" u="sng" dirty="0">
              <a:latin typeface="Times New Roman" pitchFamily="18" charset="0"/>
            </a:endParaRPr>
          </a:p>
          <a:p>
            <a:pPr algn="just"/>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main</a:t>
            </a:r>
            <a:r>
              <a:rPr lang="bg-BG" sz="1700" dirty="0">
                <a:latin typeface="Times New Roman" pitchFamily="18" charset="0"/>
              </a:rPr>
              <a:t> </a:t>
            </a:r>
            <a:r>
              <a:rPr lang="bg-BG" sz="1700" dirty="0" err="1">
                <a:latin typeface="Times New Roman" pitchFamily="18" charset="0"/>
              </a:rPr>
              <a:t>inland</a:t>
            </a:r>
            <a:r>
              <a:rPr lang="bg-BG" sz="1700" dirty="0">
                <a:latin typeface="Times New Roman" pitchFamily="18" charset="0"/>
              </a:rPr>
              <a:t> </a:t>
            </a:r>
            <a:r>
              <a:rPr lang="bg-BG" sz="1700" dirty="0" err="1">
                <a:latin typeface="Times New Roman" pitchFamily="18" charset="0"/>
              </a:rPr>
              <a:t>waterway</a:t>
            </a:r>
            <a:r>
              <a:rPr lang="bg-BG" sz="1700" dirty="0">
                <a:latin typeface="Times New Roman" pitchFamily="18" charset="0"/>
              </a:rPr>
              <a:t> </a:t>
            </a:r>
            <a:r>
              <a:rPr lang="bg-BG" sz="1700" dirty="0" err="1">
                <a:latin typeface="Times New Roman" pitchFamily="18" charset="0"/>
              </a:rPr>
              <a:t>running</a:t>
            </a:r>
            <a:r>
              <a:rPr lang="bg-BG" sz="1700" dirty="0">
                <a:latin typeface="Times New Roman" pitchFamily="18" charset="0"/>
              </a:rPr>
              <a:t> </a:t>
            </a:r>
            <a:r>
              <a:rPr lang="bg-BG" sz="1700" dirty="0" err="1">
                <a:latin typeface="Times New Roman" pitchFamily="18" charset="0"/>
              </a:rPr>
              <a:t>through</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Balkan</a:t>
            </a:r>
            <a:r>
              <a:rPr lang="bg-BG" sz="1700" dirty="0">
                <a:latin typeface="Times New Roman" pitchFamily="18" charset="0"/>
              </a:rPr>
              <a:t> </a:t>
            </a:r>
            <a:r>
              <a:rPr lang="bg-BG" sz="1700" dirty="0" err="1">
                <a:latin typeface="Times New Roman" pitchFamily="18" charset="0"/>
              </a:rPr>
              <a:t>region</a:t>
            </a:r>
            <a:r>
              <a:rPr lang="bg-BG" sz="1700" dirty="0">
                <a:latin typeface="Times New Roman" pitchFamily="18" charset="0"/>
              </a:rPr>
              <a:t> </a:t>
            </a:r>
            <a:r>
              <a:rPr lang="bg-BG" sz="1700" dirty="0" err="1">
                <a:latin typeface="Times New Roman" pitchFamily="18" charset="0"/>
              </a:rPr>
              <a:t>is</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River</a:t>
            </a:r>
            <a:r>
              <a:rPr lang="bg-BG" sz="1700" dirty="0">
                <a:latin typeface="Times New Roman" pitchFamily="18" charset="0"/>
              </a:rPr>
              <a:t> </a:t>
            </a:r>
            <a:r>
              <a:rPr lang="bg-BG" sz="1700" dirty="0" err="1">
                <a:latin typeface="Times New Roman" pitchFamily="18" charset="0"/>
              </a:rPr>
              <a:t>Danube</a:t>
            </a:r>
            <a:r>
              <a:rPr lang="en-US" sz="1700" dirty="0">
                <a:latin typeface="Times New Roman" pitchFamily="18" charset="0"/>
              </a:rPr>
              <a:t> </a:t>
            </a:r>
            <a:r>
              <a:rPr lang="bg-BG" sz="1700" dirty="0" err="1">
                <a:latin typeface="Times New Roman" pitchFamily="18" charset="0"/>
              </a:rPr>
              <a:t>which</a:t>
            </a:r>
            <a:r>
              <a:rPr lang="bg-BG" sz="1700" dirty="0">
                <a:latin typeface="Times New Roman" pitchFamily="18" charset="0"/>
              </a:rPr>
              <a:t> </a:t>
            </a:r>
            <a:r>
              <a:rPr lang="bg-BG" sz="1700" dirty="0" err="1">
                <a:latin typeface="Times New Roman" pitchFamily="18" charset="0"/>
              </a:rPr>
              <a:t>is</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second</a:t>
            </a:r>
            <a:r>
              <a:rPr lang="bg-BG" sz="1700" dirty="0">
                <a:latin typeface="Times New Roman" pitchFamily="18" charset="0"/>
              </a:rPr>
              <a:t> </a:t>
            </a:r>
            <a:r>
              <a:rPr lang="bg-BG" sz="1700" dirty="0" err="1">
                <a:latin typeface="Times New Roman" pitchFamily="18" charset="0"/>
              </a:rPr>
              <a:t>longest</a:t>
            </a:r>
            <a:r>
              <a:rPr lang="bg-BG" sz="1700" dirty="0">
                <a:latin typeface="Times New Roman" pitchFamily="18" charset="0"/>
              </a:rPr>
              <a:t> </a:t>
            </a:r>
            <a:r>
              <a:rPr lang="bg-BG" sz="1700" dirty="0" err="1">
                <a:latin typeface="Times New Roman" pitchFamily="18" charset="0"/>
              </a:rPr>
              <a:t>river</a:t>
            </a:r>
            <a:r>
              <a:rPr lang="bg-BG" sz="1700" dirty="0">
                <a:latin typeface="Times New Roman" pitchFamily="18" charset="0"/>
              </a:rPr>
              <a:t> </a:t>
            </a:r>
            <a:r>
              <a:rPr lang="bg-BG" sz="1700" dirty="0" err="1">
                <a:latin typeface="Times New Roman" pitchFamily="18" charset="0"/>
              </a:rPr>
              <a:t>in</a:t>
            </a:r>
            <a:r>
              <a:rPr lang="bg-BG" sz="1700" dirty="0">
                <a:latin typeface="Times New Roman" pitchFamily="18" charset="0"/>
              </a:rPr>
              <a:t> </a:t>
            </a:r>
            <a:r>
              <a:rPr lang="bg-BG" sz="1700" dirty="0" err="1">
                <a:latin typeface="Times New Roman" pitchFamily="18" charset="0"/>
              </a:rPr>
              <a:t>Europe</a:t>
            </a:r>
            <a:r>
              <a:rPr lang="bg-BG" sz="1700" dirty="0">
                <a:latin typeface="Times New Roman" pitchFamily="18" charset="0"/>
              </a:rPr>
              <a:t>. </a:t>
            </a:r>
            <a:r>
              <a:rPr lang="bg-BG" sz="1700" dirty="0" err="1">
                <a:latin typeface="Times New Roman" pitchFamily="18" charset="0"/>
              </a:rPr>
              <a:t>Whilst</a:t>
            </a:r>
            <a:r>
              <a:rPr lang="bg-BG" sz="1700" dirty="0">
                <a:latin typeface="Times New Roman" pitchFamily="18" charset="0"/>
              </a:rPr>
              <a:t> </a:t>
            </a:r>
            <a:r>
              <a:rPr lang="bg-BG" sz="1700" dirty="0" err="1">
                <a:latin typeface="Times New Roman" pitchFamily="18" charset="0"/>
              </a:rPr>
              <a:t>the</a:t>
            </a:r>
            <a:r>
              <a:rPr lang="en-US" sz="1700" dirty="0">
                <a:latin typeface="Times New Roman" pitchFamily="18" charset="0"/>
              </a:rPr>
              <a:t> </a:t>
            </a:r>
            <a:r>
              <a:rPr lang="bg-BG" sz="1700" dirty="0" err="1">
                <a:latin typeface="Times New Roman" pitchFamily="18" charset="0"/>
              </a:rPr>
              <a:t>potential</a:t>
            </a:r>
            <a:r>
              <a:rPr lang="bg-BG" sz="1700" dirty="0">
                <a:latin typeface="Times New Roman" pitchFamily="18" charset="0"/>
              </a:rPr>
              <a:t> </a:t>
            </a:r>
            <a:r>
              <a:rPr lang="bg-BG" sz="1700" dirty="0" err="1">
                <a:latin typeface="Times New Roman" pitchFamily="18" charset="0"/>
              </a:rPr>
              <a:t>for</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transport</a:t>
            </a:r>
            <a:r>
              <a:rPr lang="bg-BG" sz="1700" dirty="0">
                <a:latin typeface="Times New Roman" pitchFamily="18" charset="0"/>
              </a:rPr>
              <a:t> </a:t>
            </a:r>
            <a:r>
              <a:rPr lang="bg-BG" sz="1700" dirty="0" err="1">
                <a:latin typeface="Times New Roman" pitchFamily="18" charset="0"/>
              </a:rPr>
              <a:t>of</a:t>
            </a:r>
            <a:r>
              <a:rPr lang="bg-BG" sz="1700" dirty="0">
                <a:latin typeface="Times New Roman" pitchFamily="18" charset="0"/>
              </a:rPr>
              <a:t> </a:t>
            </a:r>
            <a:r>
              <a:rPr lang="bg-BG" sz="1700" dirty="0" err="1">
                <a:latin typeface="Times New Roman" pitchFamily="18" charset="0"/>
              </a:rPr>
              <a:t>goods</a:t>
            </a:r>
            <a:r>
              <a:rPr lang="bg-BG" sz="1700" dirty="0">
                <a:latin typeface="Times New Roman" pitchFamily="18" charset="0"/>
              </a:rPr>
              <a:t> </a:t>
            </a:r>
            <a:r>
              <a:rPr lang="bg-BG" sz="1700" dirty="0" err="1">
                <a:latin typeface="Times New Roman" pitchFamily="18" charset="0"/>
              </a:rPr>
              <a:t>along</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Danube</a:t>
            </a:r>
            <a:r>
              <a:rPr lang="bg-BG" sz="1700" dirty="0">
                <a:latin typeface="Times New Roman" pitchFamily="18" charset="0"/>
              </a:rPr>
              <a:t> </a:t>
            </a:r>
            <a:r>
              <a:rPr lang="bg-BG" sz="1700" dirty="0" err="1">
                <a:latin typeface="Times New Roman" pitchFamily="18" charset="0"/>
              </a:rPr>
              <a:t>is</a:t>
            </a:r>
            <a:r>
              <a:rPr lang="bg-BG" sz="1700" dirty="0">
                <a:latin typeface="Times New Roman" pitchFamily="18" charset="0"/>
              </a:rPr>
              <a:t> </a:t>
            </a:r>
            <a:r>
              <a:rPr lang="bg-BG" sz="1700" dirty="0" err="1">
                <a:latin typeface="Times New Roman" pitchFamily="18" charset="0"/>
              </a:rPr>
              <a:t>considerable</a:t>
            </a:r>
            <a:r>
              <a:rPr lang="bg-BG" sz="1700" dirty="0">
                <a:latin typeface="Times New Roman" pitchFamily="18" charset="0"/>
              </a:rPr>
              <a:t>, </a:t>
            </a:r>
            <a:r>
              <a:rPr lang="bg-BG" sz="1700" dirty="0" err="1">
                <a:latin typeface="Times New Roman" pitchFamily="18" charset="0"/>
              </a:rPr>
              <a:t>there</a:t>
            </a:r>
            <a:r>
              <a:rPr lang="bg-BG" sz="1700" dirty="0">
                <a:latin typeface="Times New Roman" pitchFamily="18" charset="0"/>
              </a:rPr>
              <a:t> </a:t>
            </a:r>
            <a:r>
              <a:rPr lang="bg-BG" sz="1700" dirty="0" err="1">
                <a:latin typeface="Times New Roman" pitchFamily="18" charset="0"/>
              </a:rPr>
              <a:t>remain</a:t>
            </a:r>
            <a:r>
              <a:rPr lang="bg-BG" sz="1700" dirty="0">
                <a:latin typeface="Times New Roman" pitchFamily="18" charset="0"/>
              </a:rPr>
              <a:t> a</a:t>
            </a:r>
            <a:r>
              <a:rPr lang="en-US" sz="1700" dirty="0">
                <a:latin typeface="Times New Roman" pitchFamily="18" charset="0"/>
              </a:rPr>
              <a:t> </a:t>
            </a:r>
            <a:r>
              <a:rPr lang="bg-BG" sz="1700" dirty="0" err="1">
                <a:latin typeface="Times New Roman" pitchFamily="18" charset="0"/>
              </a:rPr>
              <a:t>number</a:t>
            </a:r>
            <a:r>
              <a:rPr lang="bg-BG" sz="1700" dirty="0">
                <a:latin typeface="Times New Roman" pitchFamily="18" charset="0"/>
              </a:rPr>
              <a:t> </a:t>
            </a:r>
            <a:r>
              <a:rPr lang="bg-BG" sz="1700" dirty="0" err="1">
                <a:latin typeface="Times New Roman" pitchFamily="18" charset="0"/>
              </a:rPr>
              <a:t>of</a:t>
            </a:r>
            <a:r>
              <a:rPr lang="bg-BG" sz="1700" dirty="0">
                <a:latin typeface="Times New Roman" pitchFamily="18" charset="0"/>
              </a:rPr>
              <a:t> </a:t>
            </a:r>
            <a:r>
              <a:rPr lang="bg-BG" sz="1700" dirty="0" err="1">
                <a:latin typeface="Times New Roman" pitchFamily="18" charset="0"/>
              </a:rPr>
              <a:t>infrastructural</a:t>
            </a:r>
            <a:r>
              <a:rPr lang="bg-BG" sz="1700" dirty="0">
                <a:latin typeface="Times New Roman" pitchFamily="18" charset="0"/>
              </a:rPr>
              <a:t> </a:t>
            </a:r>
            <a:r>
              <a:rPr lang="bg-BG" sz="1700" dirty="0" err="1">
                <a:latin typeface="Times New Roman" pitchFamily="18" charset="0"/>
              </a:rPr>
              <a:t>and</a:t>
            </a:r>
            <a:r>
              <a:rPr lang="bg-BG" sz="1700" dirty="0">
                <a:latin typeface="Times New Roman" pitchFamily="18" charset="0"/>
              </a:rPr>
              <a:t> </a:t>
            </a:r>
            <a:r>
              <a:rPr lang="bg-BG" sz="1700" dirty="0" err="1">
                <a:latin typeface="Times New Roman" pitchFamily="18" charset="0"/>
              </a:rPr>
              <a:t>institutional</a:t>
            </a:r>
            <a:r>
              <a:rPr lang="bg-BG" sz="1700" dirty="0">
                <a:latin typeface="Times New Roman" pitchFamily="18" charset="0"/>
              </a:rPr>
              <a:t> </a:t>
            </a:r>
            <a:r>
              <a:rPr lang="bg-BG" sz="1700" dirty="0" err="1">
                <a:latin typeface="Times New Roman" pitchFamily="18" charset="0"/>
              </a:rPr>
              <a:t>factors</a:t>
            </a:r>
            <a:r>
              <a:rPr lang="bg-BG" sz="1700" dirty="0">
                <a:latin typeface="Times New Roman" pitchFamily="18" charset="0"/>
              </a:rPr>
              <a:t> </a:t>
            </a:r>
            <a:r>
              <a:rPr lang="bg-BG" sz="1700" dirty="0" err="1">
                <a:latin typeface="Times New Roman" pitchFamily="18" charset="0"/>
              </a:rPr>
              <a:t>that</a:t>
            </a:r>
            <a:r>
              <a:rPr lang="bg-BG" sz="1700" dirty="0">
                <a:latin typeface="Times New Roman" pitchFamily="18" charset="0"/>
              </a:rPr>
              <a:t> </a:t>
            </a:r>
            <a:r>
              <a:rPr lang="bg-BG" sz="1700" dirty="0" err="1">
                <a:latin typeface="Times New Roman" pitchFamily="18" charset="0"/>
              </a:rPr>
              <a:t>hinder</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development</a:t>
            </a:r>
            <a:r>
              <a:rPr lang="bg-BG" sz="1700" dirty="0">
                <a:latin typeface="Times New Roman" pitchFamily="18" charset="0"/>
              </a:rPr>
              <a:t> </a:t>
            </a:r>
            <a:r>
              <a:rPr lang="bg-BG" sz="1700" dirty="0" err="1">
                <a:latin typeface="Times New Roman" pitchFamily="18" charset="0"/>
              </a:rPr>
              <a:t>to</a:t>
            </a:r>
            <a:r>
              <a:rPr lang="en-US" sz="1700" dirty="0">
                <a:latin typeface="Times New Roman" pitchFamily="18" charset="0"/>
              </a:rPr>
              <a:t> </a:t>
            </a:r>
            <a:r>
              <a:rPr lang="bg-BG" sz="1700" dirty="0" err="1">
                <a:latin typeface="Times New Roman" pitchFamily="18" charset="0"/>
              </a:rPr>
              <a:t>its</a:t>
            </a:r>
            <a:r>
              <a:rPr lang="bg-BG" sz="1700" dirty="0">
                <a:latin typeface="Times New Roman" pitchFamily="18" charset="0"/>
              </a:rPr>
              <a:t> </a:t>
            </a:r>
            <a:r>
              <a:rPr lang="bg-BG" sz="1700" dirty="0" err="1">
                <a:latin typeface="Times New Roman" pitchFamily="18" charset="0"/>
              </a:rPr>
              <a:t>full</a:t>
            </a:r>
            <a:r>
              <a:rPr lang="bg-BG" sz="1700" dirty="0">
                <a:latin typeface="Times New Roman" pitchFamily="18" charset="0"/>
              </a:rPr>
              <a:t> </a:t>
            </a:r>
            <a:r>
              <a:rPr lang="bg-BG" sz="1700" dirty="0" err="1">
                <a:latin typeface="Times New Roman" pitchFamily="18" charset="0"/>
              </a:rPr>
              <a:t>potential</a:t>
            </a:r>
            <a:r>
              <a:rPr lang="en-US" sz="1700" dirty="0">
                <a:latin typeface="Times New Roman" pitchFamily="18" charset="0"/>
              </a:rPr>
              <a:t>. T</a:t>
            </a:r>
            <a:r>
              <a:rPr lang="bg-BG" sz="1700" dirty="0" err="1">
                <a:latin typeface="Times New Roman" pitchFamily="18" charset="0"/>
              </a:rPr>
              <a:t>he</a:t>
            </a:r>
            <a:r>
              <a:rPr lang="bg-BG" sz="1700" dirty="0">
                <a:latin typeface="Times New Roman" pitchFamily="18" charset="0"/>
              </a:rPr>
              <a:t> </a:t>
            </a:r>
            <a:r>
              <a:rPr lang="bg-BG" sz="1700" dirty="0" err="1">
                <a:latin typeface="Times New Roman" pitchFamily="18" charset="0"/>
              </a:rPr>
              <a:t>short-term</a:t>
            </a:r>
            <a:r>
              <a:rPr lang="bg-BG" sz="1700" dirty="0">
                <a:latin typeface="Times New Roman" pitchFamily="18" charset="0"/>
              </a:rPr>
              <a:t> </a:t>
            </a:r>
            <a:r>
              <a:rPr lang="bg-BG" sz="1700" dirty="0" err="1">
                <a:latin typeface="Times New Roman" pitchFamily="18" charset="0"/>
              </a:rPr>
              <a:t>problem</a:t>
            </a:r>
            <a:r>
              <a:rPr lang="bg-BG" sz="1700" dirty="0">
                <a:latin typeface="Times New Roman" pitchFamily="18" charset="0"/>
              </a:rPr>
              <a:t> </a:t>
            </a:r>
            <a:r>
              <a:rPr lang="bg-BG" sz="1700" dirty="0" err="1">
                <a:latin typeface="Times New Roman" pitchFamily="18" charset="0"/>
              </a:rPr>
              <a:t>is</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need</a:t>
            </a:r>
            <a:r>
              <a:rPr lang="bg-BG" sz="1700" dirty="0">
                <a:latin typeface="Times New Roman" pitchFamily="18" charset="0"/>
              </a:rPr>
              <a:t> </a:t>
            </a:r>
            <a:r>
              <a:rPr lang="bg-BG" sz="1700" dirty="0" err="1">
                <a:latin typeface="Times New Roman" pitchFamily="18" charset="0"/>
              </a:rPr>
              <a:t>to</a:t>
            </a:r>
            <a:r>
              <a:rPr lang="bg-BG" sz="1700" dirty="0">
                <a:latin typeface="Times New Roman" pitchFamily="18" charset="0"/>
              </a:rPr>
              <a:t> </a:t>
            </a:r>
            <a:r>
              <a:rPr lang="bg-BG" sz="1700" dirty="0" err="1">
                <a:latin typeface="Times New Roman" pitchFamily="18" charset="0"/>
              </a:rPr>
              <a:t>attract</a:t>
            </a:r>
            <a:r>
              <a:rPr lang="bg-BG" sz="1700" dirty="0">
                <a:latin typeface="Times New Roman" pitchFamily="18" charset="0"/>
              </a:rPr>
              <a:t> </a:t>
            </a:r>
            <a:r>
              <a:rPr lang="bg-BG" sz="1700" dirty="0" err="1">
                <a:latin typeface="Times New Roman" pitchFamily="18" charset="0"/>
              </a:rPr>
              <a:t>new</a:t>
            </a:r>
            <a:r>
              <a:rPr lang="bg-BG" sz="1700" dirty="0">
                <a:latin typeface="Times New Roman" pitchFamily="18" charset="0"/>
              </a:rPr>
              <a:t> </a:t>
            </a:r>
            <a:r>
              <a:rPr lang="bg-BG" sz="1700" dirty="0" err="1">
                <a:latin typeface="Times New Roman" pitchFamily="18" charset="0"/>
              </a:rPr>
              <a:t>traffic</a:t>
            </a:r>
            <a:r>
              <a:rPr lang="bg-BG" sz="1700" dirty="0">
                <a:latin typeface="Times New Roman" pitchFamily="18" charset="0"/>
              </a:rPr>
              <a:t> </a:t>
            </a:r>
            <a:r>
              <a:rPr lang="bg-BG" sz="1700" dirty="0" err="1">
                <a:latin typeface="Times New Roman" pitchFamily="18" charset="0"/>
              </a:rPr>
              <a:t>to</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Danube</a:t>
            </a:r>
            <a:r>
              <a:rPr lang="bg-BG" sz="1700" dirty="0">
                <a:latin typeface="Times New Roman" pitchFamily="18" charset="0"/>
              </a:rPr>
              <a:t> </a:t>
            </a:r>
            <a:r>
              <a:rPr lang="bg-BG" sz="1700" dirty="0" err="1">
                <a:latin typeface="Times New Roman" pitchFamily="18" charset="0"/>
              </a:rPr>
              <a:t>and</a:t>
            </a:r>
            <a:r>
              <a:rPr lang="en-US" sz="1700" dirty="0">
                <a:latin typeface="Times New Roman" pitchFamily="18" charset="0"/>
              </a:rPr>
              <a:t> </a:t>
            </a:r>
            <a:r>
              <a:rPr lang="bg-BG" sz="1700" dirty="0" err="1">
                <a:latin typeface="Times New Roman" pitchFamily="18" charset="0"/>
              </a:rPr>
              <a:t>to</a:t>
            </a:r>
            <a:r>
              <a:rPr lang="bg-BG" sz="1700" dirty="0">
                <a:latin typeface="Times New Roman" pitchFamily="18" charset="0"/>
              </a:rPr>
              <a:t> </a:t>
            </a:r>
            <a:r>
              <a:rPr lang="bg-BG" sz="1700" dirty="0" err="1">
                <a:latin typeface="Times New Roman" pitchFamily="18" charset="0"/>
              </a:rPr>
              <a:t>revitalise</a:t>
            </a:r>
            <a:r>
              <a:rPr lang="bg-BG" sz="1700" dirty="0">
                <a:latin typeface="Times New Roman" pitchFamily="18" charset="0"/>
              </a:rPr>
              <a:t> </a:t>
            </a:r>
            <a:r>
              <a:rPr lang="bg-BG" sz="1700" dirty="0" err="1">
                <a:latin typeface="Times New Roman" pitchFamily="18" charset="0"/>
              </a:rPr>
              <a:t>the</a:t>
            </a:r>
            <a:r>
              <a:rPr lang="bg-BG" sz="1700" dirty="0">
                <a:latin typeface="Times New Roman" pitchFamily="18" charset="0"/>
              </a:rPr>
              <a:t> </a:t>
            </a:r>
            <a:r>
              <a:rPr lang="bg-BG" sz="1700" dirty="0" err="1">
                <a:latin typeface="Times New Roman" pitchFamily="18" charset="0"/>
              </a:rPr>
              <a:t>existing</a:t>
            </a:r>
            <a:r>
              <a:rPr lang="bg-BG" sz="1700" dirty="0">
                <a:latin typeface="Times New Roman" pitchFamily="18" charset="0"/>
              </a:rPr>
              <a:t> </a:t>
            </a:r>
            <a:r>
              <a:rPr lang="bg-BG" sz="1700" dirty="0" err="1">
                <a:latin typeface="Times New Roman" pitchFamily="18" charset="0"/>
              </a:rPr>
              <a:t>ports</a:t>
            </a:r>
            <a:r>
              <a:rPr lang="bg-BG" sz="1700" dirty="0">
                <a:latin typeface="Times New Roman" pitchFamily="18" charset="0"/>
              </a:rPr>
              <a:t> </a:t>
            </a:r>
            <a:r>
              <a:rPr lang="bg-BG" sz="1700" dirty="0" err="1">
                <a:latin typeface="Times New Roman" pitchFamily="18" charset="0"/>
              </a:rPr>
              <a:t>so</a:t>
            </a:r>
            <a:r>
              <a:rPr lang="bg-BG" sz="1700" dirty="0">
                <a:latin typeface="Times New Roman" pitchFamily="18" charset="0"/>
              </a:rPr>
              <a:t> </a:t>
            </a:r>
            <a:r>
              <a:rPr lang="bg-BG" sz="1700" dirty="0" err="1">
                <a:latin typeface="Times New Roman" pitchFamily="18" charset="0"/>
              </a:rPr>
              <a:t>that</a:t>
            </a:r>
            <a:r>
              <a:rPr lang="bg-BG" sz="1700" dirty="0">
                <a:latin typeface="Times New Roman" pitchFamily="18" charset="0"/>
              </a:rPr>
              <a:t> </a:t>
            </a:r>
            <a:r>
              <a:rPr lang="bg-BG" sz="1700" dirty="0" err="1">
                <a:latin typeface="Times New Roman" pitchFamily="18" charset="0"/>
              </a:rPr>
              <a:t>they</a:t>
            </a:r>
            <a:r>
              <a:rPr lang="bg-BG" sz="1700" dirty="0">
                <a:latin typeface="Times New Roman" pitchFamily="18" charset="0"/>
              </a:rPr>
              <a:t> </a:t>
            </a:r>
            <a:r>
              <a:rPr lang="bg-BG" sz="1700" dirty="0" err="1">
                <a:latin typeface="Times New Roman" pitchFamily="18" charset="0"/>
              </a:rPr>
              <a:t>become</a:t>
            </a:r>
            <a:r>
              <a:rPr lang="bg-BG" sz="1700" dirty="0">
                <a:latin typeface="Times New Roman" pitchFamily="18" charset="0"/>
              </a:rPr>
              <a:t> </a:t>
            </a:r>
            <a:r>
              <a:rPr lang="bg-BG" sz="1700" dirty="0" err="1">
                <a:latin typeface="Times New Roman" pitchFamily="18" charset="0"/>
              </a:rPr>
              <a:t>logistical</a:t>
            </a:r>
            <a:r>
              <a:rPr lang="bg-BG" sz="1700" dirty="0">
                <a:latin typeface="Times New Roman" pitchFamily="18" charset="0"/>
              </a:rPr>
              <a:t> </a:t>
            </a:r>
            <a:r>
              <a:rPr lang="bg-BG" sz="1700" dirty="0" err="1">
                <a:latin typeface="Times New Roman" pitchFamily="18" charset="0"/>
              </a:rPr>
              <a:t>centres</a:t>
            </a:r>
            <a:r>
              <a:rPr lang="bg-BG" sz="1700" dirty="0">
                <a:latin typeface="Times New Roman" pitchFamily="18" charset="0"/>
              </a:rPr>
              <a:t> </a:t>
            </a:r>
            <a:r>
              <a:rPr lang="bg-BG" sz="1700" dirty="0" err="1">
                <a:latin typeface="Times New Roman" pitchFamily="18" charset="0"/>
              </a:rPr>
              <a:t>capable</a:t>
            </a:r>
            <a:r>
              <a:rPr lang="bg-BG" sz="1700" dirty="0">
                <a:latin typeface="Times New Roman" pitchFamily="18" charset="0"/>
              </a:rPr>
              <a:t> </a:t>
            </a:r>
            <a:r>
              <a:rPr lang="bg-BG" sz="1700" dirty="0" err="1">
                <a:latin typeface="Times New Roman" pitchFamily="18" charset="0"/>
              </a:rPr>
              <a:t>of</a:t>
            </a:r>
            <a:r>
              <a:rPr lang="en-US" sz="1700" dirty="0">
                <a:latin typeface="Times New Roman" pitchFamily="18" charset="0"/>
              </a:rPr>
              <a:t> </a:t>
            </a:r>
            <a:r>
              <a:rPr lang="bg-BG" sz="1700" dirty="0" err="1">
                <a:latin typeface="Times New Roman" pitchFamily="18" charset="0"/>
              </a:rPr>
              <a:t>meeting</a:t>
            </a:r>
            <a:r>
              <a:rPr lang="bg-BG" sz="1700" dirty="0">
                <a:latin typeface="Times New Roman" pitchFamily="18" charset="0"/>
              </a:rPr>
              <a:t> </a:t>
            </a:r>
            <a:r>
              <a:rPr lang="bg-BG" sz="1700" dirty="0" err="1">
                <a:latin typeface="Times New Roman" pitchFamily="18" charset="0"/>
              </a:rPr>
              <a:t>tomorrow's</a:t>
            </a:r>
            <a:r>
              <a:rPr lang="bg-BG" sz="1700" dirty="0">
                <a:latin typeface="Times New Roman" pitchFamily="18" charset="0"/>
              </a:rPr>
              <a:t> </a:t>
            </a:r>
            <a:r>
              <a:rPr lang="bg-BG" sz="1700" dirty="0" err="1">
                <a:latin typeface="Times New Roman" pitchFamily="18" charset="0"/>
              </a:rPr>
              <a:t>transport</a:t>
            </a:r>
            <a:r>
              <a:rPr lang="bg-BG" sz="1700" dirty="0">
                <a:latin typeface="Times New Roman" pitchFamily="18" charset="0"/>
              </a:rPr>
              <a:t> </a:t>
            </a:r>
            <a:r>
              <a:rPr lang="bg-BG" sz="1700" dirty="0" err="1">
                <a:latin typeface="Times New Roman" pitchFamily="18" charset="0"/>
              </a:rPr>
              <a:t>requirements</a:t>
            </a:r>
            <a:r>
              <a:rPr lang="bg-BG" sz="1700" dirty="0">
                <a:latin typeface="Times New Roman" pitchFamily="18" charset="0"/>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909059" y="1588"/>
            <a:ext cx="4763453" cy="139287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8916" name="Picture 5"/>
          <p:cNvPicPr>
            <a:picLocks noChangeAspect="1"/>
          </p:cNvPicPr>
          <p:nvPr/>
        </p:nvPicPr>
        <p:blipFill>
          <a:blip r:embed="rId3"/>
          <a:srcRect/>
          <a:stretch>
            <a:fillRect/>
          </a:stretch>
        </p:blipFill>
        <p:spPr bwMode="auto">
          <a:xfrm>
            <a:off x="4580731" y="1587"/>
            <a:ext cx="3606800" cy="811213"/>
          </a:xfrm>
          <a:prstGeom prst="rect">
            <a:avLst/>
          </a:prstGeom>
          <a:noFill/>
          <a:ln w="9525">
            <a:noFill/>
            <a:miter lim="800000"/>
            <a:headEnd/>
            <a:tailEnd/>
          </a:ln>
        </p:spPr>
      </p:pic>
      <p:sp>
        <p:nvSpPr>
          <p:cNvPr id="4" name="TextBox 3"/>
          <p:cNvSpPr txBox="1"/>
          <p:nvPr/>
        </p:nvSpPr>
        <p:spPr>
          <a:xfrm>
            <a:off x="0" y="261144"/>
            <a:ext cx="4095750" cy="457200"/>
          </a:xfrm>
          <a:prstGeom prst="rect">
            <a:avLst/>
          </a:prstGeom>
          <a:noFill/>
        </p:spPr>
        <p:txBody>
          <a:bodyPr>
            <a:spAutoFit/>
          </a:bodyPr>
          <a:lstStyle/>
          <a:p>
            <a:pPr algn="ctr"/>
            <a:r>
              <a:rPr lang="en-US" sz="2400" b="1" dirty="0">
                <a:latin typeface="Times New Roman" pitchFamily="18" charset="0"/>
                <a:cs typeface="Times New Roman" pitchFamily="18" charset="0"/>
              </a:rPr>
              <a:t>BULGARIA</a:t>
            </a:r>
            <a:endParaRPr lang="bg-BG" sz="2400" b="1" dirty="0">
              <a:latin typeface="Times New Roman" pitchFamily="18" charset="0"/>
              <a:cs typeface="Times New Roman" pitchFamily="18" charset="0"/>
            </a:endParaRPr>
          </a:p>
        </p:txBody>
      </p:sp>
      <p:sp>
        <p:nvSpPr>
          <p:cNvPr id="38918" name="Text Box 6"/>
          <p:cNvSpPr txBox="1">
            <a:spLocks noChangeArrowheads="1"/>
          </p:cNvSpPr>
          <p:nvPr/>
        </p:nvSpPr>
        <p:spPr bwMode="auto">
          <a:xfrm>
            <a:off x="359764" y="1727200"/>
            <a:ext cx="11362544" cy="4924425"/>
          </a:xfrm>
          <a:prstGeom prst="rect">
            <a:avLst/>
          </a:prstGeom>
          <a:noFill/>
          <a:ln w="9525">
            <a:noFill/>
            <a:miter lim="800000"/>
            <a:headEnd/>
            <a:tailEnd/>
          </a:ln>
          <a:effectLst/>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Bulgaria has established a very comprehensive infrastructure …</a:t>
            </a: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9 Rail m</a:t>
            </a:r>
            <a:r>
              <a:rPr lang="bg-BG" dirty="0" err="1">
                <a:latin typeface="Times New Roman" panose="02020603050405020304" pitchFamily="18" charset="0"/>
                <a:cs typeface="Times New Roman" panose="02020603050405020304" pitchFamily="18" charset="0"/>
              </a:rPr>
              <a:t>otorways</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some</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under</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development</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bg-BG" dirty="0">
                <a:latin typeface="Times New Roman" panose="02020603050405020304" pitchFamily="18" charset="0"/>
                <a:cs typeface="Times New Roman" panose="02020603050405020304" pitchFamily="18" charset="0"/>
              </a:rPr>
              <a:t> 80 </a:t>
            </a:r>
            <a:r>
              <a:rPr lang="bg-BG" dirty="0" err="1">
                <a:latin typeface="Times New Roman" panose="02020603050405020304" pitchFamily="18" charset="0"/>
                <a:cs typeface="Times New Roman" panose="02020603050405020304" pitchFamily="18" charset="0"/>
              </a:rPr>
              <a:t>Railway</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stations</a:t>
            </a:r>
            <a:r>
              <a:rPr lang="bg-BG"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opened </a:t>
            </a:r>
            <a:r>
              <a:rPr lang="bg-BG" dirty="0" err="1">
                <a:latin typeface="Times New Roman" panose="02020603050405020304" pitchFamily="18" charset="0"/>
                <a:cs typeface="Times New Roman" panose="02020603050405020304" pitchFamily="18" charset="0"/>
              </a:rPr>
              <a:t>for</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loading</a:t>
            </a:r>
            <a:r>
              <a:rPr lang="bg-BG" dirty="0">
                <a:latin typeface="Times New Roman" panose="02020603050405020304" pitchFamily="18" charset="0"/>
                <a:cs typeface="Times New Roman" panose="02020603050405020304" pitchFamily="18" charset="0"/>
              </a:rPr>
              <a:t>/</a:t>
            </a:r>
            <a:r>
              <a:rPr lang="bg-BG" dirty="0" err="1">
                <a:latin typeface="Times New Roman" panose="02020603050405020304" pitchFamily="18" charset="0"/>
                <a:cs typeface="Times New Roman" panose="02020603050405020304" pitchFamily="18" charset="0"/>
              </a:rPr>
              <a:t>unloading</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cargo</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bg-BG" dirty="0">
                <a:latin typeface="Times New Roman" panose="02020603050405020304" pitchFamily="18" charset="0"/>
                <a:cs typeface="Times New Roman" panose="02020603050405020304" pitchFamily="18" charset="0"/>
              </a:rPr>
              <a:t>4 </a:t>
            </a:r>
            <a:r>
              <a:rPr lang="bg-BG" dirty="0" err="1">
                <a:latin typeface="Times New Roman" panose="02020603050405020304" pitchFamily="18" charset="0"/>
                <a:cs typeface="Times New Roman" panose="02020603050405020304" pitchFamily="18" charset="0"/>
              </a:rPr>
              <a:t>international</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airports</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bg-BG" dirty="0">
                <a:latin typeface="Times New Roman" panose="02020603050405020304" pitchFamily="18" charset="0"/>
                <a:cs typeface="Times New Roman" panose="02020603050405020304" pitchFamily="18" charset="0"/>
              </a:rPr>
              <a:t>2 </a:t>
            </a:r>
            <a:r>
              <a:rPr lang="bg-BG" dirty="0" err="1">
                <a:latin typeface="Times New Roman" panose="02020603050405020304" pitchFamily="18" charset="0"/>
                <a:cs typeface="Times New Roman" panose="02020603050405020304" pitchFamily="18" charset="0"/>
              </a:rPr>
              <a:t>major</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seaports</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on</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the</a:t>
            </a:r>
            <a:r>
              <a:rPr lang="bg-BG" dirty="0">
                <a:latin typeface="Times New Roman" panose="02020603050405020304" pitchFamily="18" charset="0"/>
                <a:cs typeface="Times New Roman" panose="02020603050405020304" pitchFamily="18" charset="0"/>
              </a:rPr>
              <a:t> Black </a:t>
            </a:r>
            <a:r>
              <a:rPr lang="bg-BG" dirty="0" err="1">
                <a:latin typeface="Times New Roman" panose="02020603050405020304" pitchFamily="18" charset="0"/>
                <a:cs typeface="Times New Roman" panose="02020603050405020304" pitchFamily="18" charset="0"/>
              </a:rPr>
              <a:t>Sea</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bg-BG" dirty="0">
                <a:latin typeface="Times New Roman" panose="02020603050405020304" pitchFamily="18" charset="0"/>
                <a:cs typeface="Times New Roman" panose="02020603050405020304" pitchFamily="18" charset="0"/>
              </a:rPr>
              <a:t>4 </a:t>
            </a:r>
            <a:r>
              <a:rPr lang="bg-BG" dirty="0" err="1">
                <a:latin typeface="Times New Roman" panose="02020603050405020304" pitchFamily="18" charset="0"/>
                <a:cs typeface="Times New Roman" panose="02020603050405020304" pitchFamily="18" charset="0"/>
              </a:rPr>
              <a:t>major</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river</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ports</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on</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the</a:t>
            </a:r>
            <a:r>
              <a:rPr lang="bg-BG" dirty="0">
                <a:latin typeface="Times New Roman" panose="02020603050405020304" pitchFamily="18" charset="0"/>
                <a:cs typeface="Times New Roman" panose="02020603050405020304" pitchFamily="18" charset="0"/>
              </a:rPr>
              <a:t> </a:t>
            </a:r>
            <a:r>
              <a:rPr lang="bg-BG" dirty="0" err="1">
                <a:latin typeface="Times New Roman" panose="02020603050405020304" pitchFamily="18" charset="0"/>
                <a:cs typeface="Times New Roman" panose="02020603050405020304" pitchFamily="18" charset="0"/>
              </a:rPr>
              <a:t>Danube</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 Free </a:t>
            </a:r>
            <a:r>
              <a:rPr lang="bg-BG" dirty="0" err="1">
                <a:latin typeface="Times New Roman" panose="02020603050405020304" pitchFamily="18" charset="0"/>
                <a:cs typeface="Times New Roman" panose="02020603050405020304" pitchFamily="18" charset="0"/>
              </a:rPr>
              <a:t>zones</a:t>
            </a:r>
            <a:endParaRPr lang="en-US"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None/>
            </a:pPr>
            <a:r>
              <a:rPr lang="en-US" sz="2000" b="1" dirty="0">
                <a:latin typeface="Times New Roman" panose="02020603050405020304" pitchFamily="18" charset="0"/>
                <a:cs typeface="Times New Roman" panose="02020603050405020304" pitchFamily="18" charset="0"/>
              </a:rPr>
              <a:t>… that  is constantly developed …</a:t>
            </a: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Investments under Operational Programs/ EU funded projects </a:t>
            </a: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The railway infrastructure is being modernized and the max speed supported by the railway tracks will reach 160 km/h</a:t>
            </a: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Ship transport conditions in critical areas on the Danube river are improving</a:t>
            </a: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 Ongoing construction of several intermodal terminals in strategic areas</a:t>
            </a:r>
          </a:p>
          <a:p>
            <a:pPr algn="just">
              <a:buClr>
                <a:srgbClr val="DE0000"/>
              </a:buClr>
              <a:buFont typeface="Wingdings" pitchFamily="2" charset="2"/>
              <a:buChar char="Ø"/>
            </a:pPr>
            <a:endParaRPr lang="en-US" dirty="0">
              <a:latin typeface="Times New Roman" panose="02020603050405020304" pitchFamily="18" charset="0"/>
              <a:cs typeface="Times New Roman" panose="02020603050405020304" pitchFamily="18" charset="0"/>
            </a:endParaRPr>
          </a:p>
          <a:p>
            <a:pPr algn="just"/>
            <a:r>
              <a:rPr lang="en-US" sz="2000" b="1" dirty="0">
                <a:latin typeface="Times New Roman" panose="02020603050405020304" pitchFamily="18" charset="0"/>
                <a:cs typeface="Times New Roman" panose="02020603050405020304" pitchFamily="18" charset="0"/>
              </a:rPr>
              <a:t>… and provides opportunity for intermodal transportation by air, sea, rail and road - receiving and redirecting cargo traffic.</a:t>
            </a:r>
          </a:p>
          <a:p>
            <a:pPr>
              <a:buClr>
                <a:srgbClr val="DE0000"/>
              </a:buClr>
              <a:buFont typeface="Wingdings" pitchFamily="2" charset="2"/>
              <a:buChar char="Ø"/>
            </a:pPr>
            <a:endParaRPr lang="bg-BG" b="1" dirty="0">
              <a:latin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851909" y="1588"/>
            <a:ext cx="4820603" cy="12682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9940" name="Picture 5"/>
          <p:cNvPicPr>
            <a:picLocks noChangeAspect="1"/>
          </p:cNvPicPr>
          <p:nvPr/>
        </p:nvPicPr>
        <p:blipFill>
          <a:blip r:embed="rId3"/>
          <a:srcRect/>
          <a:stretch>
            <a:fillRect/>
          </a:stretch>
        </p:blipFill>
        <p:spPr bwMode="auto">
          <a:xfrm>
            <a:off x="4458810" y="14605"/>
            <a:ext cx="3606800" cy="811213"/>
          </a:xfrm>
          <a:prstGeom prst="rect">
            <a:avLst/>
          </a:prstGeom>
          <a:noFill/>
          <a:ln w="9525">
            <a:noFill/>
            <a:miter lim="800000"/>
            <a:headEnd/>
            <a:tailEnd/>
          </a:ln>
        </p:spPr>
      </p:pic>
      <p:sp>
        <p:nvSpPr>
          <p:cNvPr id="4" name="TextBox 3"/>
          <p:cNvSpPr txBox="1"/>
          <p:nvPr/>
        </p:nvSpPr>
        <p:spPr>
          <a:xfrm>
            <a:off x="71438" y="319881"/>
            <a:ext cx="4095750" cy="457200"/>
          </a:xfrm>
          <a:prstGeom prst="rect">
            <a:avLst/>
          </a:prstGeom>
          <a:noFill/>
        </p:spPr>
        <p:txBody>
          <a:bodyPr>
            <a:spAutoFit/>
          </a:bodyPr>
          <a:lstStyle/>
          <a:p>
            <a:pPr algn="ctr"/>
            <a:r>
              <a:rPr lang="en-US" sz="2400" b="1" dirty="0">
                <a:latin typeface="Times New Roman" pitchFamily="18" charset="0"/>
                <a:cs typeface="Times New Roman" pitchFamily="18" charset="0"/>
              </a:rPr>
              <a:t>BULGARIA</a:t>
            </a:r>
            <a:endParaRPr lang="bg-BG" sz="2400" b="1" dirty="0">
              <a:latin typeface="Times New Roman" pitchFamily="18" charset="0"/>
              <a:cs typeface="Times New Roman" pitchFamily="18" charset="0"/>
            </a:endParaRPr>
          </a:p>
        </p:txBody>
      </p:sp>
      <p:sp>
        <p:nvSpPr>
          <p:cNvPr id="39942" name="Text Box 6"/>
          <p:cNvSpPr txBox="1">
            <a:spLocks noChangeArrowheads="1"/>
          </p:cNvSpPr>
          <p:nvPr/>
        </p:nvSpPr>
        <p:spPr bwMode="auto">
          <a:xfrm>
            <a:off x="369757" y="1511301"/>
            <a:ext cx="11452485" cy="1631216"/>
          </a:xfrm>
          <a:prstGeom prst="rect">
            <a:avLst/>
          </a:prstGeom>
          <a:noFill/>
          <a:ln w="9525">
            <a:noFill/>
            <a:miter lim="800000"/>
            <a:headEnd/>
            <a:tailEnd/>
          </a:ln>
          <a:effectLst/>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Undisputable facts:</a:t>
            </a:r>
          </a:p>
          <a:p>
            <a:pPr algn="just"/>
            <a:r>
              <a:rPr lang="en-US"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Bulgarian</a:t>
            </a:r>
            <a:r>
              <a:rPr lang="bg-BG"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transport and </a:t>
            </a:r>
            <a:r>
              <a:rPr lang="bg-BG" sz="2000" dirty="0" err="1">
                <a:latin typeface="Times New Roman" panose="02020603050405020304" pitchFamily="18" charset="0"/>
                <a:cs typeface="Times New Roman" panose="02020603050405020304" pitchFamily="18" charset="0"/>
              </a:rPr>
              <a:t>logistics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sector</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is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among</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best</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developed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on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Balkans</a:t>
            </a:r>
            <a:endParaRPr lang="en-US" sz="2000" dirty="0">
              <a:latin typeface="Times New Roman" panose="02020603050405020304" pitchFamily="18" charset="0"/>
              <a:cs typeface="Times New Roman" panose="02020603050405020304" pitchFamily="18" charset="0"/>
            </a:endParaRPr>
          </a:p>
          <a:p>
            <a:pPr algn="just"/>
            <a:r>
              <a:rPr lang="en-US" sz="2000" dirty="0">
                <a:solidFill>
                  <a:prstClr val="black"/>
                </a:solidFill>
                <a:latin typeface="Times New Roman" panose="02020603050405020304" pitchFamily="18" charset="0"/>
                <a:cs typeface="Times New Roman" panose="02020603050405020304" pitchFamily="18" charset="0"/>
              </a:rPr>
              <a:t>- Big international companies opened logistic centers in Bulgaria </a:t>
            </a:r>
            <a:endParaRPr lang="bg-BG" sz="2000" dirty="0">
              <a:solidFill>
                <a:prstClr val="black"/>
              </a:solidFill>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Most</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goods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are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transported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to</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emerging</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markets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on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Balkans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and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developed</a:t>
            </a:r>
            <a:r>
              <a:rPr lang="bg-BG" sz="2000" dirty="0">
                <a:latin typeface="Times New Roman" panose="02020603050405020304" pitchFamily="18" charset="0"/>
                <a:cs typeface="Times New Roman" panose="02020603050405020304" pitchFamily="18" charset="0"/>
              </a:rPr>
              <a:t> EU </a:t>
            </a:r>
            <a:r>
              <a:rPr lang="bg-BG" sz="2000" dirty="0" err="1">
                <a:latin typeface="Times New Roman" panose="02020603050405020304" pitchFamily="18" charset="0"/>
                <a:cs typeface="Times New Roman" panose="02020603050405020304" pitchFamily="18" charset="0"/>
              </a:rPr>
              <a:t>countries</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bg-BG" sz="2000" dirty="0">
                <a:latin typeface="Times New Roman" panose="02020603050405020304" pitchFamily="18" charset="0"/>
                <a:cs typeface="Times New Roman" panose="02020603050405020304" pitchFamily="18" charset="0"/>
              </a:rPr>
              <a:t>International </a:t>
            </a:r>
            <a:r>
              <a:rPr lang="bg-BG" sz="2000" dirty="0" err="1">
                <a:latin typeface="Times New Roman" panose="02020603050405020304" pitchFamily="18" charset="0"/>
                <a:cs typeface="Times New Roman" panose="02020603050405020304" pitchFamily="18" charset="0"/>
              </a:rPr>
              <a:t>transportation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has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been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stable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and</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growing</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in</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en-US"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past</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years</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despite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the</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global</a:t>
            </a:r>
            <a:r>
              <a:rPr lang="bg-BG" sz="2000" dirty="0">
                <a:latin typeface="Times New Roman" panose="02020603050405020304" pitchFamily="18" charset="0"/>
                <a:cs typeface="Times New Roman" panose="02020603050405020304" pitchFamily="18" charset="0"/>
              </a:rPr>
              <a:t> </a:t>
            </a:r>
            <a:r>
              <a:rPr lang="bg-BG" sz="2000" dirty="0" err="1">
                <a:latin typeface="Times New Roman" panose="02020603050405020304" pitchFamily="18" charset="0"/>
                <a:cs typeface="Times New Roman" panose="02020603050405020304" pitchFamily="18" charset="0"/>
              </a:rPr>
              <a:t>crisis</a:t>
            </a:r>
            <a:endParaRPr lang="en-US" sz="2000" dirty="0">
              <a:latin typeface="Times New Roman" panose="02020603050405020304" pitchFamily="18" charset="0"/>
              <a:cs typeface="Times New Roman" panose="02020603050405020304" pitchFamily="18" charset="0"/>
            </a:endParaRPr>
          </a:p>
        </p:txBody>
      </p:sp>
      <p:graphicFrame>
        <p:nvGraphicFramePr>
          <p:cNvPr id="7" name="Chart 6"/>
          <p:cNvGraphicFramePr>
            <a:graphicFrameLocks/>
          </p:cNvGraphicFramePr>
          <p:nvPr>
            <p:extLst>
              <p:ext uri="{D42A27DB-BD31-4B8C-83A1-F6EECF244321}">
                <p14:modId xmlns:p14="http://schemas.microsoft.com/office/powerpoint/2010/main" val="3968104909"/>
              </p:ext>
            </p:extLst>
          </p:nvPr>
        </p:nvGraphicFramePr>
        <p:xfrm>
          <a:off x="1499016" y="3384030"/>
          <a:ext cx="8769245" cy="347397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8916"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p:nvPr/>
        </p:nvSpPr>
        <p:spPr>
          <a:xfrm>
            <a:off x="0" y="143728"/>
            <a:ext cx="4095750" cy="830997"/>
          </a:xfrm>
          <a:prstGeom prst="rect">
            <a:avLst/>
          </a:prstGeom>
          <a:noFill/>
        </p:spPr>
        <p:txBody>
          <a:bodyPr>
            <a:spAutoFit/>
          </a:bodyPr>
          <a:lstStyle/>
          <a:p>
            <a:pPr algn="ctr"/>
            <a:r>
              <a:rPr lang="en-US" sz="2400" b="1" dirty="0">
                <a:latin typeface="Times New Roman" pitchFamily="18" charset="0"/>
                <a:cs typeface="Times New Roman" pitchFamily="18" charset="0"/>
              </a:rPr>
              <a:t>Development of the intermodal traffic by 2020</a:t>
            </a:r>
            <a:endParaRPr lang="bg-BG" sz="24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16" y="1963712"/>
            <a:ext cx="7020418" cy="48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92963" y="1447058"/>
            <a:ext cx="6873924" cy="67710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Unaccompanied intermodal traffic volume /TEU/ - 2010/ 2020</a:t>
            </a:r>
          </a:p>
          <a:p>
            <a:endParaRPr lang="bg-BG" dirty="0"/>
          </a:p>
        </p:txBody>
      </p:sp>
      <p:sp>
        <p:nvSpPr>
          <p:cNvPr id="10" name="Text Box 6"/>
          <p:cNvSpPr txBox="1">
            <a:spLocks noChangeArrowheads="1"/>
          </p:cNvSpPr>
          <p:nvPr/>
        </p:nvSpPr>
        <p:spPr bwMode="auto">
          <a:xfrm>
            <a:off x="7546100" y="1963712"/>
            <a:ext cx="4497049" cy="3785652"/>
          </a:xfrm>
          <a:prstGeom prst="rect">
            <a:avLst/>
          </a:prstGeom>
          <a:noFill/>
          <a:ln w="9525">
            <a:noFill/>
            <a:miter lim="800000"/>
            <a:headEnd/>
            <a:tailEnd/>
          </a:ln>
          <a:effectLst/>
        </p:spPr>
        <p:txBody>
          <a:bodyPr wrap="square">
            <a:spAutoFit/>
          </a:bodyPr>
          <a:lstStyle/>
          <a:p>
            <a:pPr algn="just"/>
            <a:r>
              <a:rPr lang="en-US" sz="2000" b="1" dirty="0">
                <a:latin typeface="Times New Roman" panose="02020603050405020304" pitchFamily="18" charset="0"/>
                <a:cs typeface="Times New Roman" panose="02020603050405020304" pitchFamily="18" charset="0"/>
              </a:rPr>
              <a:t>Key drivers of freight volume and market potential development </a:t>
            </a:r>
          </a:p>
          <a:p>
            <a:pPr algn="just"/>
            <a:endParaRPr lang="en-US" sz="2000" b="1"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Manufacturing industry</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EU Single Market</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Globalization</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Improvement of the transport infrastructure and rail/ road/ port services</a:t>
            </a: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Development of the intermodal industry itself </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Governmental policies, climate policy </a:t>
            </a:r>
            <a:endParaRPr lang="bg-BG" dirty="0">
              <a:latin typeface="Times New Roman" panose="02020603050405020304" pitchFamily="18" charset="0"/>
              <a:cs typeface="Times New Roman" panose="02020603050405020304" pitchFamily="18" charset="0"/>
            </a:endParaRPr>
          </a:p>
          <a:p>
            <a:pPr algn="just">
              <a:buClr>
                <a:srgbClr val="DE0000"/>
              </a:buClr>
              <a:buFont typeface="Wingdings" pitchFamily="2" charset="2"/>
              <a:buChar char="Ø"/>
            </a:pPr>
            <a:r>
              <a:rPr lang="en-US" dirty="0">
                <a:latin typeface="Times New Roman" panose="02020603050405020304" pitchFamily="18" charset="0"/>
                <a:cs typeface="Times New Roman" panose="02020603050405020304" pitchFamily="18" charset="0"/>
              </a:rPr>
              <a:t>Strong competition in the transport sector</a:t>
            </a:r>
          </a:p>
          <a:p>
            <a:pPr>
              <a:buClr>
                <a:srgbClr val="DE0000"/>
              </a:buClr>
              <a:buFont typeface="Wingdings" pitchFamily="2" charset="2"/>
              <a:buChar char="Ø"/>
            </a:pPr>
            <a:endParaRPr lang="bg-BG" b="1" dirty="0">
              <a:latin typeface="Times New Roman" pitchFamily="18" charset="0"/>
            </a:endParaRPr>
          </a:p>
        </p:txBody>
      </p:sp>
    </p:spTree>
    <p:extLst>
      <p:ext uri="{BB962C8B-B14F-4D97-AF65-F5344CB8AC3E}">
        <p14:creationId xmlns:p14="http://schemas.microsoft.com/office/powerpoint/2010/main" val="1240339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897629" y="1588"/>
            <a:ext cx="4774883" cy="137001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bg-BG" sz="1800" b="0" i="0" u="none" strike="noStrike" kern="0" cap="none" spc="0" normalizeH="0" baseline="0" noProof="0">
              <a:ln>
                <a:noFill/>
              </a:ln>
              <a:solidFill>
                <a:sysClr val="windowText" lastClr="000000"/>
              </a:solidFill>
              <a:effectLst/>
              <a:uLnTx/>
              <a:uFillTx/>
            </a:endParaRPr>
          </a:p>
        </p:txBody>
      </p:sp>
      <p:pic>
        <p:nvPicPr>
          <p:cNvPr id="38916" name="Picture 5"/>
          <p:cNvPicPr>
            <a:picLocks noChangeAspect="1"/>
          </p:cNvPicPr>
          <p:nvPr/>
        </p:nvPicPr>
        <p:blipFill>
          <a:blip r:embed="rId3"/>
          <a:srcRect/>
          <a:stretch>
            <a:fillRect/>
          </a:stretch>
        </p:blipFill>
        <p:spPr bwMode="auto">
          <a:xfrm>
            <a:off x="4580731" y="26194"/>
            <a:ext cx="3606800" cy="811213"/>
          </a:xfrm>
          <a:prstGeom prst="rect">
            <a:avLst/>
          </a:prstGeom>
          <a:noFill/>
          <a:ln w="9525">
            <a:noFill/>
            <a:miter lim="800000"/>
            <a:headEnd/>
            <a:tailEnd/>
          </a:ln>
        </p:spPr>
      </p:pic>
      <p:sp>
        <p:nvSpPr>
          <p:cNvPr id="4" name="TextBox 3"/>
          <p:cNvSpPr txBox="1"/>
          <p:nvPr/>
        </p:nvSpPr>
        <p:spPr>
          <a:xfrm>
            <a:off x="0" y="280666"/>
            <a:ext cx="4095750" cy="52322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Terminal areas by 2020</a:t>
            </a:r>
            <a:endParaRPr kumimoji="0" lang="bg-BG" sz="28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pic>
        <p:nvPicPr>
          <p:cNvPr id="9" name="Picture 8"/>
          <p:cNvPicPr>
            <a:picLocks noChangeAspect="1"/>
          </p:cNvPicPr>
          <p:nvPr/>
        </p:nvPicPr>
        <p:blipFill>
          <a:blip r:embed="rId4"/>
          <a:stretch>
            <a:fillRect/>
          </a:stretch>
        </p:blipFill>
        <p:spPr>
          <a:xfrm>
            <a:off x="1530086" y="1511301"/>
            <a:ext cx="8983280" cy="5346699"/>
          </a:xfrm>
          <a:prstGeom prst="rect">
            <a:avLst/>
          </a:prstGeom>
        </p:spPr>
      </p:pic>
    </p:spTree>
    <p:extLst>
      <p:ext uri="{BB962C8B-B14F-4D97-AF65-F5344CB8AC3E}">
        <p14:creationId xmlns:p14="http://schemas.microsoft.com/office/powerpoint/2010/main" val="182637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pic>
        <p:nvPicPr>
          <p:cNvPr id="38916"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p:nvPr/>
        </p:nvSpPr>
        <p:spPr>
          <a:xfrm>
            <a:off x="-21849" y="371754"/>
            <a:ext cx="5081771" cy="430887"/>
          </a:xfrm>
          <a:prstGeom prst="rect">
            <a:avLst/>
          </a:prstGeom>
          <a:noFill/>
        </p:spPr>
        <p:txBody>
          <a:bodyPr wrap="square">
            <a:spAutoFit/>
          </a:bodyPr>
          <a:lstStyle/>
          <a:p>
            <a:pPr algn="ctr"/>
            <a:r>
              <a:rPr lang="en-US" sz="2200" b="1" dirty="0">
                <a:latin typeface="Times New Roman" pitchFamily="18" charset="0"/>
                <a:cs typeface="Times New Roman" pitchFamily="18" charset="0"/>
              </a:rPr>
              <a:t>EXPECTED INTERMODAL TRAFFIC</a:t>
            </a:r>
            <a:endParaRPr lang="bg-BG" sz="2200" b="1" dirty="0">
              <a:latin typeface="Times New Roman" pitchFamily="18" charset="0"/>
              <a:cs typeface="Times New Roman" pitchFamily="18" charset="0"/>
            </a:endParaRPr>
          </a:p>
        </p:txBody>
      </p:sp>
      <p:pic>
        <p:nvPicPr>
          <p:cNvPr id="3" name="Picture 2"/>
          <p:cNvPicPr>
            <a:picLocks noChangeAspect="1"/>
          </p:cNvPicPr>
          <p:nvPr/>
        </p:nvPicPr>
        <p:blipFill>
          <a:blip r:embed="rId4"/>
          <a:stretch>
            <a:fillRect/>
          </a:stretch>
        </p:blipFill>
        <p:spPr>
          <a:xfrm>
            <a:off x="14470" y="974725"/>
            <a:ext cx="7780174" cy="5883275"/>
          </a:xfrm>
          <a:prstGeom prst="rect">
            <a:avLst/>
          </a:prstGeom>
        </p:spPr>
      </p:pic>
      <p:sp>
        <p:nvSpPr>
          <p:cNvPr id="7" name="TextBox 6"/>
          <p:cNvSpPr txBox="1"/>
          <p:nvPr/>
        </p:nvSpPr>
        <p:spPr>
          <a:xfrm>
            <a:off x="7795829" y="1062305"/>
            <a:ext cx="2743200" cy="5909310"/>
          </a:xfrm>
          <a:prstGeom prst="rect">
            <a:avLst/>
          </a:prstGeom>
          <a:noFill/>
        </p:spPr>
        <p:txBody>
          <a:bodyPr wrap="square" rtlCol="0">
            <a:spAutoFit/>
          </a:bodyPr>
          <a:lstStyle/>
          <a:p>
            <a:pPr marL="285750" indent="-285750" algn="just">
              <a:buClr>
                <a:srgbClr val="FF0000"/>
              </a:buClr>
              <a:buFont typeface="Wingdings" panose="05000000000000000000" pitchFamily="2" charset="2"/>
              <a:buChar char="Ø"/>
            </a:pPr>
            <a:r>
              <a:rPr lang="en-US" dirty="0"/>
              <a:t>Western/ Central Europe – SEE countries, Turkey, Middle East and vice versa</a:t>
            </a:r>
          </a:p>
          <a:p>
            <a:pPr marL="285750" indent="-285750" algn="just">
              <a:buClr>
                <a:srgbClr val="FF0000"/>
              </a:buClr>
              <a:buFont typeface="Wingdings" panose="05000000000000000000" pitchFamily="2" charset="2"/>
              <a:buChar char="Ø"/>
            </a:pPr>
            <a:r>
              <a:rPr lang="en-US" dirty="0"/>
              <a:t>Port of Piraeus – Sofia /with further extension to Romania</a:t>
            </a:r>
          </a:p>
          <a:p>
            <a:pPr marL="285750" indent="-285750" algn="just">
              <a:buClr>
                <a:srgbClr val="FF0000"/>
              </a:buClr>
              <a:buFont typeface="Wingdings" panose="05000000000000000000" pitchFamily="2" charset="2"/>
              <a:buChar char="Ø"/>
            </a:pPr>
            <a:r>
              <a:rPr lang="en-US" dirty="0"/>
              <a:t>Port of </a:t>
            </a:r>
            <a:r>
              <a:rPr lang="en-US" dirty="0" err="1"/>
              <a:t>Piraus</a:t>
            </a:r>
            <a:r>
              <a:rPr lang="en-US" dirty="0"/>
              <a:t> – via Bulgaria to Central Europe</a:t>
            </a:r>
          </a:p>
          <a:p>
            <a:pPr marL="285750" indent="-285750" algn="just">
              <a:buClr>
                <a:srgbClr val="FF0000"/>
              </a:buClr>
              <a:buFont typeface="Wingdings" panose="05000000000000000000" pitchFamily="2" charset="2"/>
              <a:buChar char="Ø"/>
            </a:pPr>
            <a:r>
              <a:rPr lang="en-US" dirty="0"/>
              <a:t>Port of Thessaloniki – Sofia</a:t>
            </a:r>
          </a:p>
          <a:p>
            <a:pPr marL="285750" indent="-285750" algn="just">
              <a:buClr>
                <a:srgbClr val="FF0000"/>
              </a:buClr>
              <a:buFont typeface="Wingdings" panose="05000000000000000000" pitchFamily="2" charset="2"/>
              <a:buChar char="Ø"/>
            </a:pPr>
            <a:r>
              <a:rPr lang="en-US" dirty="0"/>
              <a:t>China/ Middle East - Port Varna/ </a:t>
            </a:r>
            <a:r>
              <a:rPr lang="en-US" dirty="0" err="1"/>
              <a:t>Burgas</a:t>
            </a:r>
            <a:r>
              <a:rPr lang="en-US" dirty="0"/>
              <a:t> to Bulgaria  or for further distribution to the countries from the Balkan region or Central/ Western Europe</a:t>
            </a:r>
          </a:p>
        </p:txBody>
      </p:sp>
      <p:sp>
        <p:nvSpPr>
          <p:cNvPr id="15" name="Полилиния 149"/>
          <p:cNvSpPr/>
          <p:nvPr/>
        </p:nvSpPr>
        <p:spPr>
          <a:xfrm rot="276949">
            <a:off x="3723060" y="4617376"/>
            <a:ext cx="825145" cy="1819861"/>
          </a:xfrm>
          <a:custGeom>
            <a:avLst/>
            <a:gdLst>
              <a:gd name="connsiteX0" fmla="*/ 42094 w 1187475"/>
              <a:gd name="connsiteY0" fmla="*/ 997845 h 1047258"/>
              <a:gd name="connsiteX1" fmla="*/ 61144 w 1187475"/>
              <a:gd name="connsiteY1" fmla="*/ 933551 h 1047258"/>
              <a:gd name="connsiteX2" fmla="*/ 627881 w 1187475"/>
              <a:gd name="connsiteY2" fmla="*/ 101 h 1047258"/>
              <a:gd name="connsiteX3" fmla="*/ 1187475 w 1187475"/>
              <a:gd name="connsiteY3" fmla="*/ 995464 h 1047258"/>
              <a:gd name="connsiteX0" fmla="*/ 29615 w 1174996"/>
              <a:gd name="connsiteY0" fmla="*/ 1051721 h 1091366"/>
              <a:gd name="connsiteX1" fmla="*/ 48665 w 1174996"/>
              <a:gd name="connsiteY1" fmla="*/ 987427 h 1091366"/>
              <a:gd name="connsiteX2" fmla="*/ 417759 w 1174996"/>
              <a:gd name="connsiteY2" fmla="*/ 223070 h 1091366"/>
              <a:gd name="connsiteX3" fmla="*/ 615402 w 1174996"/>
              <a:gd name="connsiteY3" fmla="*/ 53977 h 1091366"/>
              <a:gd name="connsiteX4" fmla="*/ 1174996 w 1174996"/>
              <a:gd name="connsiteY4" fmla="*/ 1049340 h 1091366"/>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744 h 1037388"/>
              <a:gd name="connsiteX1" fmla="*/ 48665 w 1174996"/>
              <a:gd name="connsiteY1" fmla="*/ 933450 h 1037388"/>
              <a:gd name="connsiteX2" fmla="*/ 417759 w 1174996"/>
              <a:gd name="connsiteY2" fmla="*/ 169093 h 1037388"/>
              <a:gd name="connsiteX3" fmla="*/ 615402 w 1174996"/>
              <a:gd name="connsiteY3" fmla="*/ 0 h 1037388"/>
              <a:gd name="connsiteX4" fmla="*/ 791614 w 1174996"/>
              <a:gd name="connsiteY4" fmla="*/ 176198 h 1037388"/>
              <a:gd name="connsiteX5" fmla="*/ 1174996 w 1174996"/>
              <a:gd name="connsiteY5" fmla="*/ 995363 h 1037388"/>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1180059 w 1180059"/>
              <a:gd name="connsiteY6"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0 w 1145381"/>
              <a:gd name="connsiteY0" fmla="*/ 997744 h 997744"/>
              <a:gd name="connsiteX1" fmla="*/ 471486 w 1145381"/>
              <a:gd name="connsiteY1" fmla="*/ 178567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997744 h 997744"/>
              <a:gd name="connsiteX1" fmla="*/ 490536 w 1145381"/>
              <a:gd name="connsiteY1" fmla="*/ 169093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66750 w 1145381"/>
              <a:gd name="connsiteY5" fmla="*/ 180936 h 1000112"/>
              <a:gd name="connsiteX6" fmla="*/ 1145381 w 1145381"/>
              <a:gd name="connsiteY6" fmla="*/ 997731 h 1000112"/>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88155 w 1145381"/>
              <a:gd name="connsiteY1" fmla="*/ 176214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11967 w 1145381"/>
              <a:gd name="connsiteY1" fmla="*/ 171462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7205 w 1145381"/>
              <a:gd name="connsiteY1" fmla="*/ 180936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2338201"/>
              <a:gd name="connsiteY0" fmla="*/ 1000112 h 1127423"/>
              <a:gd name="connsiteX1" fmla="*/ 500061 w 2338201"/>
              <a:gd name="connsiteY1" fmla="*/ 178568 h 1127423"/>
              <a:gd name="connsiteX2" fmla="*/ 383381 w 2338201"/>
              <a:gd name="connsiteY2" fmla="*/ 180935 h 1127423"/>
              <a:gd name="connsiteX3" fmla="*/ 576262 w 2338201"/>
              <a:gd name="connsiteY3" fmla="*/ 0 h 1127423"/>
              <a:gd name="connsiteX4" fmla="*/ 766761 w 2338201"/>
              <a:gd name="connsiteY4" fmla="*/ 180934 h 1127423"/>
              <a:gd name="connsiteX5" fmla="*/ 652463 w 2338201"/>
              <a:gd name="connsiteY5" fmla="*/ 180936 h 1127423"/>
              <a:gd name="connsiteX6" fmla="*/ 2338201 w 2338201"/>
              <a:gd name="connsiteY6" fmla="*/ 1127423 h 1127423"/>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1694491"/>
              <a:gd name="connsiteY0" fmla="*/ 1286311 h 1286311"/>
              <a:gd name="connsiteX1" fmla="*/ 714758 w 1694491"/>
              <a:gd name="connsiteY1" fmla="*/ 178568 h 1286311"/>
              <a:gd name="connsiteX2" fmla="*/ 598078 w 1694491"/>
              <a:gd name="connsiteY2" fmla="*/ 180935 h 1286311"/>
              <a:gd name="connsiteX3" fmla="*/ 790959 w 1694491"/>
              <a:gd name="connsiteY3" fmla="*/ 0 h 1286311"/>
              <a:gd name="connsiteX4" fmla="*/ 981458 w 1694491"/>
              <a:gd name="connsiteY4" fmla="*/ 180934 h 1286311"/>
              <a:gd name="connsiteX5" fmla="*/ 867160 w 1694491"/>
              <a:gd name="connsiteY5" fmla="*/ 180936 h 1286311"/>
              <a:gd name="connsiteX6" fmla="*/ 1694492 w 1694491"/>
              <a:gd name="connsiteY6" fmla="*/ 1261108 h 1286311"/>
              <a:gd name="connsiteX0" fmla="*/ 0 w 1694492"/>
              <a:gd name="connsiteY0" fmla="*/ 1286311 h 1286311"/>
              <a:gd name="connsiteX1" fmla="*/ 714758 w 1694492"/>
              <a:gd name="connsiteY1" fmla="*/ 178568 h 1286311"/>
              <a:gd name="connsiteX2" fmla="*/ 598078 w 1694492"/>
              <a:gd name="connsiteY2" fmla="*/ 180935 h 1286311"/>
              <a:gd name="connsiteX3" fmla="*/ 790959 w 1694492"/>
              <a:gd name="connsiteY3" fmla="*/ 0 h 1286311"/>
              <a:gd name="connsiteX4" fmla="*/ 981458 w 1694492"/>
              <a:gd name="connsiteY4" fmla="*/ 180934 h 1286311"/>
              <a:gd name="connsiteX5" fmla="*/ 867160 w 1694492"/>
              <a:gd name="connsiteY5" fmla="*/ 180936 h 1286311"/>
              <a:gd name="connsiteX6" fmla="*/ 1694492 w 1694492"/>
              <a:gd name="connsiteY6" fmla="*/ 1261108 h 1286311"/>
              <a:gd name="connsiteX0" fmla="*/ 0 w 1907166"/>
              <a:gd name="connsiteY0" fmla="*/ 1286311 h 1290591"/>
              <a:gd name="connsiteX1" fmla="*/ 714758 w 1907166"/>
              <a:gd name="connsiteY1" fmla="*/ 178568 h 1290591"/>
              <a:gd name="connsiteX2" fmla="*/ 598078 w 1907166"/>
              <a:gd name="connsiteY2" fmla="*/ 180935 h 1290591"/>
              <a:gd name="connsiteX3" fmla="*/ 790959 w 1907166"/>
              <a:gd name="connsiteY3" fmla="*/ 0 h 1290591"/>
              <a:gd name="connsiteX4" fmla="*/ 981458 w 1907166"/>
              <a:gd name="connsiteY4" fmla="*/ 180934 h 1290591"/>
              <a:gd name="connsiteX5" fmla="*/ 867160 w 1907166"/>
              <a:gd name="connsiteY5" fmla="*/ 180936 h 1290591"/>
              <a:gd name="connsiteX6" fmla="*/ 1907167 w 1907166"/>
              <a:gd name="connsiteY6" fmla="*/ 1290591 h 1290591"/>
              <a:gd name="connsiteX0" fmla="*/ 1 w 2053202"/>
              <a:gd name="connsiteY0" fmla="*/ 1351430 h 1351430"/>
              <a:gd name="connsiteX1" fmla="*/ 860793 w 2053202"/>
              <a:gd name="connsiteY1" fmla="*/ 178568 h 1351430"/>
              <a:gd name="connsiteX2" fmla="*/ 744113 w 2053202"/>
              <a:gd name="connsiteY2" fmla="*/ 180935 h 1351430"/>
              <a:gd name="connsiteX3" fmla="*/ 936994 w 2053202"/>
              <a:gd name="connsiteY3" fmla="*/ 0 h 1351430"/>
              <a:gd name="connsiteX4" fmla="*/ 1127493 w 2053202"/>
              <a:gd name="connsiteY4" fmla="*/ 180934 h 1351430"/>
              <a:gd name="connsiteX5" fmla="*/ 1013195 w 2053202"/>
              <a:gd name="connsiteY5" fmla="*/ 180936 h 1351430"/>
              <a:gd name="connsiteX6" fmla="*/ 2053202 w 2053202"/>
              <a:gd name="connsiteY6" fmla="*/ 1290591 h 1351430"/>
              <a:gd name="connsiteX0" fmla="*/ 0 w 1667907"/>
              <a:gd name="connsiteY0" fmla="*/ 1351430 h 1351430"/>
              <a:gd name="connsiteX1" fmla="*/ 860792 w 1667907"/>
              <a:gd name="connsiteY1" fmla="*/ 178568 h 1351430"/>
              <a:gd name="connsiteX2" fmla="*/ 744112 w 1667907"/>
              <a:gd name="connsiteY2" fmla="*/ 180935 h 1351430"/>
              <a:gd name="connsiteX3" fmla="*/ 936993 w 1667907"/>
              <a:gd name="connsiteY3" fmla="*/ 0 h 1351430"/>
              <a:gd name="connsiteX4" fmla="*/ 1127492 w 1667907"/>
              <a:gd name="connsiteY4" fmla="*/ 180934 h 1351430"/>
              <a:gd name="connsiteX5" fmla="*/ 1013194 w 1667907"/>
              <a:gd name="connsiteY5" fmla="*/ 180936 h 1351430"/>
              <a:gd name="connsiteX6" fmla="*/ 1667907 w 1667907"/>
              <a:gd name="connsiteY6" fmla="*/ 1298654 h 1351430"/>
              <a:gd name="connsiteX0" fmla="*/ -1 w 1461260"/>
              <a:gd name="connsiteY0" fmla="*/ 1272736 h 1298654"/>
              <a:gd name="connsiteX1" fmla="*/ 654145 w 1461260"/>
              <a:gd name="connsiteY1" fmla="*/ 178568 h 1298654"/>
              <a:gd name="connsiteX2" fmla="*/ 537465 w 1461260"/>
              <a:gd name="connsiteY2" fmla="*/ 180935 h 1298654"/>
              <a:gd name="connsiteX3" fmla="*/ 730346 w 1461260"/>
              <a:gd name="connsiteY3" fmla="*/ 0 h 1298654"/>
              <a:gd name="connsiteX4" fmla="*/ 920845 w 1461260"/>
              <a:gd name="connsiteY4" fmla="*/ 180934 h 1298654"/>
              <a:gd name="connsiteX5" fmla="*/ 806547 w 1461260"/>
              <a:gd name="connsiteY5" fmla="*/ 180936 h 1298654"/>
              <a:gd name="connsiteX6" fmla="*/ 1461260 w 1461260"/>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451423 h 1477341"/>
              <a:gd name="connsiteX1" fmla="*/ 654146 w 1461261"/>
              <a:gd name="connsiteY1" fmla="*/ 357255 h 1477341"/>
              <a:gd name="connsiteX2" fmla="*/ 537466 w 1461261"/>
              <a:gd name="connsiteY2" fmla="*/ 359622 h 1477341"/>
              <a:gd name="connsiteX3" fmla="*/ 738559 w 1461261"/>
              <a:gd name="connsiteY3" fmla="*/ 0 h 1477341"/>
              <a:gd name="connsiteX4" fmla="*/ 920846 w 1461261"/>
              <a:gd name="connsiteY4" fmla="*/ 359621 h 1477341"/>
              <a:gd name="connsiteX5" fmla="*/ 806548 w 1461261"/>
              <a:gd name="connsiteY5" fmla="*/ 359623 h 1477341"/>
              <a:gd name="connsiteX6" fmla="*/ 1461261 w 1461261"/>
              <a:gd name="connsiteY6" fmla="*/ 1477341 h 147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261" h="1477341">
                <a:moveTo>
                  <a:pt x="0" y="1451423"/>
                </a:moveTo>
                <a:cubicBezTo>
                  <a:pt x="615876" y="878670"/>
                  <a:pt x="660299" y="647772"/>
                  <a:pt x="654146" y="357255"/>
                </a:cubicBezTo>
                <a:lnTo>
                  <a:pt x="537466" y="359622"/>
                </a:lnTo>
                <a:lnTo>
                  <a:pt x="738559" y="0"/>
                </a:lnTo>
                <a:lnTo>
                  <a:pt x="920846" y="359621"/>
                </a:lnTo>
                <a:lnTo>
                  <a:pt x="806548" y="359623"/>
                </a:lnTo>
                <a:cubicBezTo>
                  <a:pt x="813194" y="634886"/>
                  <a:pt x="801570" y="898013"/>
                  <a:pt x="1461261" y="1477341"/>
                </a:cubicBezTo>
              </a:path>
            </a:pathLst>
          </a:custGeom>
          <a:gradFill flip="none" rotWithShape="1">
            <a:gsLst>
              <a:gs pos="22000">
                <a:srgbClr val="DE0000"/>
              </a:gs>
              <a:gs pos="88000">
                <a:srgbClr val="0070C0">
                  <a:alpha val="0"/>
                </a:srgb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lIns="0" tIns="0" rIns="0" bIns="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4083">
              <a:defRPr/>
            </a:pPr>
            <a:endParaRPr lang="ru-RU" sz="500">
              <a:solidFill>
                <a:prstClr val="black"/>
              </a:solidFill>
              <a:latin typeface="Tahoma" pitchFamily="34" charset="0"/>
              <a:ea typeface="Tahoma" pitchFamily="34" charset="0"/>
              <a:cs typeface="Tahoma" pitchFamily="34" charset="0"/>
            </a:endParaRPr>
          </a:p>
        </p:txBody>
      </p:sp>
      <p:sp>
        <p:nvSpPr>
          <p:cNvPr id="16" name="Полилиния 81"/>
          <p:cNvSpPr/>
          <p:nvPr/>
        </p:nvSpPr>
        <p:spPr>
          <a:xfrm rot="7270582">
            <a:off x="1791284" y="1258533"/>
            <a:ext cx="1092802" cy="4077178"/>
          </a:xfrm>
          <a:custGeom>
            <a:avLst/>
            <a:gdLst>
              <a:gd name="connsiteX0" fmla="*/ 42094 w 1187475"/>
              <a:gd name="connsiteY0" fmla="*/ 997845 h 1047258"/>
              <a:gd name="connsiteX1" fmla="*/ 61144 w 1187475"/>
              <a:gd name="connsiteY1" fmla="*/ 933551 h 1047258"/>
              <a:gd name="connsiteX2" fmla="*/ 627881 w 1187475"/>
              <a:gd name="connsiteY2" fmla="*/ 101 h 1047258"/>
              <a:gd name="connsiteX3" fmla="*/ 1187475 w 1187475"/>
              <a:gd name="connsiteY3" fmla="*/ 995464 h 1047258"/>
              <a:gd name="connsiteX0" fmla="*/ 29615 w 1174996"/>
              <a:gd name="connsiteY0" fmla="*/ 1051721 h 1091366"/>
              <a:gd name="connsiteX1" fmla="*/ 48665 w 1174996"/>
              <a:gd name="connsiteY1" fmla="*/ 987427 h 1091366"/>
              <a:gd name="connsiteX2" fmla="*/ 417759 w 1174996"/>
              <a:gd name="connsiteY2" fmla="*/ 223070 h 1091366"/>
              <a:gd name="connsiteX3" fmla="*/ 615402 w 1174996"/>
              <a:gd name="connsiteY3" fmla="*/ 53977 h 1091366"/>
              <a:gd name="connsiteX4" fmla="*/ 1174996 w 1174996"/>
              <a:gd name="connsiteY4" fmla="*/ 1049340 h 1091366"/>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744 h 1037388"/>
              <a:gd name="connsiteX1" fmla="*/ 48665 w 1174996"/>
              <a:gd name="connsiteY1" fmla="*/ 933450 h 1037388"/>
              <a:gd name="connsiteX2" fmla="*/ 417759 w 1174996"/>
              <a:gd name="connsiteY2" fmla="*/ 169093 h 1037388"/>
              <a:gd name="connsiteX3" fmla="*/ 615402 w 1174996"/>
              <a:gd name="connsiteY3" fmla="*/ 0 h 1037388"/>
              <a:gd name="connsiteX4" fmla="*/ 791614 w 1174996"/>
              <a:gd name="connsiteY4" fmla="*/ 176198 h 1037388"/>
              <a:gd name="connsiteX5" fmla="*/ 1174996 w 1174996"/>
              <a:gd name="connsiteY5" fmla="*/ 995363 h 1037388"/>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1180059 w 1180059"/>
              <a:gd name="connsiteY6"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0 w 1145381"/>
              <a:gd name="connsiteY0" fmla="*/ 997744 h 997744"/>
              <a:gd name="connsiteX1" fmla="*/ 471486 w 1145381"/>
              <a:gd name="connsiteY1" fmla="*/ 178567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997744 h 997744"/>
              <a:gd name="connsiteX1" fmla="*/ 490536 w 1145381"/>
              <a:gd name="connsiteY1" fmla="*/ 169093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66750 w 1145381"/>
              <a:gd name="connsiteY5" fmla="*/ 180936 h 1000112"/>
              <a:gd name="connsiteX6" fmla="*/ 1145381 w 1145381"/>
              <a:gd name="connsiteY6" fmla="*/ 997731 h 1000112"/>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88155 w 1145381"/>
              <a:gd name="connsiteY1" fmla="*/ 176214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11967 w 1145381"/>
              <a:gd name="connsiteY1" fmla="*/ 171462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7205 w 1145381"/>
              <a:gd name="connsiteY1" fmla="*/ 180936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2338201"/>
              <a:gd name="connsiteY0" fmla="*/ 1000112 h 1127423"/>
              <a:gd name="connsiteX1" fmla="*/ 500061 w 2338201"/>
              <a:gd name="connsiteY1" fmla="*/ 178568 h 1127423"/>
              <a:gd name="connsiteX2" fmla="*/ 383381 w 2338201"/>
              <a:gd name="connsiteY2" fmla="*/ 180935 h 1127423"/>
              <a:gd name="connsiteX3" fmla="*/ 576262 w 2338201"/>
              <a:gd name="connsiteY3" fmla="*/ 0 h 1127423"/>
              <a:gd name="connsiteX4" fmla="*/ 766761 w 2338201"/>
              <a:gd name="connsiteY4" fmla="*/ 180934 h 1127423"/>
              <a:gd name="connsiteX5" fmla="*/ 652463 w 2338201"/>
              <a:gd name="connsiteY5" fmla="*/ 180936 h 1127423"/>
              <a:gd name="connsiteX6" fmla="*/ 2338201 w 2338201"/>
              <a:gd name="connsiteY6" fmla="*/ 1127423 h 1127423"/>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1694491"/>
              <a:gd name="connsiteY0" fmla="*/ 1286311 h 1286311"/>
              <a:gd name="connsiteX1" fmla="*/ 714758 w 1694491"/>
              <a:gd name="connsiteY1" fmla="*/ 178568 h 1286311"/>
              <a:gd name="connsiteX2" fmla="*/ 598078 w 1694491"/>
              <a:gd name="connsiteY2" fmla="*/ 180935 h 1286311"/>
              <a:gd name="connsiteX3" fmla="*/ 790959 w 1694491"/>
              <a:gd name="connsiteY3" fmla="*/ 0 h 1286311"/>
              <a:gd name="connsiteX4" fmla="*/ 981458 w 1694491"/>
              <a:gd name="connsiteY4" fmla="*/ 180934 h 1286311"/>
              <a:gd name="connsiteX5" fmla="*/ 867160 w 1694491"/>
              <a:gd name="connsiteY5" fmla="*/ 180936 h 1286311"/>
              <a:gd name="connsiteX6" fmla="*/ 1694492 w 1694491"/>
              <a:gd name="connsiteY6" fmla="*/ 1261108 h 1286311"/>
              <a:gd name="connsiteX0" fmla="*/ 0 w 1694492"/>
              <a:gd name="connsiteY0" fmla="*/ 1286311 h 1286311"/>
              <a:gd name="connsiteX1" fmla="*/ 714758 w 1694492"/>
              <a:gd name="connsiteY1" fmla="*/ 178568 h 1286311"/>
              <a:gd name="connsiteX2" fmla="*/ 598078 w 1694492"/>
              <a:gd name="connsiteY2" fmla="*/ 180935 h 1286311"/>
              <a:gd name="connsiteX3" fmla="*/ 790959 w 1694492"/>
              <a:gd name="connsiteY3" fmla="*/ 0 h 1286311"/>
              <a:gd name="connsiteX4" fmla="*/ 981458 w 1694492"/>
              <a:gd name="connsiteY4" fmla="*/ 180934 h 1286311"/>
              <a:gd name="connsiteX5" fmla="*/ 867160 w 1694492"/>
              <a:gd name="connsiteY5" fmla="*/ 180936 h 1286311"/>
              <a:gd name="connsiteX6" fmla="*/ 1694492 w 1694492"/>
              <a:gd name="connsiteY6" fmla="*/ 1261108 h 1286311"/>
              <a:gd name="connsiteX0" fmla="*/ 0 w 1907166"/>
              <a:gd name="connsiteY0" fmla="*/ 1286311 h 1290591"/>
              <a:gd name="connsiteX1" fmla="*/ 714758 w 1907166"/>
              <a:gd name="connsiteY1" fmla="*/ 178568 h 1290591"/>
              <a:gd name="connsiteX2" fmla="*/ 598078 w 1907166"/>
              <a:gd name="connsiteY2" fmla="*/ 180935 h 1290591"/>
              <a:gd name="connsiteX3" fmla="*/ 790959 w 1907166"/>
              <a:gd name="connsiteY3" fmla="*/ 0 h 1290591"/>
              <a:gd name="connsiteX4" fmla="*/ 981458 w 1907166"/>
              <a:gd name="connsiteY4" fmla="*/ 180934 h 1290591"/>
              <a:gd name="connsiteX5" fmla="*/ 867160 w 1907166"/>
              <a:gd name="connsiteY5" fmla="*/ 180936 h 1290591"/>
              <a:gd name="connsiteX6" fmla="*/ 1907167 w 1907166"/>
              <a:gd name="connsiteY6" fmla="*/ 1290591 h 1290591"/>
              <a:gd name="connsiteX0" fmla="*/ 1 w 2053202"/>
              <a:gd name="connsiteY0" fmla="*/ 1351430 h 1351430"/>
              <a:gd name="connsiteX1" fmla="*/ 860793 w 2053202"/>
              <a:gd name="connsiteY1" fmla="*/ 178568 h 1351430"/>
              <a:gd name="connsiteX2" fmla="*/ 744113 w 2053202"/>
              <a:gd name="connsiteY2" fmla="*/ 180935 h 1351430"/>
              <a:gd name="connsiteX3" fmla="*/ 936994 w 2053202"/>
              <a:gd name="connsiteY3" fmla="*/ 0 h 1351430"/>
              <a:gd name="connsiteX4" fmla="*/ 1127493 w 2053202"/>
              <a:gd name="connsiteY4" fmla="*/ 180934 h 1351430"/>
              <a:gd name="connsiteX5" fmla="*/ 1013195 w 2053202"/>
              <a:gd name="connsiteY5" fmla="*/ 180936 h 1351430"/>
              <a:gd name="connsiteX6" fmla="*/ 2053202 w 2053202"/>
              <a:gd name="connsiteY6" fmla="*/ 1290591 h 1351430"/>
              <a:gd name="connsiteX0" fmla="*/ 0 w 1667907"/>
              <a:gd name="connsiteY0" fmla="*/ 1351430 h 1351430"/>
              <a:gd name="connsiteX1" fmla="*/ 860792 w 1667907"/>
              <a:gd name="connsiteY1" fmla="*/ 178568 h 1351430"/>
              <a:gd name="connsiteX2" fmla="*/ 744112 w 1667907"/>
              <a:gd name="connsiteY2" fmla="*/ 180935 h 1351430"/>
              <a:gd name="connsiteX3" fmla="*/ 936993 w 1667907"/>
              <a:gd name="connsiteY3" fmla="*/ 0 h 1351430"/>
              <a:gd name="connsiteX4" fmla="*/ 1127492 w 1667907"/>
              <a:gd name="connsiteY4" fmla="*/ 180934 h 1351430"/>
              <a:gd name="connsiteX5" fmla="*/ 1013194 w 1667907"/>
              <a:gd name="connsiteY5" fmla="*/ 180936 h 1351430"/>
              <a:gd name="connsiteX6" fmla="*/ 1667907 w 1667907"/>
              <a:gd name="connsiteY6" fmla="*/ 1298654 h 1351430"/>
              <a:gd name="connsiteX0" fmla="*/ -1 w 1461260"/>
              <a:gd name="connsiteY0" fmla="*/ 1272736 h 1298654"/>
              <a:gd name="connsiteX1" fmla="*/ 654145 w 1461260"/>
              <a:gd name="connsiteY1" fmla="*/ 178568 h 1298654"/>
              <a:gd name="connsiteX2" fmla="*/ 537465 w 1461260"/>
              <a:gd name="connsiteY2" fmla="*/ 180935 h 1298654"/>
              <a:gd name="connsiteX3" fmla="*/ 730346 w 1461260"/>
              <a:gd name="connsiteY3" fmla="*/ 0 h 1298654"/>
              <a:gd name="connsiteX4" fmla="*/ 920845 w 1461260"/>
              <a:gd name="connsiteY4" fmla="*/ 180934 h 1298654"/>
              <a:gd name="connsiteX5" fmla="*/ 806547 w 1461260"/>
              <a:gd name="connsiteY5" fmla="*/ 180936 h 1298654"/>
              <a:gd name="connsiteX6" fmla="*/ 1461260 w 1461260"/>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451423 h 1477341"/>
              <a:gd name="connsiteX1" fmla="*/ 654146 w 1461261"/>
              <a:gd name="connsiteY1" fmla="*/ 357255 h 1477341"/>
              <a:gd name="connsiteX2" fmla="*/ 537466 w 1461261"/>
              <a:gd name="connsiteY2" fmla="*/ 359622 h 1477341"/>
              <a:gd name="connsiteX3" fmla="*/ 738559 w 1461261"/>
              <a:gd name="connsiteY3" fmla="*/ 0 h 1477341"/>
              <a:gd name="connsiteX4" fmla="*/ 920846 w 1461261"/>
              <a:gd name="connsiteY4" fmla="*/ 359621 h 1477341"/>
              <a:gd name="connsiteX5" fmla="*/ 806548 w 1461261"/>
              <a:gd name="connsiteY5" fmla="*/ 359623 h 1477341"/>
              <a:gd name="connsiteX6" fmla="*/ 1461261 w 1461261"/>
              <a:gd name="connsiteY6" fmla="*/ 1477341 h 147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261" h="1477341">
                <a:moveTo>
                  <a:pt x="0" y="1451423"/>
                </a:moveTo>
                <a:cubicBezTo>
                  <a:pt x="615876" y="878670"/>
                  <a:pt x="660299" y="647772"/>
                  <a:pt x="654146" y="357255"/>
                </a:cubicBezTo>
                <a:lnTo>
                  <a:pt x="537466" y="359622"/>
                </a:lnTo>
                <a:lnTo>
                  <a:pt x="738559" y="0"/>
                </a:lnTo>
                <a:lnTo>
                  <a:pt x="920846" y="359621"/>
                </a:lnTo>
                <a:lnTo>
                  <a:pt x="806548" y="359623"/>
                </a:lnTo>
                <a:cubicBezTo>
                  <a:pt x="813194" y="634886"/>
                  <a:pt x="801570" y="898013"/>
                  <a:pt x="1461261" y="1477341"/>
                </a:cubicBezTo>
              </a:path>
            </a:pathLst>
          </a:custGeom>
          <a:gradFill flip="none" rotWithShape="1">
            <a:gsLst>
              <a:gs pos="22000">
                <a:srgbClr val="DE0000"/>
              </a:gs>
              <a:gs pos="88000">
                <a:srgbClr val="0070C0">
                  <a:alpha val="0"/>
                </a:srgb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lIns="0" tIns="0" rIns="0" bIns="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4083">
              <a:defRPr/>
            </a:pPr>
            <a:endParaRPr lang="ru-RU" sz="500">
              <a:solidFill>
                <a:prstClr val="black"/>
              </a:solidFill>
              <a:latin typeface="Tahoma" pitchFamily="34" charset="0"/>
              <a:ea typeface="Tahoma" pitchFamily="34" charset="0"/>
              <a:cs typeface="Tahoma" pitchFamily="34" charset="0"/>
            </a:endParaRPr>
          </a:p>
        </p:txBody>
      </p:sp>
      <p:sp>
        <p:nvSpPr>
          <p:cNvPr id="17" name="Полилиния 149"/>
          <p:cNvSpPr/>
          <p:nvPr/>
        </p:nvSpPr>
        <p:spPr>
          <a:xfrm rot="14906044">
            <a:off x="6158054" y="2755912"/>
            <a:ext cx="825145" cy="1819861"/>
          </a:xfrm>
          <a:custGeom>
            <a:avLst/>
            <a:gdLst>
              <a:gd name="connsiteX0" fmla="*/ 42094 w 1187475"/>
              <a:gd name="connsiteY0" fmla="*/ 997845 h 1047258"/>
              <a:gd name="connsiteX1" fmla="*/ 61144 w 1187475"/>
              <a:gd name="connsiteY1" fmla="*/ 933551 h 1047258"/>
              <a:gd name="connsiteX2" fmla="*/ 627881 w 1187475"/>
              <a:gd name="connsiteY2" fmla="*/ 101 h 1047258"/>
              <a:gd name="connsiteX3" fmla="*/ 1187475 w 1187475"/>
              <a:gd name="connsiteY3" fmla="*/ 995464 h 1047258"/>
              <a:gd name="connsiteX0" fmla="*/ 29615 w 1174996"/>
              <a:gd name="connsiteY0" fmla="*/ 1051721 h 1091366"/>
              <a:gd name="connsiteX1" fmla="*/ 48665 w 1174996"/>
              <a:gd name="connsiteY1" fmla="*/ 987427 h 1091366"/>
              <a:gd name="connsiteX2" fmla="*/ 417759 w 1174996"/>
              <a:gd name="connsiteY2" fmla="*/ 223070 h 1091366"/>
              <a:gd name="connsiteX3" fmla="*/ 615402 w 1174996"/>
              <a:gd name="connsiteY3" fmla="*/ 53977 h 1091366"/>
              <a:gd name="connsiteX4" fmla="*/ 1174996 w 1174996"/>
              <a:gd name="connsiteY4" fmla="*/ 1049340 h 1091366"/>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744 h 1037388"/>
              <a:gd name="connsiteX1" fmla="*/ 48665 w 1174996"/>
              <a:gd name="connsiteY1" fmla="*/ 933450 h 1037388"/>
              <a:gd name="connsiteX2" fmla="*/ 417759 w 1174996"/>
              <a:gd name="connsiteY2" fmla="*/ 169093 h 1037388"/>
              <a:gd name="connsiteX3" fmla="*/ 615402 w 1174996"/>
              <a:gd name="connsiteY3" fmla="*/ 0 h 1037388"/>
              <a:gd name="connsiteX4" fmla="*/ 791614 w 1174996"/>
              <a:gd name="connsiteY4" fmla="*/ 176198 h 1037388"/>
              <a:gd name="connsiteX5" fmla="*/ 1174996 w 1174996"/>
              <a:gd name="connsiteY5" fmla="*/ 995363 h 1037388"/>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1180059 w 1180059"/>
              <a:gd name="connsiteY6"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0 w 1145381"/>
              <a:gd name="connsiteY0" fmla="*/ 997744 h 997744"/>
              <a:gd name="connsiteX1" fmla="*/ 471486 w 1145381"/>
              <a:gd name="connsiteY1" fmla="*/ 178567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997744 h 997744"/>
              <a:gd name="connsiteX1" fmla="*/ 490536 w 1145381"/>
              <a:gd name="connsiteY1" fmla="*/ 169093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66750 w 1145381"/>
              <a:gd name="connsiteY5" fmla="*/ 180936 h 1000112"/>
              <a:gd name="connsiteX6" fmla="*/ 1145381 w 1145381"/>
              <a:gd name="connsiteY6" fmla="*/ 997731 h 1000112"/>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88155 w 1145381"/>
              <a:gd name="connsiteY1" fmla="*/ 176214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11967 w 1145381"/>
              <a:gd name="connsiteY1" fmla="*/ 171462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7205 w 1145381"/>
              <a:gd name="connsiteY1" fmla="*/ 180936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2338201"/>
              <a:gd name="connsiteY0" fmla="*/ 1000112 h 1127423"/>
              <a:gd name="connsiteX1" fmla="*/ 500061 w 2338201"/>
              <a:gd name="connsiteY1" fmla="*/ 178568 h 1127423"/>
              <a:gd name="connsiteX2" fmla="*/ 383381 w 2338201"/>
              <a:gd name="connsiteY2" fmla="*/ 180935 h 1127423"/>
              <a:gd name="connsiteX3" fmla="*/ 576262 w 2338201"/>
              <a:gd name="connsiteY3" fmla="*/ 0 h 1127423"/>
              <a:gd name="connsiteX4" fmla="*/ 766761 w 2338201"/>
              <a:gd name="connsiteY4" fmla="*/ 180934 h 1127423"/>
              <a:gd name="connsiteX5" fmla="*/ 652463 w 2338201"/>
              <a:gd name="connsiteY5" fmla="*/ 180936 h 1127423"/>
              <a:gd name="connsiteX6" fmla="*/ 2338201 w 2338201"/>
              <a:gd name="connsiteY6" fmla="*/ 1127423 h 1127423"/>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1694491"/>
              <a:gd name="connsiteY0" fmla="*/ 1286311 h 1286311"/>
              <a:gd name="connsiteX1" fmla="*/ 714758 w 1694491"/>
              <a:gd name="connsiteY1" fmla="*/ 178568 h 1286311"/>
              <a:gd name="connsiteX2" fmla="*/ 598078 w 1694491"/>
              <a:gd name="connsiteY2" fmla="*/ 180935 h 1286311"/>
              <a:gd name="connsiteX3" fmla="*/ 790959 w 1694491"/>
              <a:gd name="connsiteY3" fmla="*/ 0 h 1286311"/>
              <a:gd name="connsiteX4" fmla="*/ 981458 w 1694491"/>
              <a:gd name="connsiteY4" fmla="*/ 180934 h 1286311"/>
              <a:gd name="connsiteX5" fmla="*/ 867160 w 1694491"/>
              <a:gd name="connsiteY5" fmla="*/ 180936 h 1286311"/>
              <a:gd name="connsiteX6" fmla="*/ 1694492 w 1694491"/>
              <a:gd name="connsiteY6" fmla="*/ 1261108 h 1286311"/>
              <a:gd name="connsiteX0" fmla="*/ 0 w 1694492"/>
              <a:gd name="connsiteY0" fmla="*/ 1286311 h 1286311"/>
              <a:gd name="connsiteX1" fmla="*/ 714758 w 1694492"/>
              <a:gd name="connsiteY1" fmla="*/ 178568 h 1286311"/>
              <a:gd name="connsiteX2" fmla="*/ 598078 w 1694492"/>
              <a:gd name="connsiteY2" fmla="*/ 180935 h 1286311"/>
              <a:gd name="connsiteX3" fmla="*/ 790959 w 1694492"/>
              <a:gd name="connsiteY3" fmla="*/ 0 h 1286311"/>
              <a:gd name="connsiteX4" fmla="*/ 981458 w 1694492"/>
              <a:gd name="connsiteY4" fmla="*/ 180934 h 1286311"/>
              <a:gd name="connsiteX5" fmla="*/ 867160 w 1694492"/>
              <a:gd name="connsiteY5" fmla="*/ 180936 h 1286311"/>
              <a:gd name="connsiteX6" fmla="*/ 1694492 w 1694492"/>
              <a:gd name="connsiteY6" fmla="*/ 1261108 h 1286311"/>
              <a:gd name="connsiteX0" fmla="*/ 0 w 1907166"/>
              <a:gd name="connsiteY0" fmla="*/ 1286311 h 1290591"/>
              <a:gd name="connsiteX1" fmla="*/ 714758 w 1907166"/>
              <a:gd name="connsiteY1" fmla="*/ 178568 h 1290591"/>
              <a:gd name="connsiteX2" fmla="*/ 598078 w 1907166"/>
              <a:gd name="connsiteY2" fmla="*/ 180935 h 1290591"/>
              <a:gd name="connsiteX3" fmla="*/ 790959 w 1907166"/>
              <a:gd name="connsiteY3" fmla="*/ 0 h 1290591"/>
              <a:gd name="connsiteX4" fmla="*/ 981458 w 1907166"/>
              <a:gd name="connsiteY4" fmla="*/ 180934 h 1290591"/>
              <a:gd name="connsiteX5" fmla="*/ 867160 w 1907166"/>
              <a:gd name="connsiteY5" fmla="*/ 180936 h 1290591"/>
              <a:gd name="connsiteX6" fmla="*/ 1907167 w 1907166"/>
              <a:gd name="connsiteY6" fmla="*/ 1290591 h 1290591"/>
              <a:gd name="connsiteX0" fmla="*/ 1 w 2053202"/>
              <a:gd name="connsiteY0" fmla="*/ 1351430 h 1351430"/>
              <a:gd name="connsiteX1" fmla="*/ 860793 w 2053202"/>
              <a:gd name="connsiteY1" fmla="*/ 178568 h 1351430"/>
              <a:gd name="connsiteX2" fmla="*/ 744113 w 2053202"/>
              <a:gd name="connsiteY2" fmla="*/ 180935 h 1351430"/>
              <a:gd name="connsiteX3" fmla="*/ 936994 w 2053202"/>
              <a:gd name="connsiteY3" fmla="*/ 0 h 1351430"/>
              <a:gd name="connsiteX4" fmla="*/ 1127493 w 2053202"/>
              <a:gd name="connsiteY4" fmla="*/ 180934 h 1351430"/>
              <a:gd name="connsiteX5" fmla="*/ 1013195 w 2053202"/>
              <a:gd name="connsiteY5" fmla="*/ 180936 h 1351430"/>
              <a:gd name="connsiteX6" fmla="*/ 2053202 w 2053202"/>
              <a:gd name="connsiteY6" fmla="*/ 1290591 h 1351430"/>
              <a:gd name="connsiteX0" fmla="*/ 0 w 1667907"/>
              <a:gd name="connsiteY0" fmla="*/ 1351430 h 1351430"/>
              <a:gd name="connsiteX1" fmla="*/ 860792 w 1667907"/>
              <a:gd name="connsiteY1" fmla="*/ 178568 h 1351430"/>
              <a:gd name="connsiteX2" fmla="*/ 744112 w 1667907"/>
              <a:gd name="connsiteY2" fmla="*/ 180935 h 1351430"/>
              <a:gd name="connsiteX3" fmla="*/ 936993 w 1667907"/>
              <a:gd name="connsiteY3" fmla="*/ 0 h 1351430"/>
              <a:gd name="connsiteX4" fmla="*/ 1127492 w 1667907"/>
              <a:gd name="connsiteY4" fmla="*/ 180934 h 1351430"/>
              <a:gd name="connsiteX5" fmla="*/ 1013194 w 1667907"/>
              <a:gd name="connsiteY5" fmla="*/ 180936 h 1351430"/>
              <a:gd name="connsiteX6" fmla="*/ 1667907 w 1667907"/>
              <a:gd name="connsiteY6" fmla="*/ 1298654 h 1351430"/>
              <a:gd name="connsiteX0" fmla="*/ -1 w 1461260"/>
              <a:gd name="connsiteY0" fmla="*/ 1272736 h 1298654"/>
              <a:gd name="connsiteX1" fmla="*/ 654145 w 1461260"/>
              <a:gd name="connsiteY1" fmla="*/ 178568 h 1298654"/>
              <a:gd name="connsiteX2" fmla="*/ 537465 w 1461260"/>
              <a:gd name="connsiteY2" fmla="*/ 180935 h 1298654"/>
              <a:gd name="connsiteX3" fmla="*/ 730346 w 1461260"/>
              <a:gd name="connsiteY3" fmla="*/ 0 h 1298654"/>
              <a:gd name="connsiteX4" fmla="*/ 920845 w 1461260"/>
              <a:gd name="connsiteY4" fmla="*/ 180934 h 1298654"/>
              <a:gd name="connsiteX5" fmla="*/ 806547 w 1461260"/>
              <a:gd name="connsiteY5" fmla="*/ 180936 h 1298654"/>
              <a:gd name="connsiteX6" fmla="*/ 1461260 w 1461260"/>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451423 h 1477341"/>
              <a:gd name="connsiteX1" fmla="*/ 654146 w 1461261"/>
              <a:gd name="connsiteY1" fmla="*/ 357255 h 1477341"/>
              <a:gd name="connsiteX2" fmla="*/ 537466 w 1461261"/>
              <a:gd name="connsiteY2" fmla="*/ 359622 h 1477341"/>
              <a:gd name="connsiteX3" fmla="*/ 738559 w 1461261"/>
              <a:gd name="connsiteY3" fmla="*/ 0 h 1477341"/>
              <a:gd name="connsiteX4" fmla="*/ 920846 w 1461261"/>
              <a:gd name="connsiteY4" fmla="*/ 359621 h 1477341"/>
              <a:gd name="connsiteX5" fmla="*/ 806548 w 1461261"/>
              <a:gd name="connsiteY5" fmla="*/ 359623 h 1477341"/>
              <a:gd name="connsiteX6" fmla="*/ 1461261 w 1461261"/>
              <a:gd name="connsiteY6" fmla="*/ 1477341 h 147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261" h="1477341">
                <a:moveTo>
                  <a:pt x="0" y="1451423"/>
                </a:moveTo>
                <a:cubicBezTo>
                  <a:pt x="615876" y="878670"/>
                  <a:pt x="660299" y="647772"/>
                  <a:pt x="654146" y="357255"/>
                </a:cubicBezTo>
                <a:lnTo>
                  <a:pt x="537466" y="359622"/>
                </a:lnTo>
                <a:lnTo>
                  <a:pt x="738559" y="0"/>
                </a:lnTo>
                <a:lnTo>
                  <a:pt x="920846" y="359621"/>
                </a:lnTo>
                <a:lnTo>
                  <a:pt x="806548" y="359623"/>
                </a:lnTo>
                <a:cubicBezTo>
                  <a:pt x="813194" y="634886"/>
                  <a:pt x="801570" y="898013"/>
                  <a:pt x="1461261" y="1477341"/>
                </a:cubicBezTo>
              </a:path>
            </a:pathLst>
          </a:custGeom>
          <a:gradFill flip="none" rotWithShape="1">
            <a:gsLst>
              <a:gs pos="22000">
                <a:srgbClr val="DE0000"/>
              </a:gs>
              <a:gs pos="88000">
                <a:srgbClr val="0070C0">
                  <a:alpha val="0"/>
                </a:srgb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lIns="0" tIns="0" rIns="0" bIns="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4083">
              <a:defRPr/>
            </a:pPr>
            <a:endParaRPr lang="ru-RU" sz="500">
              <a:solidFill>
                <a:prstClr val="black"/>
              </a:solidFill>
              <a:latin typeface="Tahoma" pitchFamily="34" charset="0"/>
              <a:ea typeface="Tahoma" pitchFamily="34" charset="0"/>
              <a:cs typeface="Tahoma" pitchFamily="34" charset="0"/>
            </a:endParaRPr>
          </a:p>
        </p:txBody>
      </p:sp>
      <p:sp>
        <p:nvSpPr>
          <p:cNvPr id="18" name="Полилиния 149"/>
          <p:cNvSpPr/>
          <p:nvPr/>
        </p:nvSpPr>
        <p:spPr>
          <a:xfrm rot="17866439">
            <a:off x="5728944" y="3922013"/>
            <a:ext cx="825145" cy="1819861"/>
          </a:xfrm>
          <a:custGeom>
            <a:avLst/>
            <a:gdLst>
              <a:gd name="connsiteX0" fmla="*/ 42094 w 1187475"/>
              <a:gd name="connsiteY0" fmla="*/ 997845 h 1047258"/>
              <a:gd name="connsiteX1" fmla="*/ 61144 w 1187475"/>
              <a:gd name="connsiteY1" fmla="*/ 933551 h 1047258"/>
              <a:gd name="connsiteX2" fmla="*/ 627881 w 1187475"/>
              <a:gd name="connsiteY2" fmla="*/ 101 h 1047258"/>
              <a:gd name="connsiteX3" fmla="*/ 1187475 w 1187475"/>
              <a:gd name="connsiteY3" fmla="*/ 995464 h 1047258"/>
              <a:gd name="connsiteX0" fmla="*/ 29615 w 1174996"/>
              <a:gd name="connsiteY0" fmla="*/ 1051721 h 1091366"/>
              <a:gd name="connsiteX1" fmla="*/ 48665 w 1174996"/>
              <a:gd name="connsiteY1" fmla="*/ 987427 h 1091366"/>
              <a:gd name="connsiteX2" fmla="*/ 417759 w 1174996"/>
              <a:gd name="connsiteY2" fmla="*/ 223070 h 1091366"/>
              <a:gd name="connsiteX3" fmla="*/ 615402 w 1174996"/>
              <a:gd name="connsiteY3" fmla="*/ 53977 h 1091366"/>
              <a:gd name="connsiteX4" fmla="*/ 1174996 w 1174996"/>
              <a:gd name="connsiteY4" fmla="*/ 1049340 h 1091366"/>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744 h 1037388"/>
              <a:gd name="connsiteX1" fmla="*/ 48665 w 1174996"/>
              <a:gd name="connsiteY1" fmla="*/ 933450 h 1037388"/>
              <a:gd name="connsiteX2" fmla="*/ 417759 w 1174996"/>
              <a:gd name="connsiteY2" fmla="*/ 169093 h 1037388"/>
              <a:gd name="connsiteX3" fmla="*/ 615402 w 1174996"/>
              <a:gd name="connsiteY3" fmla="*/ 0 h 1037388"/>
              <a:gd name="connsiteX4" fmla="*/ 791614 w 1174996"/>
              <a:gd name="connsiteY4" fmla="*/ 176198 h 1037388"/>
              <a:gd name="connsiteX5" fmla="*/ 1174996 w 1174996"/>
              <a:gd name="connsiteY5" fmla="*/ 995363 h 1037388"/>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1180059 w 1180059"/>
              <a:gd name="connsiteY6"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0 w 1145381"/>
              <a:gd name="connsiteY0" fmla="*/ 997744 h 997744"/>
              <a:gd name="connsiteX1" fmla="*/ 471486 w 1145381"/>
              <a:gd name="connsiteY1" fmla="*/ 178567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997744 h 997744"/>
              <a:gd name="connsiteX1" fmla="*/ 490536 w 1145381"/>
              <a:gd name="connsiteY1" fmla="*/ 169093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66750 w 1145381"/>
              <a:gd name="connsiteY5" fmla="*/ 180936 h 1000112"/>
              <a:gd name="connsiteX6" fmla="*/ 1145381 w 1145381"/>
              <a:gd name="connsiteY6" fmla="*/ 997731 h 1000112"/>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88155 w 1145381"/>
              <a:gd name="connsiteY1" fmla="*/ 176214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11967 w 1145381"/>
              <a:gd name="connsiteY1" fmla="*/ 171462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7205 w 1145381"/>
              <a:gd name="connsiteY1" fmla="*/ 180936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2338201"/>
              <a:gd name="connsiteY0" fmla="*/ 1000112 h 1127423"/>
              <a:gd name="connsiteX1" fmla="*/ 500061 w 2338201"/>
              <a:gd name="connsiteY1" fmla="*/ 178568 h 1127423"/>
              <a:gd name="connsiteX2" fmla="*/ 383381 w 2338201"/>
              <a:gd name="connsiteY2" fmla="*/ 180935 h 1127423"/>
              <a:gd name="connsiteX3" fmla="*/ 576262 w 2338201"/>
              <a:gd name="connsiteY3" fmla="*/ 0 h 1127423"/>
              <a:gd name="connsiteX4" fmla="*/ 766761 w 2338201"/>
              <a:gd name="connsiteY4" fmla="*/ 180934 h 1127423"/>
              <a:gd name="connsiteX5" fmla="*/ 652463 w 2338201"/>
              <a:gd name="connsiteY5" fmla="*/ 180936 h 1127423"/>
              <a:gd name="connsiteX6" fmla="*/ 2338201 w 2338201"/>
              <a:gd name="connsiteY6" fmla="*/ 1127423 h 1127423"/>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1694491"/>
              <a:gd name="connsiteY0" fmla="*/ 1286311 h 1286311"/>
              <a:gd name="connsiteX1" fmla="*/ 714758 w 1694491"/>
              <a:gd name="connsiteY1" fmla="*/ 178568 h 1286311"/>
              <a:gd name="connsiteX2" fmla="*/ 598078 w 1694491"/>
              <a:gd name="connsiteY2" fmla="*/ 180935 h 1286311"/>
              <a:gd name="connsiteX3" fmla="*/ 790959 w 1694491"/>
              <a:gd name="connsiteY3" fmla="*/ 0 h 1286311"/>
              <a:gd name="connsiteX4" fmla="*/ 981458 w 1694491"/>
              <a:gd name="connsiteY4" fmla="*/ 180934 h 1286311"/>
              <a:gd name="connsiteX5" fmla="*/ 867160 w 1694491"/>
              <a:gd name="connsiteY5" fmla="*/ 180936 h 1286311"/>
              <a:gd name="connsiteX6" fmla="*/ 1694492 w 1694491"/>
              <a:gd name="connsiteY6" fmla="*/ 1261108 h 1286311"/>
              <a:gd name="connsiteX0" fmla="*/ 0 w 1694492"/>
              <a:gd name="connsiteY0" fmla="*/ 1286311 h 1286311"/>
              <a:gd name="connsiteX1" fmla="*/ 714758 w 1694492"/>
              <a:gd name="connsiteY1" fmla="*/ 178568 h 1286311"/>
              <a:gd name="connsiteX2" fmla="*/ 598078 w 1694492"/>
              <a:gd name="connsiteY2" fmla="*/ 180935 h 1286311"/>
              <a:gd name="connsiteX3" fmla="*/ 790959 w 1694492"/>
              <a:gd name="connsiteY3" fmla="*/ 0 h 1286311"/>
              <a:gd name="connsiteX4" fmla="*/ 981458 w 1694492"/>
              <a:gd name="connsiteY4" fmla="*/ 180934 h 1286311"/>
              <a:gd name="connsiteX5" fmla="*/ 867160 w 1694492"/>
              <a:gd name="connsiteY5" fmla="*/ 180936 h 1286311"/>
              <a:gd name="connsiteX6" fmla="*/ 1694492 w 1694492"/>
              <a:gd name="connsiteY6" fmla="*/ 1261108 h 1286311"/>
              <a:gd name="connsiteX0" fmla="*/ 0 w 1907166"/>
              <a:gd name="connsiteY0" fmla="*/ 1286311 h 1290591"/>
              <a:gd name="connsiteX1" fmla="*/ 714758 w 1907166"/>
              <a:gd name="connsiteY1" fmla="*/ 178568 h 1290591"/>
              <a:gd name="connsiteX2" fmla="*/ 598078 w 1907166"/>
              <a:gd name="connsiteY2" fmla="*/ 180935 h 1290591"/>
              <a:gd name="connsiteX3" fmla="*/ 790959 w 1907166"/>
              <a:gd name="connsiteY3" fmla="*/ 0 h 1290591"/>
              <a:gd name="connsiteX4" fmla="*/ 981458 w 1907166"/>
              <a:gd name="connsiteY4" fmla="*/ 180934 h 1290591"/>
              <a:gd name="connsiteX5" fmla="*/ 867160 w 1907166"/>
              <a:gd name="connsiteY5" fmla="*/ 180936 h 1290591"/>
              <a:gd name="connsiteX6" fmla="*/ 1907167 w 1907166"/>
              <a:gd name="connsiteY6" fmla="*/ 1290591 h 1290591"/>
              <a:gd name="connsiteX0" fmla="*/ 1 w 2053202"/>
              <a:gd name="connsiteY0" fmla="*/ 1351430 h 1351430"/>
              <a:gd name="connsiteX1" fmla="*/ 860793 w 2053202"/>
              <a:gd name="connsiteY1" fmla="*/ 178568 h 1351430"/>
              <a:gd name="connsiteX2" fmla="*/ 744113 w 2053202"/>
              <a:gd name="connsiteY2" fmla="*/ 180935 h 1351430"/>
              <a:gd name="connsiteX3" fmla="*/ 936994 w 2053202"/>
              <a:gd name="connsiteY3" fmla="*/ 0 h 1351430"/>
              <a:gd name="connsiteX4" fmla="*/ 1127493 w 2053202"/>
              <a:gd name="connsiteY4" fmla="*/ 180934 h 1351430"/>
              <a:gd name="connsiteX5" fmla="*/ 1013195 w 2053202"/>
              <a:gd name="connsiteY5" fmla="*/ 180936 h 1351430"/>
              <a:gd name="connsiteX6" fmla="*/ 2053202 w 2053202"/>
              <a:gd name="connsiteY6" fmla="*/ 1290591 h 1351430"/>
              <a:gd name="connsiteX0" fmla="*/ 0 w 1667907"/>
              <a:gd name="connsiteY0" fmla="*/ 1351430 h 1351430"/>
              <a:gd name="connsiteX1" fmla="*/ 860792 w 1667907"/>
              <a:gd name="connsiteY1" fmla="*/ 178568 h 1351430"/>
              <a:gd name="connsiteX2" fmla="*/ 744112 w 1667907"/>
              <a:gd name="connsiteY2" fmla="*/ 180935 h 1351430"/>
              <a:gd name="connsiteX3" fmla="*/ 936993 w 1667907"/>
              <a:gd name="connsiteY3" fmla="*/ 0 h 1351430"/>
              <a:gd name="connsiteX4" fmla="*/ 1127492 w 1667907"/>
              <a:gd name="connsiteY4" fmla="*/ 180934 h 1351430"/>
              <a:gd name="connsiteX5" fmla="*/ 1013194 w 1667907"/>
              <a:gd name="connsiteY5" fmla="*/ 180936 h 1351430"/>
              <a:gd name="connsiteX6" fmla="*/ 1667907 w 1667907"/>
              <a:gd name="connsiteY6" fmla="*/ 1298654 h 1351430"/>
              <a:gd name="connsiteX0" fmla="*/ -1 w 1461260"/>
              <a:gd name="connsiteY0" fmla="*/ 1272736 h 1298654"/>
              <a:gd name="connsiteX1" fmla="*/ 654145 w 1461260"/>
              <a:gd name="connsiteY1" fmla="*/ 178568 h 1298654"/>
              <a:gd name="connsiteX2" fmla="*/ 537465 w 1461260"/>
              <a:gd name="connsiteY2" fmla="*/ 180935 h 1298654"/>
              <a:gd name="connsiteX3" fmla="*/ 730346 w 1461260"/>
              <a:gd name="connsiteY3" fmla="*/ 0 h 1298654"/>
              <a:gd name="connsiteX4" fmla="*/ 920845 w 1461260"/>
              <a:gd name="connsiteY4" fmla="*/ 180934 h 1298654"/>
              <a:gd name="connsiteX5" fmla="*/ 806547 w 1461260"/>
              <a:gd name="connsiteY5" fmla="*/ 180936 h 1298654"/>
              <a:gd name="connsiteX6" fmla="*/ 1461260 w 1461260"/>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451423 h 1477341"/>
              <a:gd name="connsiteX1" fmla="*/ 654146 w 1461261"/>
              <a:gd name="connsiteY1" fmla="*/ 357255 h 1477341"/>
              <a:gd name="connsiteX2" fmla="*/ 537466 w 1461261"/>
              <a:gd name="connsiteY2" fmla="*/ 359622 h 1477341"/>
              <a:gd name="connsiteX3" fmla="*/ 738559 w 1461261"/>
              <a:gd name="connsiteY3" fmla="*/ 0 h 1477341"/>
              <a:gd name="connsiteX4" fmla="*/ 920846 w 1461261"/>
              <a:gd name="connsiteY4" fmla="*/ 359621 h 1477341"/>
              <a:gd name="connsiteX5" fmla="*/ 806548 w 1461261"/>
              <a:gd name="connsiteY5" fmla="*/ 359623 h 1477341"/>
              <a:gd name="connsiteX6" fmla="*/ 1461261 w 1461261"/>
              <a:gd name="connsiteY6" fmla="*/ 1477341 h 147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261" h="1477341">
                <a:moveTo>
                  <a:pt x="0" y="1451423"/>
                </a:moveTo>
                <a:cubicBezTo>
                  <a:pt x="615876" y="878670"/>
                  <a:pt x="660299" y="647772"/>
                  <a:pt x="654146" y="357255"/>
                </a:cubicBezTo>
                <a:lnTo>
                  <a:pt x="537466" y="359622"/>
                </a:lnTo>
                <a:lnTo>
                  <a:pt x="738559" y="0"/>
                </a:lnTo>
                <a:lnTo>
                  <a:pt x="920846" y="359621"/>
                </a:lnTo>
                <a:lnTo>
                  <a:pt x="806548" y="359623"/>
                </a:lnTo>
                <a:cubicBezTo>
                  <a:pt x="813194" y="634886"/>
                  <a:pt x="801570" y="898013"/>
                  <a:pt x="1461261" y="1477341"/>
                </a:cubicBezTo>
              </a:path>
            </a:pathLst>
          </a:custGeom>
          <a:gradFill flip="none" rotWithShape="1">
            <a:gsLst>
              <a:gs pos="22000">
                <a:srgbClr val="DE0000"/>
              </a:gs>
              <a:gs pos="88000">
                <a:srgbClr val="0070C0">
                  <a:alpha val="0"/>
                </a:srgb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lIns="0" tIns="0" rIns="0" bIns="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4083">
              <a:defRPr/>
            </a:pPr>
            <a:endParaRPr lang="ru-RU" sz="500">
              <a:solidFill>
                <a:prstClr val="black"/>
              </a:solidFill>
              <a:latin typeface="Tahoma" pitchFamily="34" charset="0"/>
              <a:ea typeface="Tahoma" pitchFamily="34" charset="0"/>
              <a:cs typeface="Tahoma" pitchFamily="34" charset="0"/>
            </a:endParaRPr>
          </a:p>
        </p:txBody>
      </p:sp>
      <p:sp>
        <p:nvSpPr>
          <p:cNvPr id="19" name="TextBox 18"/>
          <p:cNvSpPr txBox="1"/>
          <p:nvPr/>
        </p:nvSpPr>
        <p:spPr>
          <a:xfrm>
            <a:off x="6260123" y="2947687"/>
            <a:ext cx="1308385" cy="369332"/>
          </a:xfrm>
          <a:prstGeom prst="rect">
            <a:avLst/>
          </a:prstGeom>
          <a:noFill/>
        </p:spPr>
        <p:txBody>
          <a:bodyPr wrap="square" rtlCol="0">
            <a:spAutoFit/>
          </a:bodyPr>
          <a:lstStyle/>
          <a:p>
            <a:r>
              <a:rPr lang="en-US" dirty="0"/>
              <a:t>Black sea</a:t>
            </a:r>
            <a:endParaRPr lang="bg-BG" dirty="0"/>
          </a:p>
        </p:txBody>
      </p:sp>
      <p:sp>
        <p:nvSpPr>
          <p:cNvPr id="20" name="Flowchart: Connector 19"/>
          <p:cNvSpPr/>
          <p:nvPr/>
        </p:nvSpPr>
        <p:spPr>
          <a:xfrm>
            <a:off x="4259849" y="4284360"/>
            <a:ext cx="104866" cy="99638"/>
          </a:xfrm>
          <a:prstGeom prst="flowChartConnector">
            <a:avLst/>
          </a:prstGeom>
          <a:solidFill>
            <a:srgbClr val="DE0000"/>
          </a:solid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2" name="Flowchart: Connector 21"/>
          <p:cNvSpPr/>
          <p:nvPr/>
        </p:nvSpPr>
        <p:spPr>
          <a:xfrm>
            <a:off x="5572745" y="3749560"/>
            <a:ext cx="104865" cy="99638"/>
          </a:xfrm>
          <a:prstGeom prst="flowChartConnector">
            <a:avLst/>
          </a:prstGeom>
          <a:solidFill>
            <a:srgbClr val="DE0000"/>
          </a:solid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3" name="Flowchart: Connector 22"/>
          <p:cNvSpPr/>
          <p:nvPr/>
        </p:nvSpPr>
        <p:spPr>
          <a:xfrm>
            <a:off x="5520312" y="4016960"/>
            <a:ext cx="104865" cy="99638"/>
          </a:xfrm>
          <a:prstGeom prst="flowChartConnector">
            <a:avLst/>
          </a:prstGeom>
          <a:solidFill>
            <a:srgbClr val="DE0000"/>
          </a:solid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1" name="TextBox 20"/>
          <p:cNvSpPr txBox="1"/>
          <p:nvPr/>
        </p:nvSpPr>
        <p:spPr>
          <a:xfrm>
            <a:off x="5625177" y="3966795"/>
            <a:ext cx="1032679" cy="215444"/>
          </a:xfrm>
          <a:prstGeom prst="rect">
            <a:avLst/>
          </a:prstGeom>
          <a:noFill/>
        </p:spPr>
        <p:txBody>
          <a:bodyPr wrap="square" rtlCol="0">
            <a:spAutoFit/>
          </a:bodyPr>
          <a:lstStyle/>
          <a:p>
            <a:r>
              <a:rPr lang="en-US" sz="800" dirty="0" err="1"/>
              <a:t>Burgas</a:t>
            </a:r>
            <a:endParaRPr lang="bg-BG" sz="800" dirty="0"/>
          </a:p>
        </p:txBody>
      </p:sp>
      <p:sp>
        <p:nvSpPr>
          <p:cNvPr id="24" name="TextBox 23"/>
          <p:cNvSpPr txBox="1"/>
          <p:nvPr/>
        </p:nvSpPr>
        <p:spPr>
          <a:xfrm>
            <a:off x="3995500" y="6112058"/>
            <a:ext cx="769774" cy="215444"/>
          </a:xfrm>
          <a:prstGeom prst="rect">
            <a:avLst/>
          </a:prstGeom>
          <a:noFill/>
        </p:spPr>
        <p:txBody>
          <a:bodyPr wrap="square" rtlCol="0">
            <a:spAutoFit/>
          </a:bodyPr>
          <a:lstStyle/>
          <a:p>
            <a:r>
              <a:rPr lang="en-US" sz="800" dirty="0"/>
              <a:t>Piraeus</a:t>
            </a:r>
            <a:endParaRPr lang="bg-BG" sz="800" dirty="0"/>
          </a:p>
        </p:txBody>
      </p:sp>
      <p:sp>
        <p:nvSpPr>
          <p:cNvPr id="26" name="Полилиния 149"/>
          <p:cNvSpPr/>
          <p:nvPr/>
        </p:nvSpPr>
        <p:spPr>
          <a:xfrm rot="481802">
            <a:off x="4053572" y="4511986"/>
            <a:ext cx="652418" cy="877214"/>
          </a:xfrm>
          <a:custGeom>
            <a:avLst/>
            <a:gdLst>
              <a:gd name="connsiteX0" fmla="*/ 42094 w 1187475"/>
              <a:gd name="connsiteY0" fmla="*/ 997845 h 1047258"/>
              <a:gd name="connsiteX1" fmla="*/ 61144 w 1187475"/>
              <a:gd name="connsiteY1" fmla="*/ 933551 h 1047258"/>
              <a:gd name="connsiteX2" fmla="*/ 627881 w 1187475"/>
              <a:gd name="connsiteY2" fmla="*/ 101 h 1047258"/>
              <a:gd name="connsiteX3" fmla="*/ 1187475 w 1187475"/>
              <a:gd name="connsiteY3" fmla="*/ 995464 h 1047258"/>
              <a:gd name="connsiteX0" fmla="*/ 29615 w 1174996"/>
              <a:gd name="connsiteY0" fmla="*/ 1051721 h 1091366"/>
              <a:gd name="connsiteX1" fmla="*/ 48665 w 1174996"/>
              <a:gd name="connsiteY1" fmla="*/ 987427 h 1091366"/>
              <a:gd name="connsiteX2" fmla="*/ 417759 w 1174996"/>
              <a:gd name="connsiteY2" fmla="*/ 223070 h 1091366"/>
              <a:gd name="connsiteX3" fmla="*/ 615402 w 1174996"/>
              <a:gd name="connsiteY3" fmla="*/ 53977 h 1091366"/>
              <a:gd name="connsiteX4" fmla="*/ 1174996 w 1174996"/>
              <a:gd name="connsiteY4" fmla="*/ 1049340 h 1091366"/>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744 h 1037388"/>
              <a:gd name="connsiteX1" fmla="*/ 48665 w 1174996"/>
              <a:gd name="connsiteY1" fmla="*/ 933450 h 1037388"/>
              <a:gd name="connsiteX2" fmla="*/ 417759 w 1174996"/>
              <a:gd name="connsiteY2" fmla="*/ 169093 h 1037388"/>
              <a:gd name="connsiteX3" fmla="*/ 615402 w 1174996"/>
              <a:gd name="connsiteY3" fmla="*/ 0 h 1037388"/>
              <a:gd name="connsiteX4" fmla="*/ 791614 w 1174996"/>
              <a:gd name="connsiteY4" fmla="*/ 176198 h 1037388"/>
              <a:gd name="connsiteX5" fmla="*/ 1174996 w 1174996"/>
              <a:gd name="connsiteY5" fmla="*/ 995363 h 1037388"/>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1180059 w 1180059"/>
              <a:gd name="connsiteY6"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0 w 1145381"/>
              <a:gd name="connsiteY0" fmla="*/ 997744 h 997744"/>
              <a:gd name="connsiteX1" fmla="*/ 471486 w 1145381"/>
              <a:gd name="connsiteY1" fmla="*/ 178567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997744 h 997744"/>
              <a:gd name="connsiteX1" fmla="*/ 490536 w 1145381"/>
              <a:gd name="connsiteY1" fmla="*/ 169093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66750 w 1145381"/>
              <a:gd name="connsiteY5" fmla="*/ 180936 h 1000112"/>
              <a:gd name="connsiteX6" fmla="*/ 1145381 w 1145381"/>
              <a:gd name="connsiteY6" fmla="*/ 997731 h 1000112"/>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88155 w 1145381"/>
              <a:gd name="connsiteY1" fmla="*/ 176214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11967 w 1145381"/>
              <a:gd name="connsiteY1" fmla="*/ 171462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7205 w 1145381"/>
              <a:gd name="connsiteY1" fmla="*/ 180936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2338201"/>
              <a:gd name="connsiteY0" fmla="*/ 1000112 h 1127423"/>
              <a:gd name="connsiteX1" fmla="*/ 500061 w 2338201"/>
              <a:gd name="connsiteY1" fmla="*/ 178568 h 1127423"/>
              <a:gd name="connsiteX2" fmla="*/ 383381 w 2338201"/>
              <a:gd name="connsiteY2" fmla="*/ 180935 h 1127423"/>
              <a:gd name="connsiteX3" fmla="*/ 576262 w 2338201"/>
              <a:gd name="connsiteY3" fmla="*/ 0 h 1127423"/>
              <a:gd name="connsiteX4" fmla="*/ 766761 w 2338201"/>
              <a:gd name="connsiteY4" fmla="*/ 180934 h 1127423"/>
              <a:gd name="connsiteX5" fmla="*/ 652463 w 2338201"/>
              <a:gd name="connsiteY5" fmla="*/ 180936 h 1127423"/>
              <a:gd name="connsiteX6" fmla="*/ 2338201 w 2338201"/>
              <a:gd name="connsiteY6" fmla="*/ 1127423 h 1127423"/>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1694491"/>
              <a:gd name="connsiteY0" fmla="*/ 1286311 h 1286311"/>
              <a:gd name="connsiteX1" fmla="*/ 714758 w 1694491"/>
              <a:gd name="connsiteY1" fmla="*/ 178568 h 1286311"/>
              <a:gd name="connsiteX2" fmla="*/ 598078 w 1694491"/>
              <a:gd name="connsiteY2" fmla="*/ 180935 h 1286311"/>
              <a:gd name="connsiteX3" fmla="*/ 790959 w 1694491"/>
              <a:gd name="connsiteY3" fmla="*/ 0 h 1286311"/>
              <a:gd name="connsiteX4" fmla="*/ 981458 w 1694491"/>
              <a:gd name="connsiteY4" fmla="*/ 180934 h 1286311"/>
              <a:gd name="connsiteX5" fmla="*/ 867160 w 1694491"/>
              <a:gd name="connsiteY5" fmla="*/ 180936 h 1286311"/>
              <a:gd name="connsiteX6" fmla="*/ 1694492 w 1694491"/>
              <a:gd name="connsiteY6" fmla="*/ 1261108 h 1286311"/>
              <a:gd name="connsiteX0" fmla="*/ 0 w 1694492"/>
              <a:gd name="connsiteY0" fmla="*/ 1286311 h 1286311"/>
              <a:gd name="connsiteX1" fmla="*/ 714758 w 1694492"/>
              <a:gd name="connsiteY1" fmla="*/ 178568 h 1286311"/>
              <a:gd name="connsiteX2" fmla="*/ 598078 w 1694492"/>
              <a:gd name="connsiteY2" fmla="*/ 180935 h 1286311"/>
              <a:gd name="connsiteX3" fmla="*/ 790959 w 1694492"/>
              <a:gd name="connsiteY3" fmla="*/ 0 h 1286311"/>
              <a:gd name="connsiteX4" fmla="*/ 981458 w 1694492"/>
              <a:gd name="connsiteY4" fmla="*/ 180934 h 1286311"/>
              <a:gd name="connsiteX5" fmla="*/ 867160 w 1694492"/>
              <a:gd name="connsiteY5" fmla="*/ 180936 h 1286311"/>
              <a:gd name="connsiteX6" fmla="*/ 1694492 w 1694492"/>
              <a:gd name="connsiteY6" fmla="*/ 1261108 h 1286311"/>
              <a:gd name="connsiteX0" fmla="*/ 0 w 1907166"/>
              <a:gd name="connsiteY0" fmla="*/ 1286311 h 1290591"/>
              <a:gd name="connsiteX1" fmla="*/ 714758 w 1907166"/>
              <a:gd name="connsiteY1" fmla="*/ 178568 h 1290591"/>
              <a:gd name="connsiteX2" fmla="*/ 598078 w 1907166"/>
              <a:gd name="connsiteY2" fmla="*/ 180935 h 1290591"/>
              <a:gd name="connsiteX3" fmla="*/ 790959 w 1907166"/>
              <a:gd name="connsiteY3" fmla="*/ 0 h 1290591"/>
              <a:gd name="connsiteX4" fmla="*/ 981458 w 1907166"/>
              <a:gd name="connsiteY4" fmla="*/ 180934 h 1290591"/>
              <a:gd name="connsiteX5" fmla="*/ 867160 w 1907166"/>
              <a:gd name="connsiteY5" fmla="*/ 180936 h 1290591"/>
              <a:gd name="connsiteX6" fmla="*/ 1907167 w 1907166"/>
              <a:gd name="connsiteY6" fmla="*/ 1290591 h 1290591"/>
              <a:gd name="connsiteX0" fmla="*/ 1 w 2053202"/>
              <a:gd name="connsiteY0" fmla="*/ 1351430 h 1351430"/>
              <a:gd name="connsiteX1" fmla="*/ 860793 w 2053202"/>
              <a:gd name="connsiteY1" fmla="*/ 178568 h 1351430"/>
              <a:gd name="connsiteX2" fmla="*/ 744113 w 2053202"/>
              <a:gd name="connsiteY2" fmla="*/ 180935 h 1351430"/>
              <a:gd name="connsiteX3" fmla="*/ 936994 w 2053202"/>
              <a:gd name="connsiteY3" fmla="*/ 0 h 1351430"/>
              <a:gd name="connsiteX4" fmla="*/ 1127493 w 2053202"/>
              <a:gd name="connsiteY4" fmla="*/ 180934 h 1351430"/>
              <a:gd name="connsiteX5" fmla="*/ 1013195 w 2053202"/>
              <a:gd name="connsiteY5" fmla="*/ 180936 h 1351430"/>
              <a:gd name="connsiteX6" fmla="*/ 2053202 w 2053202"/>
              <a:gd name="connsiteY6" fmla="*/ 1290591 h 1351430"/>
              <a:gd name="connsiteX0" fmla="*/ 0 w 1667907"/>
              <a:gd name="connsiteY0" fmla="*/ 1351430 h 1351430"/>
              <a:gd name="connsiteX1" fmla="*/ 860792 w 1667907"/>
              <a:gd name="connsiteY1" fmla="*/ 178568 h 1351430"/>
              <a:gd name="connsiteX2" fmla="*/ 744112 w 1667907"/>
              <a:gd name="connsiteY2" fmla="*/ 180935 h 1351430"/>
              <a:gd name="connsiteX3" fmla="*/ 936993 w 1667907"/>
              <a:gd name="connsiteY3" fmla="*/ 0 h 1351430"/>
              <a:gd name="connsiteX4" fmla="*/ 1127492 w 1667907"/>
              <a:gd name="connsiteY4" fmla="*/ 180934 h 1351430"/>
              <a:gd name="connsiteX5" fmla="*/ 1013194 w 1667907"/>
              <a:gd name="connsiteY5" fmla="*/ 180936 h 1351430"/>
              <a:gd name="connsiteX6" fmla="*/ 1667907 w 1667907"/>
              <a:gd name="connsiteY6" fmla="*/ 1298654 h 1351430"/>
              <a:gd name="connsiteX0" fmla="*/ -1 w 1461260"/>
              <a:gd name="connsiteY0" fmla="*/ 1272736 h 1298654"/>
              <a:gd name="connsiteX1" fmla="*/ 654145 w 1461260"/>
              <a:gd name="connsiteY1" fmla="*/ 178568 h 1298654"/>
              <a:gd name="connsiteX2" fmla="*/ 537465 w 1461260"/>
              <a:gd name="connsiteY2" fmla="*/ 180935 h 1298654"/>
              <a:gd name="connsiteX3" fmla="*/ 730346 w 1461260"/>
              <a:gd name="connsiteY3" fmla="*/ 0 h 1298654"/>
              <a:gd name="connsiteX4" fmla="*/ 920845 w 1461260"/>
              <a:gd name="connsiteY4" fmla="*/ 180934 h 1298654"/>
              <a:gd name="connsiteX5" fmla="*/ 806547 w 1461260"/>
              <a:gd name="connsiteY5" fmla="*/ 180936 h 1298654"/>
              <a:gd name="connsiteX6" fmla="*/ 1461260 w 1461260"/>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451423 h 1477341"/>
              <a:gd name="connsiteX1" fmla="*/ 654146 w 1461261"/>
              <a:gd name="connsiteY1" fmla="*/ 357255 h 1477341"/>
              <a:gd name="connsiteX2" fmla="*/ 537466 w 1461261"/>
              <a:gd name="connsiteY2" fmla="*/ 359622 h 1477341"/>
              <a:gd name="connsiteX3" fmla="*/ 738559 w 1461261"/>
              <a:gd name="connsiteY3" fmla="*/ 0 h 1477341"/>
              <a:gd name="connsiteX4" fmla="*/ 920846 w 1461261"/>
              <a:gd name="connsiteY4" fmla="*/ 359621 h 1477341"/>
              <a:gd name="connsiteX5" fmla="*/ 806548 w 1461261"/>
              <a:gd name="connsiteY5" fmla="*/ 359623 h 1477341"/>
              <a:gd name="connsiteX6" fmla="*/ 1461261 w 1461261"/>
              <a:gd name="connsiteY6" fmla="*/ 1477341 h 147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261" h="1477341">
                <a:moveTo>
                  <a:pt x="0" y="1451423"/>
                </a:moveTo>
                <a:cubicBezTo>
                  <a:pt x="615876" y="878670"/>
                  <a:pt x="660299" y="647772"/>
                  <a:pt x="654146" y="357255"/>
                </a:cubicBezTo>
                <a:lnTo>
                  <a:pt x="537466" y="359622"/>
                </a:lnTo>
                <a:lnTo>
                  <a:pt x="738559" y="0"/>
                </a:lnTo>
                <a:lnTo>
                  <a:pt x="920846" y="359621"/>
                </a:lnTo>
                <a:lnTo>
                  <a:pt x="806548" y="359623"/>
                </a:lnTo>
                <a:cubicBezTo>
                  <a:pt x="813194" y="634886"/>
                  <a:pt x="801570" y="898013"/>
                  <a:pt x="1461261" y="1477341"/>
                </a:cubicBezTo>
              </a:path>
            </a:pathLst>
          </a:custGeom>
          <a:gradFill flip="none" rotWithShape="1">
            <a:gsLst>
              <a:gs pos="22000">
                <a:srgbClr val="DE0000"/>
              </a:gs>
              <a:gs pos="88000">
                <a:srgbClr val="0070C0">
                  <a:alpha val="0"/>
                </a:srgb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lIns="0" tIns="0" rIns="0" bIns="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4083">
              <a:defRPr/>
            </a:pPr>
            <a:endParaRPr lang="ru-RU" sz="500">
              <a:solidFill>
                <a:prstClr val="black"/>
              </a:solidFill>
              <a:latin typeface="Tahoma" pitchFamily="34" charset="0"/>
              <a:ea typeface="Tahoma" pitchFamily="34" charset="0"/>
              <a:cs typeface="Tahoma" pitchFamily="34" charset="0"/>
            </a:endParaRPr>
          </a:p>
        </p:txBody>
      </p:sp>
      <p:sp>
        <p:nvSpPr>
          <p:cNvPr id="25" name="Полилиния 149"/>
          <p:cNvSpPr/>
          <p:nvPr/>
        </p:nvSpPr>
        <p:spPr>
          <a:xfrm rot="19401884">
            <a:off x="4812747" y="4429229"/>
            <a:ext cx="353891" cy="611031"/>
          </a:xfrm>
          <a:custGeom>
            <a:avLst/>
            <a:gdLst>
              <a:gd name="connsiteX0" fmla="*/ 42094 w 1187475"/>
              <a:gd name="connsiteY0" fmla="*/ 997845 h 1047258"/>
              <a:gd name="connsiteX1" fmla="*/ 61144 w 1187475"/>
              <a:gd name="connsiteY1" fmla="*/ 933551 h 1047258"/>
              <a:gd name="connsiteX2" fmla="*/ 627881 w 1187475"/>
              <a:gd name="connsiteY2" fmla="*/ 101 h 1047258"/>
              <a:gd name="connsiteX3" fmla="*/ 1187475 w 1187475"/>
              <a:gd name="connsiteY3" fmla="*/ 995464 h 1047258"/>
              <a:gd name="connsiteX0" fmla="*/ 29615 w 1174996"/>
              <a:gd name="connsiteY0" fmla="*/ 1051721 h 1091366"/>
              <a:gd name="connsiteX1" fmla="*/ 48665 w 1174996"/>
              <a:gd name="connsiteY1" fmla="*/ 987427 h 1091366"/>
              <a:gd name="connsiteX2" fmla="*/ 417759 w 1174996"/>
              <a:gd name="connsiteY2" fmla="*/ 223070 h 1091366"/>
              <a:gd name="connsiteX3" fmla="*/ 615402 w 1174996"/>
              <a:gd name="connsiteY3" fmla="*/ 53977 h 1091366"/>
              <a:gd name="connsiteX4" fmla="*/ 1174996 w 1174996"/>
              <a:gd name="connsiteY4" fmla="*/ 1049340 h 1091366"/>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805 h 1037449"/>
              <a:gd name="connsiteX1" fmla="*/ 48665 w 1174996"/>
              <a:gd name="connsiteY1" fmla="*/ 933511 h 1037449"/>
              <a:gd name="connsiteX2" fmla="*/ 417759 w 1174996"/>
              <a:gd name="connsiteY2" fmla="*/ 169154 h 1037449"/>
              <a:gd name="connsiteX3" fmla="*/ 615402 w 1174996"/>
              <a:gd name="connsiteY3" fmla="*/ 61 h 1037449"/>
              <a:gd name="connsiteX4" fmla="*/ 791614 w 1174996"/>
              <a:gd name="connsiteY4" fmla="*/ 176259 h 1037449"/>
              <a:gd name="connsiteX5" fmla="*/ 1174996 w 1174996"/>
              <a:gd name="connsiteY5" fmla="*/ 995424 h 1037449"/>
              <a:gd name="connsiteX0" fmla="*/ 29615 w 1174996"/>
              <a:gd name="connsiteY0" fmla="*/ 997744 h 1037388"/>
              <a:gd name="connsiteX1" fmla="*/ 48665 w 1174996"/>
              <a:gd name="connsiteY1" fmla="*/ 933450 h 1037388"/>
              <a:gd name="connsiteX2" fmla="*/ 417759 w 1174996"/>
              <a:gd name="connsiteY2" fmla="*/ 169093 h 1037388"/>
              <a:gd name="connsiteX3" fmla="*/ 615402 w 1174996"/>
              <a:gd name="connsiteY3" fmla="*/ 0 h 1037388"/>
              <a:gd name="connsiteX4" fmla="*/ 791614 w 1174996"/>
              <a:gd name="connsiteY4" fmla="*/ 176198 h 1037388"/>
              <a:gd name="connsiteX5" fmla="*/ 1174996 w 1174996"/>
              <a:gd name="connsiteY5" fmla="*/ 995363 h 1037388"/>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1180059 w 1180059"/>
              <a:gd name="connsiteY6"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34678 w 1180059"/>
              <a:gd name="connsiteY0" fmla="*/ 997744 h 1036872"/>
              <a:gd name="connsiteX1" fmla="*/ 53728 w 1180059"/>
              <a:gd name="connsiteY1" fmla="*/ 933450 h 1036872"/>
              <a:gd name="connsiteX2" fmla="*/ 506164 w 1180059"/>
              <a:gd name="connsiteY2" fmla="*/ 178567 h 1036872"/>
              <a:gd name="connsiteX3" fmla="*/ 422822 w 1180059"/>
              <a:gd name="connsiteY3" fmla="*/ 169093 h 1036872"/>
              <a:gd name="connsiteX4" fmla="*/ 620465 w 1180059"/>
              <a:gd name="connsiteY4" fmla="*/ 0 h 1036872"/>
              <a:gd name="connsiteX5" fmla="*/ 796677 w 1180059"/>
              <a:gd name="connsiteY5" fmla="*/ 176198 h 1036872"/>
              <a:gd name="connsiteX6" fmla="*/ 701428 w 1180059"/>
              <a:gd name="connsiteY6" fmla="*/ 178568 h 1036872"/>
              <a:gd name="connsiteX7" fmla="*/ 1180059 w 1180059"/>
              <a:gd name="connsiteY7" fmla="*/ 995363 h 1036872"/>
              <a:gd name="connsiteX0" fmla="*/ 0 w 1145381"/>
              <a:gd name="connsiteY0" fmla="*/ 997744 h 997744"/>
              <a:gd name="connsiteX1" fmla="*/ 471486 w 1145381"/>
              <a:gd name="connsiteY1" fmla="*/ 178567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997744 h 997744"/>
              <a:gd name="connsiteX1" fmla="*/ 490536 w 1145381"/>
              <a:gd name="connsiteY1" fmla="*/ 169093 h 997744"/>
              <a:gd name="connsiteX2" fmla="*/ 388144 w 1145381"/>
              <a:gd name="connsiteY2" fmla="*/ 169093 h 997744"/>
              <a:gd name="connsiteX3" fmla="*/ 585787 w 1145381"/>
              <a:gd name="connsiteY3" fmla="*/ 0 h 997744"/>
              <a:gd name="connsiteX4" fmla="*/ 761999 w 1145381"/>
              <a:gd name="connsiteY4" fmla="*/ 176198 h 997744"/>
              <a:gd name="connsiteX5" fmla="*/ 666750 w 1145381"/>
              <a:gd name="connsiteY5" fmla="*/ 178568 h 997744"/>
              <a:gd name="connsiteX6" fmla="*/ 1145381 w 1145381"/>
              <a:gd name="connsiteY6" fmla="*/ 995363 h 997744"/>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66750 w 1145381"/>
              <a:gd name="connsiteY5" fmla="*/ 180936 h 1000112"/>
              <a:gd name="connsiteX6" fmla="*/ 1145381 w 1145381"/>
              <a:gd name="connsiteY6" fmla="*/ 997731 h 1000112"/>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1999 w 1145381"/>
              <a:gd name="connsiteY4" fmla="*/ 178566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90536 w 1145381"/>
              <a:gd name="connsiteY1" fmla="*/ 171476 h 1000127"/>
              <a:gd name="connsiteX2" fmla="*/ 388144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90536 w 1145381"/>
              <a:gd name="connsiteY1" fmla="*/ 171461 h 1000112"/>
              <a:gd name="connsiteX2" fmla="*/ 388144 w 1145381"/>
              <a:gd name="connsiteY2" fmla="*/ 171461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27 h 1000127"/>
              <a:gd name="connsiteX1" fmla="*/ 490536 w 1145381"/>
              <a:gd name="connsiteY1" fmla="*/ 171476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27 h 1000127"/>
              <a:gd name="connsiteX1" fmla="*/ 488155 w 1145381"/>
              <a:gd name="connsiteY1" fmla="*/ 176214 h 1000127"/>
              <a:gd name="connsiteX2" fmla="*/ 383381 w 1145381"/>
              <a:gd name="connsiteY2" fmla="*/ 171476 h 1000127"/>
              <a:gd name="connsiteX3" fmla="*/ 576262 w 1145381"/>
              <a:gd name="connsiteY3" fmla="*/ 15 h 1000127"/>
              <a:gd name="connsiteX4" fmla="*/ 766761 w 1145381"/>
              <a:gd name="connsiteY4" fmla="*/ 180949 h 1000127"/>
              <a:gd name="connsiteX5" fmla="*/ 652463 w 1145381"/>
              <a:gd name="connsiteY5" fmla="*/ 180951 h 1000127"/>
              <a:gd name="connsiteX6" fmla="*/ 1145381 w 1145381"/>
              <a:gd name="connsiteY6" fmla="*/ 997746 h 1000127"/>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488155 w 1145381"/>
              <a:gd name="connsiteY1" fmla="*/ 176199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11967 w 1145381"/>
              <a:gd name="connsiteY1" fmla="*/ 171462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7205 w 1145381"/>
              <a:gd name="connsiteY1" fmla="*/ 180936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1145381"/>
              <a:gd name="connsiteY0" fmla="*/ 1000112 h 1000112"/>
              <a:gd name="connsiteX1" fmla="*/ 500061 w 1145381"/>
              <a:gd name="connsiteY1" fmla="*/ 178568 h 1000112"/>
              <a:gd name="connsiteX2" fmla="*/ 383381 w 1145381"/>
              <a:gd name="connsiteY2" fmla="*/ 180935 h 1000112"/>
              <a:gd name="connsiteX3" fmla="*/ 576262 w 1145381"/>
              <a:gd name="connsiteY3" fmla="*/ 0 h 1000112"/>
              <a:gd name="connsiteX4" fmla="*/ 766761 w 1145381"/>
              <a:gd name="connsiteY4" fmla="*/ 180934 h 1000112"/>
              <a:gd name="connsiteX5" fmla="*/ 652463 w 1145381"/>
              <a:gd name="connsiteY5" fmla="*/ 180936 h 1000112"/>
              <a:gd name="connsiteX6" fmla="*/ 1145381 w 1145381"/>
              <a:gd name="connsiteY6" fmla="*/ 997731 h 1000112"/>
              <a:gd name="connsiteX0" fmla="*/ 0 w 2338201"/>
              <a:gd name="connsiteY0" fmla="*/ 1000112 h 1127423"/>
              <a:gd name="connsiteX1" fmla="*/ 500061 w 2338201"/>
              <a:gd name="connsiteY1" fmla="*/ 178568 h 1127423"/>
              <a:gd name="connsiteX2" fmla="*/ 383381 w 2338201"/>
              <a:gd name="connsiteY2" fmla="*/ 180935 h 1127423"/>
              <a:gd name="connsiteX3" fmla="*/ 576262 w 2338201"/>
              <a:gd name="connsiteY3" fmla="*/ 0 h 1127423"/>
              <a:gd name="connsiteX4" fmla="*/ 766761 w 2338201"/>
              <a:gd name="connsiteY4" fmla="*/ 180934 h 1127423"/>
              <a:gd name="connsiteX5" fmla="*/ 652463 w 2338201"/>
              <a:gd name="connsiteY5" fmla="*/ 180936 h 1127423"/>
              <a:gd name="connsiteX6" fmla="*/ 2338201 w 2338201"/>
              <a:gd name="connsiteY6" fmla="*/ 1127423 h 1127423"/>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791801"/>
              <a:gd name="connsiteY0" fmla="*/ 1280585 h 1280585"/>
              <a:gd name="connsiteX1" fmla="*/ 953661 w 2791801"/>
              <a:gd name="connsiteY1" fmla="*/ 178568 h 1280585"/>
              <a:gd name="connsiteX2" fmla="*/ 836981 w 2791801"/>
              <a:gd name="connsiteY2" fmla="*/ 180935 h 1280585"/>
              <a:gd name="connsiteX3" fmla="*/ 1029862 w 2791801"/>
              <a:gd name="connsiteY3" fmla="*/ 0 h 1280585"/>
              <a:gd name="connsiteX4" fmla="*/ 1220361 w 2791801"/>
              <a:gd name="connsiteY4" fmla="*/ 180934 h 1280585"/>
              <a:gd name="connsiteX5" fmla="*/ 1106063 w 2791801"/>
              <a:gd name="connsiteY5" fmla="*/ 180936 h 1280585"/>
              <a:gd name="connsiteX6" fmla="*/ 2791801 w 2791801"/>
              <a:gd name="connsiteY6" fmla="*/ 1127423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689449"/>
              <a:gd name="connsiteY0" fmla="*/ 1280585 h 1280585"/>
              <a:gd name="connsiteX1" fmla="*/ 953661 w 2689449"/>
              <a:gd name="connsiteY1" fmla="*/ 178568 h 1280585"/>
              <a:gd name="connsiteX2" fmla="*/ 836981 w 2689449"/>
              <a:gd name="connsiteY2" fmla="*/ 180935 h 1280585"/>
              <a:gd name="connsiteX3" fmla="*/ 1029862 w 2689449"/>
              <a:gd name="connsiteY3" fmla="*/ 0 h 1280585"/>
              <a:gd name="connsiteX4" fmla="*/ 1220361 w 2689449"/>
              <a:gd name="connsiteY4" fmla="*/ 180934 h 1280585"/>
              <a:gd name="connsiteX5" fmla="*/ 1106063 w 2689449"/>
              <a:gd name="connsiteY5" fmla="*/ 180936 h 1280585"/>
              <a:gd name="connsiteX6" fmla="*/ 2689449 w 2689449"/>
              <a:gd name="connsiteY6" fmla="*/ 1242650 h 1280585"/>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2450546"/>
              <a:gd name="connsiteY0" fmla="*/ 1286311 h 1286311"/>
              <a:gd name="connsiteX1" fmla="*/ 714758 w 2450546"/>
              <a:gd name="connsiteY1" fmla="*/ 178568 h 1286311"/>
              <a:gd name="connsiteX2" fmla="*/ 598078 w 2450546"/>
              <a:gd name="connsiteY2" fmla="*/ 180935 h 1286311"/>
              <a:gd name="connsiteX3" fmla="*/ 790959 w 2450546"/>
              <a:gd name="connsiteY3" fmla="*/ 0 h 1286311"/>
              <a:gd name="connsiteX4" fmla="*/ 981458 w 2450546"/>
              <a:gd name="connsiteY4" fmla="*/ 180934 h 1286311"/>
              <a:gd name="connsiteX5" fmla="*/ 867160 w 2450546"/>
              <a:gd name="connsiteY5" fmla="*/ 180936 h 1286311"/>
              <a:gd name="connsiteX6" fmla="*/ 2450546 w 2450546"/>
              <a:gd name="connsiteY6" fmla="*/ 1242650 h 1286311"/>
              <a:gd name="connsiteX0" fmla="*/ 0 w 1694491"/>
              <a:gd name="connsiteY0" fmla="*/ 1286311 h 1286311"/>
              <a:gd name="connsiteX1" fmla="*/ 714758 w 1694491"/>
              <a:gd name="connsiteY1" fmla="*/ 178568 h 1286311"/>
              <a:gd name="connsiteX2" fmla="*/ 598078 w 1694491"/>
              <a:gd name="connsiteY2" fmla="*/ 180935 h 1286311"/>
              <a:gd name="connsiteX3" fmla="*/ 790959 w 1694491"/>
              <a:gd name="connsiteY3" fmla="*/ 0 h 1286311"/>
              <a:gd name="connsiteX4" fmla="*/ 981458 w 1694491"/>
              <a:gd name="connsiteY4" fmla="*/ 180934 h 1286311"/>
              <a:gd name="connsiteX5" fmla="*/ 867160 w 1694491"/>
              <a:gd name="connsiteY5" fmla="*/ 180936 h 1286311"/>
              <a:gd name="connsiteX6" fmla="*/ 1694492 w 1694491"/>
              <a:gd name="connsiteY6" fmla="*/ 1261108 h 1286311"/>
              <a:gd name="connsiteX0" fmla="*/ 0 w 1694492"/>
              <a:gd name="connsiteY0" fmla="*/ 1286311 h 1286311"/>
              <a:gd name="connsiteX1" fmla="*/ 714758 w 1694492"/>
              <a:gd name="connsiteY1" fmla="*/ 178568 h 1286311"/>
              <a:gd name="connsiteX2" fmla="*/ 598078 w 1694492"/>
              <a:gd name="connsiteY2" fmla="*/ 180935 h 1286311"/>
              <a:gd name="connsiteX3" fmla="*/ 790959 w 1694492"/>
              <a:gd name="connsiteY3" fmla="*/ 0 h 1286311"/>
              <a:gd name="connsiteX4" fmla="*/ 981458 w 1694492"/>
              <a:gd name="connsiteY4" fmla="*/ 180934 h 1286311"/>
              <a:gd name="connsiteX5" fmla="*/ 867160 w 1694492"/>
              <a:gd name="connsiteY5" fmla="*/ 180936 h 1286311"/>
              <a:gd name="connsiteX6" fmla="*/ 1694492 w 1694492"/>
              <a:gd name="connsiteY6" fmla="*/ 1261108 h 1286311"/>
              <a:gd name="connsiteX0" fmla="*/ 0 w 1907166"/>
              <a:gd name="connsiteY0" fmla="*/ 1286311 h 1290591"/>
              <a:gd name="connsiteX1" fmla="*/ 714758 w 1907166"/>
              <a:gd name="connsiteY1" fmla="*/ 178568 h 1290591"/>
              <a:gd name="connsiteX2" fmla="*/ 598078 w 1907166"/>
              <a:gd name="connsiteY2" fmla="*/ 180935 h 1290591"/>
              <a:gd name="connsiteX3" fmla="*/ 790959 w 1907166"/>
              <a:gd name="connsiteY3" fmla="*/ 0 h 1290591"/>
              <a:gd name="connsiteX4" fmla="*/ 981458 w 1907166"/>
              <a:gd name="connsiteY4" fmla="*/ 180934 h 1290591"/>
              <a:gd name="connsiteX5" fmla="*/ 867160 w 1907166"/>
              <a:gd name="connsiteY5" fmla="*/ 180936 h 1290591"/>
              <a:gd name="connsiteX6" fmla="*/ 1907167 w 1907166"/>
              <a:gd name="connsiteY6" fmla="*/ 1290591 h 1290591"/>
              <a:gd name="connsiteX0" fmla="*/ 1 w 2053202"/>
              <a:gd name="connsiteY0" fmla="*/ 1351430 h 1351430"/>
              <a:gd name="connsiteX1" fmla="*/ 860793 w 2053202"/>
              <a:gd name="connsiteY1" fmla="*/ 178568 h 1351430"/>
              <a:gd name="connsiteX2" fmla="*/ 744113 w 2053202"/>
              <a:gd name="connsiteY2" fmla="*/ 180935 h 1351430"/>
              <a:gd name="connsiteX3" fmla="*/ 936994 w 2053202"/>
              <a:gd name="connsiteY3" fmla="*/ 0 h 1351430"/>
              <a:gd name="connsiteX4" fmla="*/ 1127493 w 2053202"/>
              <a:gd name="connsiteY4" fmla="*/ 180934 h 1351430"/>
              <a:gd name="connsiteX5" fmla="*/ 1013195 w 2053202"/>
              <a:gd name="connsiteY5" fmla="*/ 180936 h 1351430"/>
              <a:gd name="connsiteX6" fmla="*/ 2053202 w 2053202"/>
              <a:gd name="connsiteY6" fmla="*/ 1290591 h 1351430"/>
              <a:gd name="connsiteX0" fmla="*/ 0 w 1667907"/>
              <a:gd name="connsiteY0" fmla="*/ 1351430 h 1351430"/>
              <a:gd name="connsiteX1" fmla="*/ 860792 w 1667907"/>
              <a:gd name="connsiteY1" fmla="*/ 178568 h 1351430"/>
              <a:gd name="connsiteX2" fmla="*/ 744112 w 1667907"/>
              <a:gd name="connsiteY2" fmla="*/ 180935 h 1351430"/>
              <a:gd name="connsiteX3" fmla="*/ 936993 w 1667907"/>
              <a:gd name="connsiteY3" fmla="*/ 0 h 1351430"/>
              <a:gd name="connsiteX4" fmla="*/ 1127492 w 1667907"/>
              <a:gd name="connsiteY4" fmla="*/ 180934 h 1351430"/>
              <a:gd name="connsiteX5" fmla="*/ 1013194 w 1667907"/>
              <a:gd name="connsiteY5" fmla="*/ 180936 h 1351430"/>
              <a:gd name="connsiteX6" fmla="*/ 1667907 w 1667907"/>
              <a:gd name="connsiteY6" fmla="*/ 1298654 h 1351430"/>
              <a:gd name="connsiteX0" fmla="*/ -1 w 1461260"/>
              <a:gd name="connsiteY0" fmla="*/ 1272736 h 1298654"/>
              <a:gd name="connsiteX1" fmla="*/ 654145 w 1461260"/>
              <a:gd name="connsiteY1" fmla="*/ 178568 h 1298654"/>
              <a:gd name="connsiteX2" fmla="*/ 537465 w 1461260"/>
              <a:gd name="connsiteY2" fmla="*/ 180935 h 1298654"/>
              <a:gd name="connsiteX3" fmla="*/ 730346 w 1461260"/>
              <a:gd name="connsiteY3" fmla="*/ 0 h 1298654"/>
              <a:gd name="connsiteX4" fmla="*/ 920845 w 1461260"/>
              <a:gd name="connsiteY4" fmla="*/ 180934 h 1298654"/>
              <a:gd name="connsiteX5" fmla="*/ 806547 w 1461260"/>
              <a:gd name="connsiteY5" fmla="*/ 180936 h 1298654"/>
              <a:gd name="connsiteX6" fmla="*/ 1461260 w 1461260"/>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272736 h 1298654"/>
              <a:gd name="connsiteX1" fmla="*/ 654146 w 1461261"/>
              <a:gd name="connsiteY1" fmla="*/ 178568 h 1298654"/>
              <a:gd name="connsiteX2" fmla="*/ 537466 w 1461261"/>
              <a:gd name="connsiteY2" fmla="*/ 180935 h 1298654"/>
              <a:gd name="connsiteX3" fmla="*/ 730347 w 1461261"/>
              <a:gd name="connsiteY3" fmla="*/ 0 h 1298654"/>
              <a:gd name="connsiteX4" fmla="*/ 920846 w 1461261"/>
              <a:gd name="connsiteY4" fmla="*/ 180934 h 1298654"/>
              <a:gd name="connsiteX5" fmla="*/ 806548 w 1461261"/>
              <a:gd name="connsiteY5" fmla="*/ 180936 h 1298654"/>
              <a:gd name="connsiteX6" fmla="*/ 1461261 w 1461261"/>
              <a:gd name="connsiteY6" fmla="*/ 1298654 h 1298654"/>
              <a:gd name="connsiteX0" fmla="*/ 0 w 1461261"/>
              <a:gd name="connsiteY0" fmla="*/ 1451423 h 1477341"/>
              <a:gd name="connsiteX1" fmla="*/ 654146 w 1461261"/>
              <a:gd name="connsiteY1" fmla="*/ 357255 h 1477341"/>
              <a:gd name="connsiteX2" fmla="*/ 537466 w 1461261"/>
              <a:gd name="connsiteY2" fmla="*/ 359622 h 1477341"/>
              <a:gd name="connsiteX3" fmla="*/ 738559 w 1461261"/>
              <a:gd name="connsiteY3" fmla="*/ 0 h 1477341"/>
              <a:gd name="connsiteX4" fmla="*/ 920846 w 1461261"/>
              <a:gd name="connsiteY4" fmla="*/ 359621 h 1477341"/>
              <a:gd name="connsiteX5" fmla="*/ 806548 w 1461261"/>
              <a:gd name="connsiteY5" fmla="*/ 359623 h 1477341"/>
              <a:gd name="connsiteX6" fmla="*/ 1461261 w 1461261"/>
              <a:gd name="connsiteY6" fmla="*/ 1477341 h 147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1261" h="1477341">
                <a:moveTo>
                  <a:pt x="0" y="1451423"/>
                </a:moveTo>
                <a:cubicBezTo>
                  <a:pt x="615876" y="878670"/>
                  <a:pt x="660299" y="647772"/>
                  <a:pt x="654146" y="357255"/>
                </a:cubicBezTo>
                <a:lnTo>
                  <a:pt x="537466" y="359622"/>
                </a:lnTo>
                <a:lnTo>
                  <a:pt x="738559" y="0"/>
                </a:lnTo>
                <a:lnTo>
                  <a:pt x="920846" y="359621"/>
                </a:lnTo>
                <a:lnTo>
                  <a:pt x="806548" y="359623"/>
                </a:lnTo>
                <a:cubicBezTo>
                  <a:pt x="813194" y="634886"/>
                  <a:pt x="801570" y="898013"/>
                  <a:pt x="1461261" y="1477341"/>
                </a:cubicBezTo>
              </a:path>
            </a:pathLst>
          </a:custGeom>
          <a:gradFill flip="none" rotWithShape="1">
            <a:gsLst>
              <a:gs pos="22000">
                <a:srgbClr val="DE0000"/>
              </a:gs>
              <a:gs pos="88000">
                <a:srgbClr val="0070C0">
                  <a:alpha val="0"/>
                </a:srgbClr>
              </a:gs>
            </a:gsLst>
            <a:lin ang="5400000" scaled="1"/>
            <a:tileRect/>
          </a:gradFill>
          <a:ln>
            <a:noFill/>
          </a:ln>
        </p:spPr>
        <p:style>
          <a:lnRef idx="1">
            <a:schemeClr val="accent1"/>
          </a:lnRef>
          <a:fillRef idx="0">
            <a:schemeClr val="accent1"/>
          </a:fillRef>
          <a:effectRef idx="0">
            <a:schemeClr val="accent1"/>
          </a:effectRef>
          <a:fontRef idx="minor">
            <a:schemeClr val="tx1"/>
          </a:fontRef>
        </p:style>
        <p:txBody>
          <a:bodyPr lIns="0" tIns="0" rIns="0" bIns="0"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44083">
              <a:defRPr/>
            </a:pPr>
            <a:endParaRPr lang="ru-RU" sz="500">
              <a:solidFill>
                <a:prstClr val="black"/>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5752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41000" b="-4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a:gsLst>
              <a:gs pos="16800">
                <a:srgbClr val="FF0000"/>
              </a:gs>
              <a:gs pos="0">
                <a:schemeClr val="accent3">
                  <a:lumMod val="0"/>
                  <a:lumOff val="100000"/>
                </a:schemeClr>
              </a:gs>
              <a:gs pos="35000">
                <a:schemeClr val="accent3">
                  <a:lumMod val="0"/>
                  <a:lumOff val="100000"/>
                </a:schemeClr>
              </a:gs>
              <a:gs pos="100000">
                <a:schemeClr val="accent3">
                  <a:lumMod val="100000"/>
                </a:schemeClr>
              </a:gs>
            </a:gsLst>
            <a:path path="rect">
              <a:fillToRect l="100000" t="100000"/>
            </a:path>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952875" y="4763"/>
            <a:ext cx="4752975" cy="1423987"/>
          </a:xfrm>
          <a:prstGeom prst="triangle">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15364" name="Picture 5"/>
          <p:cNvPicPr>
            <a:picLocks noChangeAspect="1"/>
          </p:cNvPicPr>
          <p:nvPr/>
        </p:nvPicPr>
        <p:blipFill>
          <a:blip r:embed="rId3"/>
          <a:srcRect/>
          <a:stretch>
            <a:fillRect/>
          </a:stretch>
        </p:blipFill>
        <p:spPr bwMode="auto">
          <a:xfrm>
            <a:off x="4559300" y="85725"/>
            <a:ext cx="3606800" cy="809625"/>
          </a:xfrm>
          <a:prstGeom prst="rect">
            <a:avLst/>
          </a:prstGeom>
          <a:noFill/>
          <a:ln w="9525">
            <a:noFill/>
            <a:miter lim="800000"/>
            <a:headEnd/>
            <a:tailEnd/>
          </a:ln>
        </p:spPr>
      </p:pic>
      <p:sp>
        <p:nvSpPr>
          <p:cNvPr id="3" name="TextBox 2"/>
          <p:cNvSpPr txBox="1">
            <a:spLocks noChangeArrowheads="1"/>
          </p:cNvSpPr>
          <p:nvPr/>
        </p:nvSpPr>
        <p:spPr bwMode="auto">
          <a:xfrm>
            <a:off x="0" y="314325"/>
            <a:ext cx="9810750" cy="708025"/>
          </a:xfrm>
          <a:prstGeom prst="rect">
            <a:avLst/>
          </a:prstGeom>
          <a:noFill/>
          <a:ln w="9525">
            <a:noFill/>
            <a:miter lim="800000"/>
            <a:headEnd/>
            <a:tailEnd/>
          </a:ln>
        </p:spPr>
        <p:txBody>
          <a:bodyPr>
            <a:spAutoFit/>
          </a:bodyPr>
          <a:lstStyle/>
          <a:p>
            <a:r>
              <a:rPr lang="en-US" sz="2000" b="1">
                <a:latin typeface="Times New Roman" pitchFamily="18" charset="0"/>
                <a:cs typeface="Times New Roman" pitchFamily="18" charset="0"/>
              </a:rPr>
              <a:t>GEOSTRATEGIC  ADVANTAGES OF </a:t>
            </a:r>
          </a:p>
          <a:p>
            <a:r>
              <a:rPr lang="en-US" sz="2000" b="1">
                <a:latin typeface="Times New Roman" pitchFamily="18" charset="0"/>
                <a:cs typeface="Times New Roman" pitchFamily="18" charset="0"/>
              </a:rPr>
              <a:t>THE BULGARIAN RAILWAY TRANSPORT </a:t>
            </a:r>
            <a:endParaRPr lang="bg-BG" sz="2000" b="1">
              <a:latin typeface="Times New Roman" pitchFamily="18" charset="0"/>
              <a:cs typeface="Times New Roman" pitchFamily="18" charset="0"/>
            </a:endParaRPr>
          </a:p>
        </p:txBody>
      </p:sp>
      <p:pic>
        <p:nvPicPr>
          <p:cNvPr id="4" name="Picture 3"/>
          <p:cNvPicPr>
            <a:picLocks noChangeAspect="1"/>
          </p:cNvPicPr>
          <p:nvPr/>
        </p:nvPicPr>
        <p:blipFill>
          <a:blip r:embed="rId4"/>
          <a:stretch>
            <a:fillRect/>
          </a:stretch>
        </p:blipFill>
        <p:spPr>
          <a:xfrm>
            <a:off x="6496811" y="1924801"/>
            <a:ext cx="5598492" cy="3930766"/>
          </a:xfrm>
          <a:prstGeom prst="rect">
            <a:avLst/>
          </a:prstGeom>
          <a:effectLst>
            <a:outerShdw blurRad="50800" dist="50800" dir="5400000" algn="ctr" rotWithShape="0">
              <a:srgbClr val="FF0000"/>
            </a:outerShdw>
            <a:softEdge rad="0"/>
          </a:effectLst>
          <a:scene3d>
            <a:camera prst="orthographicFront"/>
            <a:lightRig rig="threePt" dir="t"/>
          </a:scene3d>
          <a:sp3d contourW="12700">
            <a:bevelT w="101600" h="95250" prst="angle"/>
            <a:contourClr>
              <a:srgbClr val="FF0000"/>
            </a:contourClr>
          </a:sp3d>
        </p:spPr>
      </p:pic>
      <p:sp>
        <p:nvSpPr>
          <p:cNvPr id="8" name="Rectangle 3"/>
          <p:cNvSpPr txBox="1">
            <a:spLocks noChangeArrowheads="1"/>
          </p:cNvSpPr>
          <p:nvPr/>
        </p:nvSpPr>
        <p:spPr bwMode="auto">
          <a:xfrm>
            <a:off x="0" y="1835150"/>
            <a:ext cx="6362700" cy="5022850"/>
          </a:xfrm>
          <a:prstGeom prst="rect">
            <a:avLst/>
          </a:prstGeom>
          <a:noFill/>
          <a:ln w="9525">
            <a:noFill/>
            <a:miter lim="800000"/>
            <a:headEnd/>
            <a:tailEnd/>
          </a:ln>
        </p:spPr>
        <p:txBody>
          <a:bodyPr/>
          <a:lstStyle/>
          <a:p>
            <a:pPr marL="273050" indent="-273050" algn="just">
              <a:lnSpc>
                <a:spcPct val="80000"/>
              </a:lnSpc>
              <a:spcBef>
                <a:spcPct val="60000"/>
              </a:spcBef>
              <a:buClr>
                <a:srgbClr val="FF0000"/>
              </a:buClr>
              <a:buSzPct val="95000"/>
              <a:buFont typeface="Wingdings" pitchFamily="2" charset="2"/>
              <a:buChar char="Ø"/>
            </a:pPr>
            <a:r>
              <a:rPr lang="en-US" altLang="bg-BG" sz="2200" b="1" i="1">
                <a:latin typeface="Times New Roman" pitchFamily="18" charset="0"/>
                <a:cs typeface="Times New Roman" pitchFamily="18" charset="0"/>
              </a:rPr>
              <a:t>Crossroad position of the country enabling the development of transit transport on the</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lines of the Pan-European </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transport corridors</a:t>
            </a:r>
            <a:r>
              <a:rPr lang="bg-BG" altLang="bg-BG" sz="2200" b="1" i="1">
                <a:latin typeface="Times New Roman" pitchFamily="18" charset="0"/>
                <a:cs typeface="Times New Roman" pitchFamily="18" charset="0"/>
              </a:rPr>
              <a:t>;</a:t>
            </a:r>
          </a:p>
          <a:p>
            <a:pPr marL="273050" indent="-273050" algn="just">
              <a:lnSpc>
                <a:spcPct val="80000"/>
              </a:lnSpc>
              <a:spcBef>
                <a:spcPct val="60000"/>
              </a:spcBef>
              <a:buClr>
                <a:srgbClr val="FF0000"/>
              </a:buClr>
              <a:buSzPct val="95000"/>
              <a:buFont typeface="Wingdings" pitchFamily="2" charset="2"/>
              <a:buChar char="Ø"/>
            </a:pPr>
            <a:r>
              <a:rPr lang="en-US" altLang="bg-BG" sz="2200" b="1" i="1">
                <a:latin typeface="Times New Roman" pitchFamily="18" charset="0"/>
                <a:cs typeface="Times New Roman" pitchFamily="18" charset="0"/>
              </a:rPr>
              <a:t>Link with five European transport corridors:</a:t>
            </a:r>
            <a:r>
              <a:rPr lang="bg-BG" altLang="bg-BG" sz="2200" b="1" i="1">
                <a:latin typeface="Times New Roman" pitchFamily="18" charset="0"/>
                <a:cs typeface="Times New Roman" pitchFamily="18" charset="0"/>
              </a:rPr>
              <a:t> </a:t>
            </a:r>
            <a:r>
              <a:rPr lang="en-US" altLang="bg-BG" sz="2200" b="1" i="1">
                <a:solidFill>
                  <a:srgbClr val="FF0000"/>
                </a:solidFill>
                <a:latin typeface="Times New Roman" pitchFamily="18" charset="0"/>
                <a:cs typeface="Times New Roman" pitchFamily="18" charset="0"/>
              </a:rPr>
              <a:t>IV, VII, VIII, IX and</a:t>
            </a:r>
            <a:r>
              <a:rPr lang="bg-BG" altLang="bg-BG" sz="2200" b="1" i="1">
                <a:solidFill>
                  <a:srgbClr val="FF0000"/>
                </a:solidFill>
                <a:latin typeface="Times New Roman" pitchFamily="18" charset="0"/>
                <a:cs typeface="Times New Roman" pitchFamily="18" charset="0"/>
              </a:rPr>
              <a:t> </a:t>
            </a:r>
            <a:r>
              <a:rPr lang="en-US" altLang="bg-BG" sz="2200" b="1" i="1">
                <a:solidFill>
                  <a:srgbClr val="FF0000"/>
                </a:solidFill>
                <a:latin typeface="Times New Roman" pitchFamily="18" charset="0"/>
                <a:cs typeface="Times New Roman" pitchFamily="18" charset="0"/>
              </a:rPr>
              <a:t>X</a:t>
            </a:r>
            <a:r>
              <a:rPr lang="bg-BG" altLang="bg-BG" sz="2200" b="1" i="1">
                <a:latin typeface="Times New Roman" pitchFamily="18" charset="0"/>
                <a:cs typeface="Times New Roman" pitchFamily="18" charset="0"/>
              </a:rPr>
              <a:t>;</a:t>
            </a:r>
          </a:p>
          <a:p>
            <a:pPr marL="273050" indent="-273050" algn="just">
              <a:lnSpc>
                <a:spcPct val="80000"/>
              </a:lnSpc>
              <a:spcBef>
                <a:spcPct val="60000"/>
              </a:spcBef>
              <a:buClr>
                <a:srgbClr val="FF0000"/>
              </a:buClr>
              <a:buSzPct val="95000"/>
              <a:buFont typeface="Wingdings" pitchFamily="2" charset="2"/>
              <a:buChar char="Ø"/>
            </a:pPr>
            <a:r>
              <a:rPr lang="en-US" altLang="bg-BG" sz="2200" b="1" i="1">
                <a:latin typeface="Times New Roman" pitchFamily="18" charset="0"/>
                <a:cs typeface="Times New Roman" pitchFamily="18" charset="0"/>
              </a:rPr>
              <a:t>Link with the OSJD corridors:</a:t>
            </a:r>
            <a:r>
              <a:rPr lang="bg-BG" altLang="bg-BG" sz="2200" b="1" i="1">
                <a:latin typeface="Times New Roman" pitchFamily="18" charset="0"/>
                <a:cs typeface="Times New Roman" pitchFamily="18" charset="0"/>
              </a:rPr>
              <a:t> </a:t>
            </a:r>
            <a:r>
              <a:rPr lang="en-US" altLang="bg-BG" sz="2200" b="1" i="1">
                <a:solidFill>
                  <a:srgbClr val="FF0000"/>
                </a:solidFill>
                <a:latin typeface="Times New Roman" pitchFamily="18" charset="0"/>
                <a:cs typeface="Times New Roman" pitchFamily="18" charset="0"/>
              </a:rPr>
              <a:t>No 6</a:t>
            </a:r>
            <a:r>
              <a:rPr lang="bg-BG" altLang="bg-BG" sz="2200" b="1" i="1">
                <a:solidFill>
                  <a:srgbClr val="FF0000"/>
                </a:solidFill>
                <a:latin typeface="Times New Roman" pitchFamily="18" charset="0"/>
                <a:cs typeface="Times New Roman" pitchFamily="18" charset="0"/>
              </a:rPr>
              <a:t> </a:t>
            </a:r>
            <a:r>
              <a:rPr lang="en-US" altLang="bg-BG" sz="2200" b="1" i="1">
                <a:latin typeface="Times New Roman" pitchFamily="18" charset="0"/>
                <a:cs typeface="Times New Roman" pitchFamily="18" charset="0"/>
              </a:rPr>
              <a:t>(Czech Republic</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Hungary</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Romania</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Bulgaria</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Turkey</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Iran</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Turkmenistan</a:t>
            </a:r>
            <a:r>
              <a:rPr lang="bg-BG" altLang="bg-BG" sz="2200" b="1" i="1">
                <a:latin typeface="Times New Roman" pitchFamily="18" charset="0"/>
                <a:cs typeface="Times New Roman" pitchFamily="18" charset="0"/>
              </a:rPr>
              <a:t>), </a:t>
            </a:r>
            <a:r>
              <a:rPr lang="en-US" altLang="bg-BG" sz="2200" b="1" i="1">
                <a:solidFill>
                  <a:srgbClr val="FF0000"/>
                </a:solidFill>
                <a:latin typeface="Times New Roman" pitchFamily="18" charset="0"/>
                <a:cs typeface="Times New Roman" pitchFamily="18" charset="0"/>
              </a:rPr>
              <a:t>No 12</a:t>
            </a:r>
            <a:r>
              <a:rPr lang="bg-BG" altLang="bg-BG" sz="2200" b="1" i="1">
                <a:solidFill>
                  <a:srgbClr val="FF0000"/>
                </a:solidFill>
                <a:latin typeface="Times New Roman" pitchFamily="18" charset="0"/>
                <a:cs typeface="Times New Roman" pitchFamily="18" charset="0"/>
              </a:rPr>
              <a:t> </a:t>
            </a:r>
            <a:r>
              <a:rPr lang="bg-BG" altLang="bg-BG" sz="2200" b="1" i="1">
                <a:latin typeface="Times New Roman" pitchFamily="18" charset="0"/>
                <a:cs typeface="Times New Roman" pitchFamily="18" charset="0"/>
              </a:rPr>
              <a:t>(</a:t>
            </a:r>
            <a:r>
              <a:rPr lang="en-US" altLang="bg-BG" sz="2200" b="1" i="1">
                <a:latin typeface="Times New Roman" pitchFamily="18" charset="0"/>
                <a:cs typeface="Times New Roman" pitchFamily="18" charset="0"/>
              </a:rPr>
              <a:t>Moldova</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Romania</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Bulgaria</a:t>
            </a:r>
            <a:r>
              <a:rPr lang="bg-BG" altLang="bg-BG" sz="2200" b="1" i="1">
                <a:latin typeface="Times New Roman" pitchFamily="18" charset="0"/>
                <a:cs typeface="Times New Roman" pitchFamily="18" charset="0"/>
              </a:rPr>
              <a:t>);</a:t>
            </a:r>
          </a:p>
          <a:p>
            <a:pPr marL="273050" indent="-273050" algn="just">
              <a:lnSpc>
                <a:spcPct val="80000"/>
              </a:lnSpc>
              <a:spcBef>
                <a:spcPct val="60000"/>
              </a:spcBef>
              <a:buClr>
                <a:srgbClr val="FF0000"/>
              </a:buClr>
              <a:buSzPct val="95000"/>
              <a:buFont typeface="Wingdings" pitchFamily="2" charset="2"/>
              <a:buChar char="Ø"/>
            </a:pPr>
            <a:r>
              <a:rPr lang="en-US" altLang="bg-BG" sz="2200" b="1" i="1">
                <a:latin typeface="Times New Roman" pitchFamily="18" charset="0"/>
                <a:cs typeface="Times New Roman" pitchFamily="18" charset="0"/>
              </a:rPr>
              <a:t>Link with the </a:t>
            </a:r>
            <a:r>
              <a:rPr lang="bg-BG" altLang="bg-BG" sz="2200" b="1" i="1">
                <a:solidFill>
                  <a:srgbClr val="FF0000"/>
                </a:solidFill>
                <a:latin typeface="Times New Roman" pitchFamily="18" charset="0"/>
                <a:cs typeface="Times New Roman" pitchFamily="18" charset="0"/>
              </a:rPr>
              <a:t>TRACECA</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transport corridor </a:t>
            </a:r>
            <a:r>
              <a:rPr lang="bg-BG" altLang="bg-BG" sz="2200" b="1" i="1">
                <a:latin typeface="Times New Roman" pitchFamily="18" charset="0"/>
                <a:cs typeface="Times New Roman" pitchFamily="18" charset="0"/>
              </a:rPr>
              <a:t>(</a:t>
            </a:r>
            <a:r>
              <a:rPr lang="en-US" altLang="bg-BG" sz="2200" b="1" i="1">
                <a:latin typeface="Times New Roman" pitchFamily="18" charset="0"/>
                <a:cs typeface="Times New Roman" pitchFamily="18" charset="0"/>
              </a:rPr>
              <a:t>Europe</a:t>
            </a:r>
            <a:r>
              <a:rPr lang="bg-BG" altLang="bg-BG" sz="2200" b="1" i="1">
                <a:latin typeface="Times New Roman" pitchFamily="18" charset="0"/>
                <a:cs typeface="Times New Roman" pitchFamily="18" charset="0"/>
              </a:rPr>
              <a:t>-</a:t>
            </a:r>
            <a:r>
              <a:rPr lang="en-US" altLang="bg-BG" sz="2200" b="1" i="1">
                <a:latin typeface="Times New Roman" pitchFamily="18" charset="0"/>
                <a:cs typeface="Times New Roman" pitchFamily="18" charset="0"/>
              </a:rPr>
              <a:t> Caucasus</a:t>
            </a:r>
            <a:r>
              <a:rPr lang="bg-BG" altLang="bg-BG" sz="2200" b="1" i="1">
                <a:latin typeface="Times New Roman" pitchFamily="18" charset="0"/>
                <a:cs typeface="Times New Roman" pitchFamily="18" charset="0"/>
              </a:rPr>
              <a:t>-</a:t>
            </a:r>
            <a:r>
              <a:rPr lang="en-US" altLang="bg-BG" sz="2200" b="1" i="1">
                <a:latin typeface="Times New Roman" pitchFamily="18" charset="0"/>
                <a:cs typeface="Times New Roman" pitchFamily="18" charset="0"/>
              </a:rPr>
              <a:t> Asia</a:t>
            </a:r>
            <a:r>
              <a:rPr lang="bg-BG" altLang="bg-BG" sz="2200" b="1" i="1">
                <a:latin typeface="Times New Roman" pitchFamily="18" charset="0"/>
                <a:cs typeface="Times New Roman" pitchFamily="18" charset="0"/>
              </a:rPr>
              <a:t>)</a:t>
            </a:r>
            <a:r>
              <a:rPr lang="en-US" altLang="bg-BG" sz="2200" b="1" i="1">
                <a:latin typeface="Times New Roman" pitchFamily="18" charset="0"/>
                <a:cs typeface="Times New Roman" pitchFamily="18" charset="0"/>
              </a:rPr>
              <a:t>:</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through Burgas Port</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Varna Port</a:t>
            </a:r>
            <a:r>
              <a:rPr lang="bg-BG" altLang="bg-BG" sz="2200" b="1" i="1">
                <a:latin typeface="Times New Roman" pitchFamily="18" charset="0"/>
                <a:cs typeface="Times New Roman" pitchFamily="18" charset="0"/>
              </a:rPr>
              <a:t>, </a:t>
            </a:r>
            <a:r>
              <a:rPr lang="en-US" altLang="bg-BG" sz="2200" b="1" i="1">
                <a:latin typeface="Times New Roman" pitchFamily="18" charset="0"/>
                <a:cs typeface="Times New Roman" pitchFamily="18" charset="0"/>
              </a:rPr>
              <a:t>Varna Ferry</a:t>
            </a:r>
            <a:r>
              <a:rPr lang="bg-BG" altLang="bg-BG" sz="2200" b="1" i="1">
                <a:latin typeface="Times New Roman" pitchFamily="18" charset="0"/>
                <a:cs typeface="Times New Roman" pitchFamily="18" charset="0"/>
              </a:rPr>
              <a:t>);</a:t>
            </a:r>
          </a:p>
          <a:p>
            <a:pPr marL="273050" indent="-273050" algn="just">
              <a:lnSpc>
                <a:spcPct val="80000"/>
              </a:lnSpc>
              <a:spcBef>
                <a:spcPct val="60000"/>
              </a:spcBef>
              <a:buClr>
                <a:srgbClr val="FF0000"/>
              </a:buClr>
              <a:buSzPct val="95000"/>
              <a:buFont typeface="Wingdings" pitchFamily="2" charset="2"/>
              <a:buChar char="Ø"/>
            </a:pPr>
            <a:r>
              <a:rPr lang="en-US" altLang="bg-BG" sz="2200" b="1" i="1">
                <a:latin typeface="Times New Roman" pitchFamily="18" charset="0"/>
                <a:cs typeface="Times New Roman" pitchFamily="18" charset="0"/>
              </a:rPr>
              <a:t>A railway link with the </a:t>
            </a:r>
            <a:r>
              <a:rPr lang="en-US" altLang="bg-BG" sz="2200" b="1" i="1">
                <a:solidFill>
                  <a:srgbClr val="FF0000"/>
                </a:solidFill>
                <a:latin typeface="Times New Roman" pitchFamily="18" charset="0"/>
                <a:cs typeface="Times New Roman" pitchFamily="18" charset="0"/>
              </a:rPr>
              <a:t>Black Sea ports </a:t>
            </a:r>
            <a:r>
              <a:rPr lang="en-US" altLang="bg-BG" sz="2200" b="1" i="1">
                <a:latin typeface="Times New Roman" pitchFamily="18" charset="0"/>
                <a:cs typeface="Times New Roman" pitchFamily="18" charset="0"/>
              </a:rPr>
              <a:t>of Varna and Burgas and the </a:t>
            </a:r>
            <a:r>
              <a:rPr lang="en-US" altLang="bg-BG" sz="2200" b="1" i="1">
                <a:solidFill>
                  <a:srgbClr val="FF0000"/>
                </a:solidFill>
                <a:latin typeface="Times New Roman" pitchFamily="18" charset="0"/>
                <a:cs typeface="Times New Roman" pitchFamily="18" charset="0"/>
              </a:rPr>
              <a:t>Danube </a:t>
            </a:r>
            <a:r>
              <a:rPr lang="en-US" altLang="bg-BG" sz="2200" b="1">
                <a:solidFill>
                  <a:srgbClr val="FF0000"/>
                </a:solidFill>
                <a:latin typeface="Times New Roman" pitchFamily="18" charset="0"/>
                <a:cs typeface="Times New Roman" pitchFamily="18" charset="0"/>
              </a:rPr>
              <a:t>ports </a:t>
            </a:r>
            <a:r>
              <a:rPr lang="en-US" altLang="bg-BG" sz="2200" b="1">
                <a:latin typeface="Times New Roman" pitchFamily="18" charset="0"/>
                <a:cs typeface="Times New Roman" pitchFamily="18" charset="0"/>
              </a:rPr>
              <a:t>Lom</a:t>
            </a:r>
            <a:r>
              <a:rPr lang="bg-BG" altLang="bg-BG" sz="2200" b="1">
                <a:latin typeface="Times New Roman" pitchFamily="18" charset="0"/>
                <a:cs typeface="Times New Roman" pitchFamily="18" charset="0"/>
              </a:rPr>
              <a:t>, </a:t>
            </a:r>
            <a:r>
              <a:rPr lang="en-US" altLang="bg-BG" sz="2200" b="1">
                <a:latin typeface="Times New Roman" pitchFamily="18" charset="0"/>
                <a:cs typeface="Times New Roman" pitchFamily="18" charset="0"/>
              </a:rPr>
              <a:t>Ruse</a:t>
            </a:r>
            <a:r>
              <a:rPr lang="bg-BG" altLang="bg-BG" sz="2200" b="1">
                <a:latin typeface="Times New Roman" pitchFamily="18" charset="0"/>
                <a:cs typeface="Times New Roman" pitchFamily="18" charset="0"/>
              </a:rPr>
              <a:t>, </a:t>
            </a:r>
            <a:r>
              <a:rPr lang="en-US" altLang="bg-BG" sz="2200" b="1">
                <a:latin typeface="Times New Roman" pitchFamily="18" charset="0"/>
                <a:cs typeface="Times New Roman" pitchFamily="18" charset="0"/>
              </a:rPr>
              <a:t>Svishtov</a:t>
            </a:r>
            <a:r>
              <a:rPr lang="bg-BG" altLang="bg-BG" sz="2200" b="1">
                <a:latin typeface="Times New Roman" pitchFamily="18" charset="0"/>
                <a:cs typeface="Times New Roman" pitchFamily="18" charset="0"/>
              </a:rPr>
              <a:t>, </a:t>
            </a:r>
            <a:r>
              <a:rPr lang="en-US" altLang="bg-BG" sz="2200" b="1">
                <a:latin typeface="Times New Roman" pitchFamily="18" charset="0"/>
                <a:cs typeface="Times New Roman" pitchFamily="18" charset="0"/>
              </a:rPr>
              <a:t>Silistra and Vidin.</a:t>
            </a:r>
            <a:endParaRPr lang="bg-BG" altLang="bg-BG" sz="2200" b="1">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Click="0" advTm="12383">
        <p15:prstTrans prst="pageCurlDouble"/>
      </p:transition>
    </mc:Choice>
    <mc:Fallback>
      <p:transition spd="slow" advClick="0" advTm="12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fltVal val="0"/>
                                          </p:val>
                                        </p:tav>
                                        <p:tav tm="100000">
                                          <p:val>
                                            <p:strVal val="#ppt_w"/>
                                          </p:val>
                                        </p:tav>
                                      </p:tavLst>
                                    </p:anim>
                                    <p:anim calcmode="lin" valueType="num">
                                      <p:cBhvr>
                                        <p:cTn id="14" dur="2000" fill="hold"/>
                                        <p:tgtEl>
                                          <p:spTgt spid="4"/>
                                        </p:tgtEl>
                                        <p:attrNameLst>
                                          <p:attrName>ppt_h</p:attrName>
                                        </p:attrNameLst>
                                      </p:cBhvr>
                                      <p:tavLst>
                                        <p:tav tm="0">
                                          <p:val>
                                            <p:fltVal val="0"/>
                                          </p:val>
                                        </p:tav>
                                        <p:tav tm="100000">
                                          <p:val>
                                            <p:strVal val="#ppt_h"/>
                                          </p:val>
                                        </p:tav>
                                      </p:tavLst>
                                    </p:anim>
                                    <p:anim calcmode="lin" valueType="num">
                                      <p:cBhvr>
                                        <p:cTn id="15" dur="2000" fill="hold"/>
                                        <p:tgtEl>
                                          <p:spTgt spid="4"/>
                                        </p:tgtEl>
                                        <p:attrNameLst>
                                          <p:attrName>style.rotation</p:attrName>
                                        </p:attrNameLst>
                                      </p:cBhvr>
                                      <p:tavLst>
                                        <p:tav tm="0">
                                          <p:val>
                                            <p:fltVal val="90"/>
                                          </p:val>
                                        </p:tav>
                                        <p:tav tm="100000">
                                          <p:val>
                                            <p:fltVal val="0"/>
                                          </p:val>
                                        </p:tav>
                                      </p:tavLst>
                                    </p:anim>
                                    <p:animEffect transition="in" filter="fade">
                                      <p:cBhvr>
                                        <p:cTn id="16" dur="2000"/>
                                        <p:tgtEl>
                                          <p:spTgt spid="4"/>
                                        </p:tgtEl>
                                      </p:cBhvr>
                                    </p:animEffect>
                                  </p:childTnLst>
                                </p:cTn>
                              </p:par>
                            </p:childTnLst>
                          </p:cTn>
                        </p:par>
                        <p:par>
                          <p:cTn id="17" fill="hold">
                            <p:stCondLst>
                              <p:cond delay="4000"/>
                            </p:stCondLst>
                            <p:childTnLst>
                              <p:par>
                                <p:cTn id="18" presetID="42" presetClass="entr" presetSubtype="0" fill="hold" grpId="0" nodeType="afterEffect">
                                  <p:stCondLst>
                                    <p:cond delay="200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anim calcmode="lin" valueType="num">
                                      <p:cBhvr>
                                        <p:cTn id="2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7000"/>
                            </p:stCondLst>
                            <p:childTnLst>
                              <p:par>
                                <p:cTn id="24" presetID="42" presetClass="entr" presetSubtype="0" fill="hold" grpId="0" nodeType="afterEffect">
                                  <p:stCondLst>
                                    <p:cond delay="250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fade">
                                      <p:cBhvr>
                                        <p:cTn id="26" dur="1000"/>
                                        <p:tgtEl>
                                          <p:spTgt spid="8">
                                            <p:txEl>
                                              <p:pRg st="1" end="1"/>
                                            </p:txEl>
                                          </p:spTgt>
                                        </p:tgtEl>
                                      </p:cBhvr>
                                    </p:animEffect>
                                    <p:anim calcmode="lin" valueType="num">
                                      <p:cBhvr>
                                        <p:cTn id="2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500"/>
                            </p:stCondLst>
                            <p:childTnLst>
                              <p:par>
                                <p:cTn id="30" presetID="42" presetClass="entr" presetSubtype="0" fill="hold" grpId="0" nodeType="afterEffect">
                                  <p:stCondLst>
                                    <p:cond delay="250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fade">
                                      <p:cBhvr>
                                        <p:cTn id="32" dur="1000"/>
                                        <p:tgtEl>
                                          <p:spTgt spid="8">
                                            <p:txEl>
                                              <p:pRg st="2" end="2"/>
                                            </p:txEl>
                                          </p:spTgt>
                                        </p:tgtEl>
                                      </p:cBhvr>
                                    </p:animEffect>
                                    <p:anim calcmode="lin" valueType="num">
                                      <p:cBhvr>
                                        <p:cTn id="3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35" fill="hold">
                            <p:stCondLst>
                              <p:cond delay="14000"/>
                            </p:stCondLst>
                            <p:childTnLst>
                              <p:par>
                                <p:cTn id="36" presetID="42" presetClass="entr" presetSubtype="0" fill="hold" grpId="0" nodeType="afterEffect">
                                  <p:stCondLst>
                                    <p:cond delay="250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fade">
                                      <p:cBhvr>
                                        <p:cTn id="38" dur="1000"/>
                                        <p:tgtEl>
                                          <p:spTgt spid="8">
                                            <p:txEl>
                                              <p:pRg st="3" end="3"/>
                                            </p:txEl>
                                          </p:spTgt>
                                        </p:tgtEl>
                                      </p:cBhvr>
                                    </p:animEffect>
                                    <p:anim calcmode="lin" valueType="num">
                                      <p:cBhvr>
                                        <p:cTn id="3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41" fill="hold">
                            <p:stCondLst>
                              <p:cond delay="17500"/>
                            </p:stCondLst>
                            <p:childTnLst>
                              <p:par>
                                <p:cTn id="42" presetID="42" presetClass="entr" presetSubtype="0" fill="hold" grpId="0" nodeType="afterEffect">
                                  <p:stCondLst>
                                    <p:cond delay="250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1000"/>
                                        <p:tgtEl>
                                          <p:spTgt spid="8">
                                            <p:txEl>
                                              <p:pRg st="4" end="4"/>
                                            </p:txEl>
                                          </p:spTgt>
                                        </p:tgtEl>
                                      </p:cBhvr>
                                    </p:animEffect>
                                    <p:anim calcmode="lin" valueType="num">
                                      <p:cBhvr>
                                        <p:cTn id="4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advAuto="200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r>
              <a:rPr lang="en-US" sz="2800" b="1" dirty="0">
                <a:latin typeface="Times New Roman" panose="02020603050405020304" pitchFamily="18" charset="0"/>
                <a:cs typeface="Times New Roman" panose="02020603050405020304" pitchFamily="18" charset="0"/>
              </a:rPr>
              <a:t>        </a:t>
            </a:r>
            <a:endParaRPr lang="bg-BG" sz="2800" b="1" dirty="0">
              <a:latin typeface="Times New Roman" panose="02020603050405020304" pitchFamily="18" charset="0"/>
              <a:cs typeface="Times New Roman" panose="02020603050405020304" pitchFamily="18" charset="0"/>
            </a:endParaRPr>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28676"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3" name="TextBox 2"/>
          <p:cNvSpPr txBox="1">
            <a:spLocks noChangeArrowheads="1"/>
          </p:cNvSpPr>
          <p:nvPr/>
        </p:nvSpPr>
        <p:spPr bwMode="auto">
          <a:xfrm>
            <a:off x="419100" y="423863"/>
            <a:ext cx="4137025" cy="400050"/>
          </a:xfrm>
          <a:prstGeom prst="rect">
            <a:avLst/>
          </a:prstGeom>
          <a:noFill/>
          <a:ln w="9525">
            <a:noFill/>
            <a:miter lim="800000"/>
            <a:headEnd/>
            <a:tailEnd/>
          </a:ln>
        </p:spPr>
        <p:txBody>
          <a:bodyPr>
            <a:spAutoFit/>
          </a:bodyPr>
          <a:lstStyle/>
          <a:p>
            <a:r>
              <a:rPr lang="en-US" sz="2000" b="1">
                <a:latin typeface="Times New Roman" pitchFamily="18" charset="0"/>
                <a:cs typeface="Times New Roman" pitchFamily="18" charset="0"/>
              </a:rPr>
              <a:t>EUROPE – ASIA KEY PROJECTS</a:t>
            </a:r>
            <a:endParaRPr lang="bg-BG" sz="2000">
              <a:latin typeface="Calibri" pitchFamily="34" charset="0"/>
            </a:endParaRPr>
          </a:p>
        </p:txBody>
      </p:sp>
      <p:pic>
        <p:nvPicPr>
          <p:cNvPr id="4" name="Picture 3"/>
          <p:cNvPicPr>
            <a:picLocks noChangeAspect="1"/>
          </p:cNvPicPr>
          <p:nvPr/>
        </p:nvPicPr>
        <p:blipFill>
          <a:blip r:embed="rId4"/>
          <a:srcRect/>
          <a:stretch>
            <a:fillRect/>
          </a:stretch>
        </p:blipFill>
        <p:spPr bwMode="auto">
          <a:xfrm>
            <a:off x="0" y="1181100"/>
            <a:ext cx="12192000" cy="5797550"/>
          </a:xfrm>
          <a:prstGeom prst="rect">
            <a:avLst/>
          </a:prstGeom>
          <a:noFill/>
          <a:ln w="9525">
            <a:noFill/>
            <a:miter lim="800000"/>
            <a:headEnd/>
            <a:tailEnd/>
          </a:ln>
        </p:spPr>
      </p:pic>
      <p:sp>
        <p:nvSpPr>
          <p:cNvPr id="7" name="TextBox 6"/>
          <p:cNvSpPr txBox="1"/>
          <p:nvPr/>
        </p:nvSpPr>
        <p:spPr>
          <a:xfrm>
            <a:off x="0" y="23723"/>
            <a:ext cx="12192000" cy="1200329"/>
          </a:xfrm>
          <a:prstGeom prst="rect">
            <a:avLst/>
          </a:prstGeom>
          <a:solidFill>
            <a:schemeClr val="accent1">
              <a:lumMod val="60000"/>
              <a:lumOff val="40000"/>
            </a:schemeClr>
          </a:solidFill>
          <a:ln/>
        </p:spPr>
        <p:style>
          <a:lnRef idx="0">
            <a:schemeClr val="accent6"/>
          </a:lnRef>
          <a:fillRef idx="3">
            <a:schemeClr val="accent6"/>
          </a:fillRef>
          <a:effectRef idx="3">
            <a:schemeClr val="accent6"/>
          </a:effectRef>
          <a:fontRef idx="minor">
            <a:schemeClr val="lt1"/>
          </a:fontRef>
        </p:style>
        <p:txBody>
          <a:bodyPr>
            <a:spAutoFit/>
          </a:bodyPr>
          <a:lstStyle/>
          <a:p>
            <a:pPr algn="ctr" fontAlgn="auto">
              <a:spcBef>
                <a:spcPts val="0"/>
              </a:spcBef>
              <a:spcAft>
                <a:spcPts val="0"/>
              </a:spcAft>
              <a:defRPr/>
            </a:pPr>
            <a:endParaRPr lang="en-US" b="1" i="1" dirty="0">
              <a:solidFill>
                <a:srgbClr val="C0000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b="1" i="1" dirty="0">
                <a:solidFill>
                  <a:srgbClr val="C00000"/>
                </a:solidFill>
                <a:latin typeface="Times New Roman" panose="02020603050405020304" pitchFamily="18" charset="0"/>
                <a:cs typeface="Times New Roman" panose="02020603050405020304" pitchFamily="18" charset="0"/>
              </a:rPr>
              <a:t>Distribution of goods </a:t>
            </a:r>
            <a:endParaRPr lang="en-US" b="1" i="1" u="sng" dirty="0">
              <a:solidFill>
                <a:srgbClr val="C00000"/>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b="1" i="1" dirty="0">
                <a:solidFill>
                  <a:srgbClr val="C00000"/>
                </a:solidFill>
                <a:latin typeface="Times New Roman" panose="02020603050405020304" pitchFamily="18" charset="0"/>
                <a:cs typeface="Times New Roman" panose="02020603050405020304" pitchFamily="18" charset="0"/>
              </a:rPr>
              <a:t>from China via Balkans allover Europe /via the Greek ports Piraeus and Thessaloniki/</a:t>
            </a:r>
          </a:p>
          <a:p>
            <a:pPr algn="ctr" fontAlgn="auto">
              <a:spcBef>
                <a:spcPts val="0"/>
              </a:spcBef>
              <a:spcAft>
                <a:spcPts val="0"/>
              </a:spcAft>
              <a:defRPr/>
            </a:pPr>
            <a:endParaRPr lang="en-US" b="1" i="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934">
        <p15:prstTrans prst="pageCurlDouble"/>
      </p:transition>
    </mc:Choice>
    <mc:Fallback xmlns="">
      <p:transition spd="slow" advTm="309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a:stretch>
            <a:fillRect/>
          </a:stretch>
        </p:blipFill>
        <p:spPr bwMode="auto">
          <a:xfrm>
            <a:off x="0" y="20524"/>
            <a:ext cx="12192000" cy="6858000"/>
          </a:xfrm>
          <a:prstGeom prst="rect">
            <a:avLst/>
          </a:prstGeom>
          <a:noFill/>
          <a:ln w="9525">
            <a:noFill/>
            <a:miter lim="800000"/>
            <a:headEnd/>
            <a:tailEnd/>
          </a:ln>
        </p:spPr>
      </p:pic>
      <p:graphicFrame>
        <p:nvGraphicFramePr>
          <p:cNvPr id="5" name="Диаграмма 224"/>
          <p:cNvGraphicFramePr>
            <a:graphicFrameLocks/>
          </p:cNvGraphicFramePr>
          <p:nvPr>
            <p:extLst>
              <p:ext uri="{D42A27DB-BD31-4B8C-83A1-F6EECF244321}">
                <p14:modId xmlns:p14="http://schemas.microsoft.com/office/powerpoint/2010/main" val="2790757150"/>
              </p:ext>
            </p:extLst>
          </p:nvPr>
        </p:nvGraphicFramePr>
        <p:xfrm>
          <a:off x="0" y="4585312"/>
          <a:ext cx="6259513" cy="2354263"/>
        </p:xfrm>
        <a:graphic>
          <a:graphicData uri="http://schemas.openxmlformats.org/presentationml/2006/ole">
            <mc:AlternateContent xmlns:mc="http://schemas.openxmlformats.org/markup-compatibility/2006">
              <mc:Choice xmlns:v="urn:schemas-microsoft-com:vml" Requires="v">
                <p:oleObj spid="_x0000_s3084" name="Chart" r:id="rId4" imgW="5105647" imgH="2143125" progId="Excel.Chart.8">
                  <p:embed/>
                </p:oleObj>
              </mc:Choice>
              <mc:Fallback>
                <p:oleObj name="Chart" r:id="rId4" imgW="5105647" imgH="2143125" progId="Excel.Chart.8">
                  <p:embed/>
                  <p:pic>
                    <p:nvPicPr>
                      <p:cNvPr id="11" name="Диаграмма 224"/>
                      <p:cNvPicPr>
                        <a:picLocks noChangeArrowheads="1"/>
                      </p:cNvPicPr>
                      <p:nvPr/>
                    </p:nvPicPr>
                    <p:blipFill>
                      <a:blip r:embed="rId5"/>
                      <a:srcRect/>
                      <a:stretch>
                        <a:fillRect/>
                      </a:stretch>
                    </p:blipFill>
                    <p:spPr bwMode="auto">
                      <a:xfrm>
                        <a:off x="0" y="4585312"/>
                        <a:ext cx="6259513" cy="2354263"/>
                      </a:xfrm>
                      <a:prstGeom prst="rect">
                        <a:avLst/>
                      </a:prstGeom>
                      <a:noFill/>
                    </p:spPr>
                  </p:pic>
                </p:oleObj>
              </mc:Fallback>
            </mc:AlternateContent>
          </a:graphicData>
        </a:graphic>
      </p:graphicFrame>
      <p:pic>
        <p:nvPicPr>
          <p:cNvPr id="6" name="Picture 5"/>
          <p:cNvPicPr>
            <a:picLocks noChangeAspect="1"/>
          </p:cNvPicPr>
          <p:nvPr/>
        </p:nvPicPr>
        <p:blipFill>
          <a:blip r:embed="rId6"/>
          <a:stretch>
            <a:fillRect/>
          </a:stretch>
        </p:blipFill>
        <p:spPr>
          <a:xfrm>
            <a:off x="6259513" y="4683917"/>
            <a:ext cx="5823098" cy="2157052"/>
          </a:xfrm>
          <a:prstGeom prst="rect">
            <a:avLst/>
          </a:prstGeom>
        </p:spPr>
      </p:pic>
    </p:spTree>
    <p:extLst>
      <p:ext uri="{BB962C8B-B14F-4D97-AF65-F5344CB8AC3E}">
        <p14:creationId xmlns:p14="http://schemas.microsoft.com/office/powerpoint/2010/main" val="81835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1587"/>
            <a:ext cx="12192000" cy="6978650"/>
          </a:xfrm>
          <a:prstGeom prst="rect">
            <a:avLst/>
          </a:prstGeom>
          <a:noFill/>
          <a:ln w="9525">
            <a:noFill/>
            <a:miter lim="800000"/>
            <a:headEnd/>
            <a:tailEnd/>
          </a:ln>
        </p:spPr>
      </p:pic>
      <p:pic>
        <p:nvPicPr>
          <p:cNvPr id="5" name="Picture 4"/>
          <p:cNvPicPr>
            <a:picLocks noChangeAspect="1"/>
          </p:cNvPicPr>
          <p:nvPr/>
        </p:nvPicPr>
        <p:blipFill>
          <a:blip r:embed="rId3"/>
          <a:srcRect/>
          <a:stretch>
            <a:fillRect/>
          </a:stretch>
        </p:blipFill>
        <p:spPr bwMode="auto">
          <a:xfrm>
            <a:off x="0" y="1587"/>
            <a:ext cx="12192000" cy="6978650"/>
          </a:xfrm>
          <a:prstGeom prst="rect">
            <a:avLst/>
          </a:prstGeom>
          <a:noFill/>
          <a:ln w="9525">
            <a:noFill/>
            <a:miter lim="800000"/>
            <a:headEnd/>
            <a:tailEnd/>
          </a:ln>
        </p:spPr>
      </p:pic>
    </p:spTree>
    <p:extLst>
      <p:ext uri="{BB962C8B-B14F-4D97-AF65-F5344CB8AC3E}">
        <p14:creationId xmlns:p14="http://schemas.microsoft.com/office/powerpoint/2010/main" val="4182455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38916"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p:nvPr/>
        </p:nvSpPr>
        <p:spPr>
          <a:xfrm>
            <a:off x="0" y="348091"/>
            <a:ext cx="4771115" cy="430887"/>
          </a:xfrm>
          <a:prstGeom prst="rect">
            <a:avLst/>
          </a:prstGeom>
          <a:noFill/>
        </p:spPr>
        <p:txBody>
          <a:bodyPr wrap="square">
            <a:spAutoFit/>
          </a:bodyPr>
          <a:lstStyle/>
          <a:p>
            <a:pPr algn="ctr"/>
            <a:r>
              <a:rPr lang="en-US" sz="2200" b="1" dirty="0">
                <a:latin typeface="Times New Roman" pitchFamily="18" charset="0"/>
                <a:cs typeface="Times New Roman" pitchFamily="18" charset="0"/>
              </a:rPr>
              <a:t>RECCOMENDATIONS</a:t>
            </a:r>
            <a:endParaRPr lang="bg-BG" sz="2200" b="1" dirty="0">
              <a:latin typeface="Times New Roman" pitchFamily="18" charset="0"/>
              <a:cs typeface="Times New Roman" pitchFamily="18" charset="0"/>
            </a:endParaRPr>
          </a:p>
        </p:txBody>
      </p:sp>
      <p:sp>
        <p:nvSpPr>
          <p:cNvPr id="3" name="Rectangle 2"/>
          <p:cNvSpPr/>
          <p:nvPr/>
        </p:nvSpPr>
        <p:spPr>
          <a:xfrm>
            <a:off x="351554" y="1207791"/>
            <a:ext cx="11227633" cy="4955203"/>
          </a:xfrm>
          <a:prstGeom prst="rect">
            <a:avLst/>
          </a:prstGeom>
        </p:spPr>
        <p:txBody>
          <a:bodyPr wrap="square">
            <a:spAutoFit/>
          </a:bodyPr>
          <a:lstStyle/>
          <a:p>
            <a:endParaRPr lang="en-US" sz="1600" dirty="0"/>
          </a:p>
          <a:p>
            <a:pPr marL="285750" indent="-285750">
              <a:buClr>
                <a:srgbClr val="DE0000"/>
              </a:buClr>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Seamless international intermodal services: Interoperability, synchronization of processes between railways and operators, data interchange: tracking of shipments.</a:t>
            </a:r>
          </a:p>
          <a:p>
            <a:pPr marL="285750" indent="-285750">
              <a:buClr>
                <a:srgbClr val="DE0000"/>
              </a:buClr>
              <a:buFont typeface="Wingdings" panose="05000000000000000000" pitchFamily="2" charset="2"/>
              <a:buChar char="Ø"/>
            </a:pPr>
            <a:endParaRPr lang="en-US" sz="2000" b="1" dirty="0">
              <a:latin typeface="Times New Roman" panose="02020603050405020304" pitchFamily="18" charset="0"/>
              <a:cs typeface="Times New Roman" panose="02020603050405020304" pitchFamily="18" charset="0"/>
            </a:endParaRPr>
          </a:p>
          <a:p>
            <a:pPr marL="285750" indent="-285750">
              <a:buClr>
                <a:srgbClr val="DE0000"/>
              </a:buClr>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States shall ensure level playing field between road and rail concerning infrastructure access charging and establish incentive schemes to support intermodal traffic.</a:t>
            </a:r>
          </a:p>
          <a:p>
            <a:pPr marL="285750" indent="-285750">
              <a:buClr>
                <a:srgbClr val="DE0000"/>
              </a:buClr>
              <a:buFont typeface="Wingdings" panose="05000000000000000000" pitchFamily="2" charset="2"/>
              <a:buChar char="Ø"/>
            </a:pPr>
            <a:endParaRPr lang="en-US" sz="2000" b="1" dirty="0">
              <a:latin typeface="Times New Roman" panose="02020603050405020304" pitchFamily="18" charset="0"/>
              <a:cs typeface="Times New Roman" panose="02020603050405020304" pitchFamily="18" charset="0"/>
            </a:endParaRPr>
          </a:p>
          <a:p>
            <a:pPr marL="285750" indent="-285750">
              <a:buClr>
                <a:srgbClr val="DE0000"/>
              </a:buClr>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Sufficient financing of rail infrastructure upgrading projects and timely completion of planned measured. Securing sufficient network capacities for freight. </a:t>
            </a:r>
          </a:p>
          <a:p>
            <a:pPr marL="285750" indent="-285750">
              <a:buClr>
                <a:srgbClr val="DE0000"/>
              </a:buClr>
              <a:buFont typeface="Wingdings" panose="05000000000000000000" pitchFamily="2" charset="2"/>
              <a:buChar char="Ø"/>
            </a:pPr>
            <a:endParaRPr lang="en-US" sz="2000" dirty="0">
              <a:latin typeface="Times New Roman" panose="02020603050405020304" pitchFamily="18" charset="0"/>
              <a:cs typeface="Times New Roman" panose="02020603050405020304" pitchFamily="18" charset="0"/>
            </a:endParaRPr>
          </a:p>
          <a:p>
            <a:pPr marL="285750" indent="-285750">
              <a:buClr>
                <a:srgbClr val="DE0000"/>
              </a:buClr>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Terminals: new sites and upgraded infra- and superstructure capable for all types of intermodal loading units (not only container but also swap bodies and in particular semi-trailers).</a:t>
            </a:r>
          </a:p>
          <a:p>
            <a:pPr marL="285750" indent="-285750">
              <a:buClr>
                <a:srgbClr val="DE0000"/>
              </a:buClr>
              <a:buFont typeface="Wingdings" panose="05000000000000000000" pitchFamily="2" charset="2"/>
              <a:buChar char="Ø"/>
            </a:pPr>
            <a:endParaRPr lang="en-US" sz="2000" b="1" dirty="0">
              <a:latin typeface="Times New Roman" panose="02020603050405020304" pitchFamily="18" charset="0"/>
              <a:cs typeface="Times New Roman" panose="02020603050405020304" pitchFamily="18" charset="0"/>
            </a:endParaRPr>
          </a:p>
          <a:p>
            <a:pPr marL="285750" indent="-285750">
              <a:buClr>
                <a:srgbClr val="DE0000"/>
              </a:buClr>
              <a:buFont typeface="Wingdings" panose="05000000000000000000" pitchFamily="2" charset="2"/>
              <a:buChar char="Ø"/>
            </a:pPr>
            <a:r>
              <a:rPr lang="en-US" sz="2000" b="1" u="sng" dirty="0">
                <a:latin typeface="Times New Roman" panose="02020603050405020304" pitchFamily="18" charset="0"/>
                <a:cs typeface="Times New Roman" panose="02020603050405020304" pitchFamily="18" charset="0"/>
              </a:rPr>
              <a:t>Cooperation, Collaboration, Coordination between all modes of transport for development of the intermodal transport in the area. </a:t>
            </a:r>
          </a:p>
          <a:p>
            <a:pPr>
              <a:buClr>
                <a:srgbClr val="DE0000"/>
              </a:buClr>
            </a:pP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449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501">
        <p15:prstTrans prst="pageCurlDouble"/>
      </p:transition>
    </mc:Choice>
    <mc:Fallback xmlns="">
      <p:transition spd="slow" advTm="255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914401" y="2856635"/>
            <a:ext cx="10902462" cy="369331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ysClr val="windowText" lastClr="000000"/>
                </a:solidFill>
                <a:effectLst/>
                <a:uLnTx/>
                <a:uFillTx/>
              </a:rPr>
              <a:t>THANK</a:t>
            </a:r>
            <a:r>
              <a:rPr kumimoji="0" lang="en-US" sz="3600" b="1" i="0" u="none" strike="noStrike" kern="0" cap="none" spc="0" normalizeH="0" noProof="0" dirty="0">
                <a:ln>
                  <a:noFill/>
                </a:ln>
                <a:solidFill>
                  <a:sysClr val="windowText" lastClr="000000"/>
                </a:solidFill>
                <a:effectLst/>
                <a:uLnTx/>
                <a:uFillTx/>
              </a:rPr>
              <a:t> YOU FOR THE ATTENTION!</a:t>
            </a:r>
            <a:endParaRPr kumimoji="0" lang="en-US" sz="3600" b="1"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lang="en-US"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lang="en-US" kern="0" dirty="0">
                <a:solidFill>
                  <a:sysClr val="windowText" lastClr="000000"/>
                </a:solidFill>
              </a:rPr>
              <a:t>                           </a:t>
            </a:r>
            <a:r>
              <a:rPr kumimoji="0" lang="en-US" sz="1800" b="0" i="0" u="none" strike="noStrike" kern="0" cap="none" spc="0" normalizeH="0" baseline="0" noProof="0" dirty="0" err="1">
                <a:ln>
                  <a:noFill/>
                </a:ln>
                <a:solidFill>
                  <a:sysClr val="windowText" lastClr="000000"/>
                </a:solidFill>
                <a:effectLst/>
                <a:uLnTx/>
                <a:uFillTx/>
              </a:rPr>
              <a:t>Lyubomir</a:t>
            </a:r>
            <a:r>
              <a:rPr kumimoji="0" lang="en-US" sz="1800" b="0" i="0" u="none" strike="noStrike" kern="0" cap="none" spc="0" normalizeH="0" noProof="0" dirty="0">
                <a:ln>
                  <a:noFill/>
                </a:ln>
                <a:solidFill>
                  <a:sysClr val="windowText" lastClr="000000"/>
                </a:solidFill>
                <a:effectLst/>
                <a:uLnTx/>
                <a:uFillTx/>
              </a:rPr>
              <a:t> </a:t>
            </a:r>
            <a:r>
              <a:rPr kumimoji="0" lang="en-US" sz="1800" b="0" i="0" u="none" strike="noStrike" kern="0" cap="none" spc="0" normalizeH="0" noProof="0" dirty="0" err="1">
                <a:ln>
                  <a:noFill/>
                </a:ln>
                <a:solidFill>
                  <a:sysClr val="windowText" lastClr="000000"/>
                </a:solidFill>
                <a:effectLst/>
                <a:uLnTx/>
                <a:uFillTx/>
              </a:rPr>
              <a:t>Iliev</a:t>
            </a:r>
            <a:endParaRPr kumimoji="0" lang="en-US" sz="1800" b="0" i="0" u="none" strike="noStrike" kern="0" cap="none" spc="0" normalizeH="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kern="0" baseline="0" dirty="0">
                <a:solidFill>
                  <a:sysClr val="windowText" lastClr="000000"/>
                </a:solidFill>
              </a:rPr>
              <a:t>                                                                                                      	</a:t>
            </a:r>
            <a:r>
              <a:rPr lang="en-US" kern="0" dirty="0">
                <a:solidFill>
                  <a:sysClr val="windowText" lastClr="000000"/>
                </a:solidFill>
              </a:rPr>
              <a:t>           </a:t>
            </a:r>
            <a:r>
              <a:rPr lang="en-US" kern="0" baseline="0" dirty="0">
                <a:solidFill>
                  <a:sysClr val="windowText" lastClr="000000"/>
                </a:solidFill>
              </a:rPr>
              <a:t> Ge</a:t>
            </a:r>
            <a:r>
              <a:rPr lang="en-US" kern="0" dirty="0">
                <a:solidFill>
                  <a:sysClr val="windowText" lastClr="000000"/>
                </a:solidFill>
              </a:rPr>
              <a:t>neral Manager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lang="en-US" kern="0" dirty="0">
                <a:solidFill>
                  <a:sysClr val="windowText" lastClr="000000"/>
                </a:solidFill>
              </a:rPr>
              <a:t>                           </a:t>
            </a:r>
            <a:r>
              <a:rPr kumimoji="0" lang="en-US" sz="1800" b="0" i="0" u="none" strike="noStrike" kern="0" cap="none" spc="0" normalizeH="0" baseline="0" noProof="0" dirty="0">
                <a:ln>
                  <a:noFill/>
                </a:ln>
                <a:solidFill>
                  <a:sysClr val="windowText" lastClr="000000"/>
                </a:solidFill>
                <a:effectLst/>
                <a:uLnTx/>
                <a:uFillTx/>
              </a:rPr>
              <a:t>BDZ</a:t>
            </a:r>
            <a:r>
              <a:rPr kumimoji="0" lang="en-US" sz="1800" b="0" i="0" u="none" strike="noStrike" kern="0" cap="none" spc="0" normalizeH="0" noProof="0" dirty="0">
                <a:ln>
                  <a:noFill/>
                </a:ln>
                <a:solidFill>
                  <a:sysClr val="windowText" lastClr="000000"/>
                </a:solidFill>
                <a:effectLst/>
                <a:uLnTx/>
                <a:uFillTx/>
              </a:rPr>
              <a:t> Cargo</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Text" lastClr="000000"/>
                </a:solidFill>
              </a:rPr>
              <a:t>                                                                                                    		             Mob.: 00359 889 144166</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Text" lastClr="000000"/>
                </a:solidFill>
              </a:rPr>
              <a:t>                                                                                                                                liliev@bdz.bg</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sysClr val="windowText" lastClr="000000"/>
                </a:solidFill>
              </a:rPr>
              <a:t>							                           www.bdz.bg</a:t>
            </a: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p:cNvPicPr>
            <a:picLocks noChangeAspect="1"/>
          </p:cNvPicPr>
          <p:nvPr/>
        </p:nvPicPr>
        <p:blipFill>
          <a:blip r:embed="rId2">
            <a:extLst/>
          </a:blip>
          <a:stretch>
            <a:fillRect/>
          </a:stretch>
        </p:blipFill>
        <p:spPr>
          <a:xfrm>
            <a:off x="3360444" y="664699"/>
            <a:ext cx="6010375" cy="1381531"/>
          </a:xfrm>
          <a:prstGeom prst="rect">
            <a:avLst/>
          </a:prstGeom>
          <a:effectLst>
            <a:innerShdw blurRad="63500" dist="50800" dir="10800000">
              <a:prstClr val="black">
                <a:alpha val="50000"/>
              </a:prstClr>
            </a:innerShdw>
          </a:effectLst>
        </p:spPr>
      </p:pic>
    </p:spTree>
    <p:extLst>
      <p:ext uri="{BB962C8B-B14F-4D97-AF65-F5344CB8AC3E}">
        <p14:creationId xmlns:p14="http://schemas.microsoft.com/office/powerpoint/2010/main" val="3442272229"/>
      </p:ext>
    </p:extLst>
  </p:cSld>
  <p:clrMapOvr>
    <a:masterClrMapping/>
  </p:clrMapOvr>
  <mc:AlternateContent xmlns:mc="http://schemas.openxmlformats.org/markup-compatibility/2006" xmlns:p14="http://schemas.microsoft.com/office/powerpoint/2010/main">
    <mc:Choice Requires="p14">
      <p:transition spd="slow" p14:dur="1400" advTm="4918">
        <p14:ripple/>
      </p:transition>
    </mc:Choice>
    <mc:Fallback xmlns="">
      <p:transition spd="slow" advTm="4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6" presetClass="entr" presetSubtype="16"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41000" b="-4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r>
              <a:rPr lang="en-US" sz="2800" b="1" dirty="0">
                <a:latin typeface="Times New Roman" panose="02020603050405020304" pitchFamily="18" charset="0"/>
                <a:cs typeface="Times New Roman" panose="02020603050405020304" pitchFamily="18" charset="0"/>
              </a:rPr>
              <a:t>          </a:t>
            </a:r>
            <a:endParaRPr lang="bg-BG" sz="2800" b="1" dirty="0">
              <a:latin typeface="Times New Roman" panose="02020603050405020304" pitchFamily="18" charset="0"/>
              <a:cs typeface="Times New Roman" panose="02020603050405020304" pitchFamily="18" charset="0"/>
            </a:endParaRPr>
          </a:p>
        </p:txBody>
      </p:sp>
      <p:sp>
        <p:nvSpPr>
          <p:cNvPr id="5" name="Isosceles Triangle 4"/>
          <p:cNvSpPr/>
          <p:nvPr/>
        </p:nvSpPr>
        <p:spPr>
          <a:xfrm rot="10800000">
            <a:off x="3794759" y="1588"/>
            <a:ext cx="4877753" cy="135858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14340" name="Picture 5"/>
          <p:cNvPicPr>
            <a:picLocks noChangeAspect="1"/>
          </p:cNvPicPr>
          <p:nvPr/>
        </p:nvPicPr>
        <p:blipFill>
          <a:blip r:embed="rId3"/>
          <a:srcRect/>
          <a:stretch>
            <a:fillRect/>
          </a:stretch>
        </p:blipFill>
        <p:spPr bwMode="auto">
          <a:xfrm>
            <a:off x="4430235" y="1587"/>
            <a:ext cx="3606800" cy="811213"/>
          </a:xfrm>
          <a:prstGeom prst="rect">
            <a:avLst/>
          </a:prstGeom>
          <a:noFill/>
          <a:ln w="9525">
            <a:noFill/>
            <a:miter lim="800000"/>
            <a:headEnd/>
            <a:tailEnd/>
          </a:ln>
        </p:spPr>
      </p:pic>
      <p:sp>
        <p:nvSpPr>
          <p:cNvPr id="4" name="TextBox 3"/>
          <p:cNvSpPr txBox="1">
            <a:spLocks noChangeArrowheads="1"/>
          </p:cNvSpPr>
          <p:nvPr/>
        </p:nvSpPr>
        <p:spPr bwMode="auto">
          <a:xfrm>
            <a:off x="517525" y="1227039"/>
            <a:ext cx="5638800" cy="2308324"/>
          </a:xfrm>
          <a:prstGeom prst="rect">
            <a:avLst/>
          </a:prstGeom>
          <a:noFill/>
          <a:ln w="9525">
            <a:noFill/>
            <a:miter lim="800000"/>
            <a:headEnd/>
            <a:tailEnd/>
          </a:ln>
        </p:spPr>
        <p:txBody>
          <a:bodyPr>
            <a:spAutoFit/>
          </a:bodyPr>
          <a:lstStyle/>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BDZ Cargo is the state railway freight</a:t>
            </a:r>
            <a:r>
              <a:rPr lang="bg-BG" b="1" dirty="0">
                <a:latin typeface="Times New Roman" pitchFamily="18" charset="0"/>
                <a:cs typeface="Times New Roman" pitchFamily="18" charset="0"/>
              </a:rPr>
              <a:t> </a:t>
            </a:r>
            <a:r>
              <a:rPr lang="en-US" b="1" dirty="0">
                <a:latin typeface="Times New Roman" pitchFamily="18" charset="0"/>
                <a:cs typeface="Times New Roman" pitchFamily="18" charset="0"/>
              </a:rPr>
              <a:t>operator of Republic of Bulgaria</a:t>
            </a: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The company occupies 56.5 % of the railway freight traffic market in the country</a:t>
            </a: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Freight traffic carried out in 2015: 8 315 000 </a:t>
            </a:r>
            <a:r>
              <a:rPr lang="en-US" b="1" dirty="0" err="1">
                <a:latin typeface="Times New Roman" pitchFamily="18" charset="0"/>
                <a:cs typeface="Times New Roman" pitchFamily="18" charset="0"/>
              </a:rPr>
              <a:t>tonnes</a:t>
            </a:r>
            <a:endParaRPr lang="en-US" b="1" dirty="0">
              <a:latin typeface="Times New Roman" pitchFamily="18" charset="0"/>
              <a:cs typeface="Times New Roman" pitchFamily="18" charset="0"/>
            </a:endParaRP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Length of the railway lines - 4 070  km</a:t>
            </a:r>
            <a:endParaRPr lang="bg-BG" b="1" dirty="0">
              <a:latin typeface="Times New Roman" pitchFamily="18" charset="0"/>
              <a:cs typeface="Times New Roman" pitchFamily="18" charset="0"/>
            </a:endParaRP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80 stations opened for loading/unloading activities</a:t>
            </a: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Experienced team of experts</a:t>
            </a:r>
          </a:p>
        </p:txBody>
      </p:sp>
      <p:pic>
        <p:nvPicPr>
          <p:cNvPr id="9" name="Picture 8"/>
          <p:cNvPicPr>
            <a:picLocks noChangeAspect="1"/>
          </p:cNvPicPr>
          <p:nvPr/>
        </p:nvPicPr>
        <p:blipFill>
          <a:blip r:embed="rId4"/>
          <a:srcRect/>
          <a:stretch>
            <a:fillRect/>
          </a:stretch>
        </p:blipFill>
        <p:spPr bwMode="auto">
          <a:xfrm>
            <a:off x="857250" y="3478213"/>
            <a:ext cx="4959350" cy="3379787"/>
          </a:xfrm>
          <a:prstGeom prst="rect">
            <a:avLst/>
          </a:prstGeom>
          <a:noFill/>
          <a:ln w="9525">
            <a:noFill/>
            <a:miter lim="800000"/>
            <a:headEnd/>
            <a:tailEnd/>
          </a:ln>
        </p:spPr>
      </p:pic>
      <p:sp>
        <p:nvSpPr>
          <p:cNvPr id="10" name="TextBox 9"/>
          <p:cNvSpPr txBox="1">
            <a:spLocks noChangeArrowheads="1"/>
          </p:cNvSpPr>
          <p:nvPr/>
        </p:nvSpPr>
        <p:spPr bwMode="auto">
          <a:xfrm>
            <a:off x="7073106" y="4272677"/>
            <a:ext cx="4992688" cy="2308324"/>
          </a:xfrm>
          <a:prstGeom prst="rect">
            <a:avLst/>
          </a:prstGeom>
          <a:noFill/>
          <a:ln w="9525">
            <a:noFill/>
            <a:miter lim="800000"/>
            <a:headEnd/>
            <a:tailEnd/>
          </a:ln>
        </p:spPr>
        <p:txBody>
          <a:bodyPr>
            <a:spAutoFit/>
          </a:bodyPr>
          <a:lstStyle/>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Rolling stock fleet – 3000 freight wagons in</a:t>
            </a:r>
            <a:r>
              <a:rPr lang="bg-BG" b="1" dirty="0">
                <a:latin typeface="Times New Roman" pitchFamily="18" charset="0"/>
                <a:cs typeface="Times New Roman" pitchFamily="18" charset="0"/>
              </a:rPr>
              <a:t> </a:t>
            </a:r>
            <a:r>
              <a:rPr lang="en-US" b="1" dirty="0">
                <a:latin typeface="Times New Roman" pitchFamily="18" charset="0"/>
                <a:cs typeface="Times New Roman" pitchFamily="18" charset="0"/>
              </a:rPr>
              <a:t>daily operation</a:t>
            </a: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Traction fleet – 110 diesel and electric locomotives  in daily operation</a:t>
            </a: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Strategically located network of locomotive and wagon workshops </a:t>
            </a:r>
          </a:p>
          <a:p>
            <a:pPr marL="285750" indent="-285750" algn="just">
              <a:buClr>
                <a:srgbClr val="DE0000"/>
              </a:buClr>
              <a:buFont typeface="Wingdings" panose="05000000000000000000" pitchFamily="2" charset="2"/>
              <a:buChar char="Ø"/>
            </a:pPr>
            <a:r>
              <a:rPr lang="en-US" b="1" dirty="0">
                <a:latin typeface="Times New Roman" pitchFamily="18" charset="0"/>
                <a:cs typeface="Times New Roman" pitchFamily="18" charset="0"/>
              </a:rPr>
              <a:t>Electronic system for document handling and tracking of trains</a:t>
            </a:r>
          </a:p>
        </p:txBody>
      </p:sp>
      <p:pic>
        <p:nvPicPr>
          <p:cNvPr id="11" name="Picture 10"/>
          <p:cNvPicPr>
            <a:picLocks noChangeAspect="1"/>
          </p:cNvPicPr>
          <p:nvPr/>
        </p:nvPicPr>
        <p:blipFill>
          <a:blip r:embed="rId5"/>
          <a:srcRect/>
          <a:stretch>
            <a:fillRect/>
          </a:stretch>
        </p:blipFill>
        <p:spPr bwMode="auto">
          <a:xfrm>
            <a:off x="7132638" y="1276350"/>
            <a:ext cx="4873625" cy="2741613"/>
          </a:xfrm>
          <a:prstGeom prst="rect">
            <a:avLst/>
          </a:prstGeom>
          <a:noFill/>
          <a:ln w="9525">
            <a:noFill/>
            <a:miter lim="800000"/>
            <a:headEnd/>
            <a:tailEnd/>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7500">
        <p15:prstTrans prst="pageCurlDouble"/>
      </p:transition>
    </mc:Choice>
    <mc:Fallback>
      <p:transition spd="slow" advTm="7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5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2000"/>
                                        <p:tgtEl>
                                          <p:spTgt spid="4">
                                            <p:txEl>
                                              <p:pRg st="0" end="0"/>
                                            </p:txEl>
                                          </p:spTgt>
                                        </p:tgtEl>
                                      </p:cBhvr>
                                    </p:animEffect>
                                    <p:anim calcmode="lin" valueType="num">
                                      <p:cBhvr>
                                        <p:cTn id="14"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grpId="0" nodeType="afterEffect">
                                  <p:stCondLst>
                                    <p:cond delay="5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anim calcmode="lin" valueType="num">
                                      <p:cBhvr>
                                        <p:cTn id="20"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grpId="0" nodeType="afterEffect">
                                  <p:stCondLst>
                                    <p:cond delay="50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2000"/>
                                        <p:tgtEl>
                                          <p:spTgt spid="4">
                                            <p:txEl>
                                              <p:pRg st="2" end="2"/>
                                            </p:txEl>
                                          </p:spTgt>
                                        </p:tgtEl>
                                      </p:cBhvr>
                                    </p:animEffect>
                                    <p:anim calcmode="lin" valueType="num">
                                      <p:cBhvr>
                                        <p:cTn id="26"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9500"/>
                            </p:stCondLst>
                            <p:childTnLst>
                              <p:par>
                                <p:cTn id="29" presetID="42" presetClass="entr" presetSubtype="0" fill="hold" grpId="0" nodeType="afterEffect">
                                  <p:stCondLst>
                                    <p:cond delay="50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2000"/>
                                        <p:tgtEl>
                                          <p:spTgt spid="4">
                                            <p:txEl>
                                              <p:pRg st="3" end="3"/>
                                            </p:txEl>
                                          </p:spTgt>
                                        </p:tgtEl>
                                      </p:cBhvr>
                                    </p:animEffect>
                                    <p:anim calcmode="lin" valueType="num">
                                      <p:cBhvr>
                                        <p:cTn id="32"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000"/>
                            </p:stCondLst>
                            <p:childTnLst>
                              <p:par>
                                <p:cTn id="35" presetID="42" presetClass="entr" presetSubtype="0" fill="hold" grpId="0" nodeType="afterEffect">
                                  <p:stCondLst>
                                    <p:cond delay="50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2000"/>
                                        <p:tgtEl>
                                          <p:spTgt spid="4">
                                            <p:txEl>
                                              <p:pRg st="4" end="4"/>
                                            </p:txEl>
                                          </p:spTgt>
                                        </p:tgtEl>
                                      </p:cBhvr>
                                    </p:animEffect>
                                    <p:anim calcmode="lin" valueType="num">
                                      <p:cBhvr>
                                        <p:cTn id="38"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2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14500"/>
                            </p:stCondLst>
                            <p:childTnLst>
                              <p:par>
                                <p:cTn id="41" presetID="42" presetClass="entr" presetSubtype="0" fill="hold" grpId="0" nodeType="afterEffect">
                                  <p:stCondLst>
                                    <p:cond delay="50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fade">
                                      <p:cBhvr>
                                        <p:cTn id="43" dur="2000"/>
                                        <p:tgtEl>
                                          <p:spTgt spid="4">
                                            <p:txEl>
                                              <p:pRg st="5" end="5"/>
                                            </p:txEl>
                                          </p:spTgt>
                                        </p:tgtEl>
                                      </p:cBhvr>
                                    </p:animEffect>
                                    <p:anim calcmode="lin" valueType="num">
                                      <p:cBhvr>
                                        <p:cTn id="44" dur="2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5" dur="2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7000"/>
                            </p:stCondLst>
                            <p:childTnLst>
                              <p:par>
                                <p:cTn id="47" presetID="42"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0"/>
                                        <p:tgtEl>
                                          <p:spTgt spid="11"/>
                                        </p:tgtEl>
                                      </p:cBhvr>
                                    </p:animEffect>
                                    <p:anim calcmode="lin" valueType="num">
                                      <p:cBhvr>
                                        <p:cTn id="50" dur="2000" fill="hold"/>
                                        <p:tgtEl>
                                          <p:spTgt spid="11"/>
                                        </p:tgtEl>
                                        <p:attrNameLst>
                                          <p:attrName>ppt_x</p:attrName>
                                        </p:attrNameLst>
                                      </p:cBhvr>
                                      <p:tavLst>
                                        <p:tav tm="0">
                                          <p:val>
                                            <p:strVal val="#ppt_x"/>
                                          </p:val>
                                        </p:tav>
                                        <p:tav tm="100000">
                                          <p:val>
                                            <p:strVal val="#ppt_x"/>
                                          </p:val>
                                        </p:tav>
                                      </p:tavLst>
                                    </p:anim>
                                    <p:anim calcmode="lin" valueType="num">
                                      <p:cBhvr>
                                        <p:cTn id="51" dur="200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19000"/>
                            </p:stCondLst>
                            <p:childTnLst>
                              <p:par>
                                <p:cTn id="53" presetID="42" presetClass="entr" presetSubtype="0" fill="hold" grpId="0" nodeType="afterEffect">
                                  <p:stCondLst>
                                    <p:cond delay="500"/>
                                  </p:stCondLst>
                                  <p:childTnLst>
                                    <p:set>
                                      <p:cBhvr>
                                        <p:cTn id="54" dur="1" fill="hold">
                                          <p:stCondLst>
                                            <p:cond delay="0"/>
                                          </p:stCondLst>
                                        </p:cTn>
                                        <p:tgtEl>
                                          <p:spTgt spid="10">
                                            <p:txEl>
                                              <p:pRg st="0" end="0"/>
                                            </p:txEl>
                                          </p:spTgt>
                                        </p:tgtEl>
                                        <p:attrNameLst>
                                          <p:attrName>style.visibility</p:attrName>
                                        </p:attrNameLst>
                                      </p:cBhvr>
                                      <p:to>
                                        <p:strVal val="visible"/>
                                      </p:to>
                                    </p:set>
                                    <p:animEffect transition="in" filter="fade">
                                      <p:cBhvr>
                                        <p:cTn id="55" dur="2000"/>
                                        <p:tgtEl>
                                          <p:spTgt spid="10">
                                            <p:txEl>
                                              <p:pRg st="0" end="0"/>
                                            </p:txEl>
                                          </p:spTgt>
                                        </p:tgtEl>
                                      </p:cBhvr>
                                    </p:animEffect>
                                    <p:anim calcmode="lin" valueType="num">
                                      <p:cBhvr>
                                        <p:cTn id="56"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57" dur="2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58" fill="hold">
                            <p:stCondLst>
                              <p:cond delay="21500"/>
                            </p:stCondLst>
                            <p:childTnLst>
                              <p:par>
                                <p:cTn id="59" presetID="42" presetClass="entr" presetSubtype="0" fill="hold" grpId="0" nodeType="afterEffect">
                                  <p:stCondLst>
                                    <p:cond delay="100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fade">
                                      <p:cBhvr>
                                        <p:cTn id="61" dur="2000"/>
                                        <p:tgtEl>
                                          <p:spTgt spid="10">
                                            <p:txEl>
                                              <p:pRg st="1" end="1"/>
                                            </p:txEl>
                                          </p:spTgt>
                                        </p:tgtEl>
                                      </p:cBhvr>
                                    </p:animEffect>
                                    <p:anim calcmode="lin" valueType="num">
                                      <p:cBhvr>
                                        <p:cTn id="62" dur="2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63" dur="2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par>
                          <p:cTn id="64" fill="hold">
                            <p:stCondLst>
                              <p:cond delay="24500"/>
                            </p:stCondLst>
                            <p:childTnLst>
                              <p:par>
                                <p:cTn id="65" presetID="42" presetClass="entr" presetSubtype="0" fill="hold" grpId="0" nodeType="afterEffect">
                                  <p:stCondLst>
                                    <p:cond delay="1000"/>
                                  </p:stCondLst>
                                  <p:childTnLst>
                                    <p:set>
                                      <p:cBhvr>
                                        <p:cTn id="66" dur="1" fill="hold">
                                          <p:stCondLst>
                                            <p:cond delay="0"/>
                                          </p:stCondLst>
                                        </p:cTn>
                                        <p:tgtEl>
                                          <p:spTgt spid="10">
                                            <p:txEl>
                                              <p:pRg st="2" end="2"/>
                                            </p:txEl>
                                          </p:spTgt>
                                        </p:tgtEl>
                                        <p:attrNameLst>
                                          <p:attrName>style.visibility</p:attrName>
                                        </p:attrNameLst>
                                      </p:cBhvr>
                                      <p:to>
                                        <p:strVal val="visible"/>
                                      </p:to>
                                    </p:set>
                                    <p:animEffect transition="in" filter="fade">
                                      <p:cBhvr>
                                        <p:cTn id="67" dur="2000"/>
                                        <p:tgtEl>
                                          <p:spTgt spid="10">
                                            <p:txEl>
                                              <p:pRg st="2" end="2"/>
                                            </p:txEl>
                                          </p:spTgt>
                                        </p:tgtEl>
                                      </p:cBhvr>
                                    </p:animEffect>
                                    <p:anim calcmode="lin" valueType="num">
                                      <p:cBhvr>
                                        <p:cTn id="68" dur="2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69" dur="2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par>
                          <p:cTn id="70" fill="hold">
                            <p:stCondLst>
                              <p:cond delay="27500"/>
                            </p:stCondLst>
                            <p:childTnLst>
                              <p:par>
                                <p:cTn id="71" presetID="42" presetClass="entr" presetSubtype="0" fill="hold" grpId="0" nodeType="afterEffect">
                                  <p:stCondLst>
                                    <p:cond delay="1000"/>
                                  </p:stCondLst>
                                  <p:childTnLst>
                                    <p:set>
                                      <p:cBhvr>
                                        <p:cTn id="72" dur="1" fill="hold">
                                          <p:stCondLst>
                                            <p:cond delay="0"/>
                                          </p:stCondLst>
                                        </p:cTn>
                                        <p:tgtEl>
                                          <p:spTgt spid="10">
                                            <p:txEl>
                                              <p:pRg st="3" end="3"/>
                                            </p:txEl>
                                          </p:spTgt>
                                        </p:tgtEl>
                                        <p:attrNameLst>
                                          <p:attrName>style.visibility</p:attrName>
                                        </p:attrNameLst>
                                      </p:cBhvr>
                                      <p:to>
                                        <p:strVal val="visible"/>
                                      </p:to>
                                    </p:set>
                                    <p:animEffect transition="in" filter="fade">
                                      <p:cBhvr>
                                        <p:cTn id="73" dur="2000"/>
                                        <p:tgtEl>
                                          <p:spTgt spid="10">
                                            <p:txEl>
                                              <p:pRg st="3" end="3"/>
                                            </p:txEl>
                                          </p:spTgt>
                                        </p:tgtEl>
                                      </p:cBhvr>
                                    </p:animEffect>
                                    <p:anim calcmode="lin" valueType="num">
                                      <p:cBhvr>
                                        <p:cTn id="74" dur="2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75" dur="2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dvAuto="2000"/>
      <p:bldP spid="10" grpId="0" build="p" advAuto="50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extLst/>
          </a:blip>
          <a:srcRect/>
          <a:stretch>
            <a:fillRect t="-41000" b="-4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16388" name="Picture 5"/>
          <p:cNvPicPr>
            <a:picLocks noChangeAspect="1"/>
          </p:cNvPicPr>
          <p:nvPr/>
        </p:nvPicPr>
        <p:blipFill>
          <a:blip r:embed="rId4"/>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p:nvPr/>
        </p:nvSpPr>
        <p:spPr>
          <a:xfrm>
            <a:off x="195975" y="44485"/>
            <a:ext cx="4095750" cy="954107"/>
          </a:xfrm>
          <a:prstGeom prst="rect">
            <a:avLst/>
          </a:prstGeom>
          <a:noFill/>
        </p:spPr>
        <p:txBody>
          <a:bodyPr>
            <a:spAutoFit/>
          </a:bodyPr>
          <a:lstStyle/>
          <a:p>
            <a:pPr algn="ctr" fontAlgn="auto">
              <a:spcBef>
                <a:spcPts val="0"/>
              </a:spcBef>
              <a:spcAft>
                <a:spcPts val="0"/>
              </a:spcAft>
              <a:defRPr/>
            </a:pPr>
            <a:r>
              <a:rPr lang="en-US" sz="2800" b="1" kern="0" dirty="0">
                <a:latin typeface="Times New Roman" panose="02020603050405020304" pitchFamily="18" charset="0"/>
                <a:cs typeface="Times New Roman" panose="02020603050405020304" pitchFamily="18" charset="0"/>
              </a:rPr>
              <a:t>Rolling stock and traction fleet</a:t>
            </a:r>
            <a:endParaRPr lang="bg-BG" sz="2800" b="1" kern="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srcRect/>
          <a:stretch>
            <a:fillRect/>
          </a:stretch>
        </p:blipFill>
        <p:spPr bwMode="auto">
          <a:xfrm>
            <a:off x="7029450" y="3414713"/>
            <a:ext cx="5162550" cy="3443287"/>
          </a:xfrm>
          <a:prstGeom prst="rect">
            <a:avLst/>
          </a:prstGeom>
          <a:noFill/>
          <a:ln w="9525">
            <a:noFill/>
            <a:miter lim="800000"/>
            <a:headEnd/>
            <a:tailEnd/>
          </a:ln>
        </p:spPr>
      </p:pic>
      <p:pic>
        <p:nvPicPr>
          <p:cNvPr id="3" name="Picture 2"/>
          <p:cNvPicPr>
            <a:picLocks noChangeAspect="1"/>
          </p:cNvPicPr>
          <p:nvPr/>
        </p:nvPicPr>
        <p:blipFill>
          <a:blip r:embed="rId6"/>
          <a:stretch>
            <a:fillRect/>
          </a:stretch>
        </p:blipFill>
        <p:spPr>
          <a:xfrm>
            <a:off x="1238441" y="3632936"/>
            <a:ext cx="5121084" cy="3225064"/>
          </a:xfrm>
          <a:prstGeom prst="rect">
            <a:avLst/>
          </a:prstGeom>
        </p:spPr>
      </p:pic>
      <p:pic>
        <p:nvPicPr>
          <p:cNvPr id="6" name="Picture 5"/>
          <p:cNvPicPr>
            <a:picLocks noChangeAspect="1"/>
          </p:cNvPicPr>
          <p:nvPr/>
        </p:nvPicPr>
        <p:blipFill>
          <a:blip r:embed="rId7"/>
          <a:stretch>
            <a:fillRect/>
          </a:stretch>
        </p:blipFill>
        <p:spPr>
          <a:xfrm>
            <a:off x="766131" y="2880232"/>
            <a:ext cx="5163760" cy="3334801"/>
          </a:xfrm>
          <a:prstGeom prst="rect">
            <a:avLst/>
          </a:prstGeom>
        </p:spPr>
      </p:pic>
      <p:pic>
        <p:nvPicPr>
          <p:cNvPr id="7" name="Picture 6"/>
          <p:cNvPicPr>
            <a:picLocks noChangeAspect="1"/>
          </p:cNvPicPr>
          <p:nvPr/>
        </p:nvPicPr>
        <p:blipFill>
          <a:blip r:embed="rId8"/>
          <a:stretch>
            <a:fillRect/>
          </a:stretch>
        </p:blipFill>
        <p:spPr>
          <a:xfrm>
            <a:off x="334963" y="1933575"/>
            <a:ext cx="5279594" cy="3322608"/>
          </a:xfrm>
          <a:prstGeom prst="rect">
            <a:avLst/>
          </a:prstGeom>
        </p:spPr>
      </p:pic>
      <p:pic>
        <p:nvPicPr>
          <p:cNvPr id="8" name="Picture 7"/>
          <p:cNvPicPr>
            <a:picLocks noChangeAspect="1"/>
          </p:cNvPicPr>
          <p:nvPr/>
        </p:nvPicPr>
        <p:blipFill>
          <a:blip r:embed="rId9"/>
          <a:stretch>
            <a:fillRect/>
          </a:stretch>
        </p:blipFill>
        <p:spPr>
          <a:xfrm>
            <a:off x="0" y="963613"/>
            <a:ext cx="5279594" cy="3279932"/>
          </a:xfrm>
          <a:prstGeom prst="rect">
            <a:avLst/>
          </a:prstGeom>
        </p:spPr>
      </p:pic>
      <p:pic>
        <p:nvPicPr>
          <p:cNvPr id="9" name="Picture 8"/>
          <p:cNvPicPr>
            <a:picLocks noChangeAspect="1"/>
          </p:cNvPicPr>
          <p:nvPr/>
        </p:nvPicPr>
        <p:blipFill>
          <a:blip r:embed="rId10"/>
          <a:stretch>
            <a:fillRect/>
          </a:stretch>
        </p:blipFill>
        <p:spPr>
          <a:xfrm>
            <a:off x="6359525" y="1249191"/>
            <a:ext cx="5648388" cy="4014787"/>
          </a:xfrm>
          <a:prstGeom prst="rect">
            <a:avLst/>
          </a:prstGeom>
        </p:spPr>
      </p:pic>
      <p:pic>
        <p:nvPicPr>
          <p:cNvPr id="10" name="Picture 9"/>
          <p:cNvPicPr>
            <a:picLocks noChangeAspect="1"/>
          </p:cNvPicPr>
          <p:nvPr/>
        </p:nvPicPr>
        <p:blipFill>
          <a:blip r:embed="rId11"/>
          <a:stretch>
            <a:fillRect/>
          </a:stretch>
        </p:blipFill>
        <p:spPr>
          <a:xfrm>
            <a:off x="5763337" y="908005"/>
            <a:ext cx="5858764" cy="394445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7881">
        <p15:prstTrans prst="pageCurlDouble"/>
      </p:transition>
    </mc:Choice>
    <mc:Fallback xmlns="">
      <p:transition spd="slow" advTm="17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31"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000" fill="hold"/>
                                        <p:tgtEl>
                                          <p:spTgt spid="13"/>
                                        </p:tgtEl>
                                        <p:attrNameLst>
                                          <p:attrName>ppt_w</p:attrName>
                                        </p:attrNameLst>
                                      </p:cBhvr>
                                      <p:tavLst>
                                        <p:tav tm="0">
                                          <p:val>
                                            <p:fltVal val="0"/>
                                          </p:val>
                                        </p:tav>
                                        <p:tav tm="100000">
                                          <p:val>
                                            <p:strVal val="#ppt_w"/>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style.rotation</p:attrName>
                                        </p:attrNameLst>
                                      </p:cBhvr>
                                      <p:tavLst>
                                        <p:tav tm="0">
                                          <p:val>
                                            <p:fltVal val="90"/>
                                          </p:val>
                                        </p:tav>
                                        <p:tav tm="100000">
                                          <p:val>
                                            <p:fltVal val="0"/>
                                          </p:val>
                                        </p:tav>
                                      </p:tavLst>
                                    </p:anim>
                                    <p:animEffect transition="in" filter="fade">
                                      <p:cBhvr>
                                        <p:cTn id="16" dur="2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 calcmode="lin" valueType="num">
                                      <p:cBhvr>
                                        <p:cTn id="21" dur="2000" fill="hold"/>
                                        <p:tgtEl>
                                          <p:spTgt spid="3"/>
                                        </p:tgtEl>
                                        <p:attrNameLst>
                                          <p:attrName>style.rotation</p:attrName>
                                        </p:attrNameLst>
                                      </p:cBhvr>
                                      <p:tavLst>
                                        <p:tav tm="0">
                                          <p:val>
                                            <p:fltVal val="90"/>
                                          </p:val>
                                        </p:tav>
                                        <p:tav tm="100000">
                                          <p:val>
                                            <p:fltVal val="0"/>
                                          </p:val>
                                        </p:tav>
                                      </p:tavLst>
                                    </p:anim>
                                    <p:animEffect transition="in" filter="fade">
                                      <p:cBhvr>
                                        <p:cTn id="22" dur="2000"/>
                                        <p:tgtEl>
                                          <p:spTgt spid="3"/>
                                        </p:tgtEl>
                                      </p:cBhvr>
                                    </p:animEffect>
                                  </p:childTnLst>
                                </p:cTn>
                              </p:par>
                            </p:childTnLst>
                          </p:cTn>
                        </p:par>
                        <p:par>
                          <p:cTn id="23" fill="hold">
                            <p:stCondLst>
                              <p:cond delay="5000"/>
                            </p:stCondLst>
                            <p:childTnLst>
                              <p:par>
                                <p:cTn id="24" presetID="31" presetClass="entr" presetSubtype="0" fill="hold" nodeType="afterEffect">
                                  <p:stCondLst>
                                    <p:cond delay="500"/>
                                  </p:stCondLst>
                                  <p:childTnLst>
                                    <p:set>
                                      <p:cBhvr>
                                        <p:cTn id="25" dur="1" fill="hold">
                                          <p:stCondLst>
                                            <p:cond delay="0"/>
                                          </p:stCondLst>
                                        </p:cTn>
                                        <p:tgtEl>
                                          <p:spTgt spid="9"/>
                                        </p:tgtEl>
                                        <p:attrNameLst>
                                          <p:attrName>style.visibility</p:attrName>
                                        </p:attrNameLst>
                                      </p:cBhvr>
                                      <p:to>
                                        <p:strVal val="visible"/>
                                      </p:to>
                                    </p:set>
                                    <p:anim calcmode="lin" valueType="num">
                                      <p:cBhvr>
                                        <p:cTn id="26" dur="2000" fill="hold"/>
                                        <p:tgtEl>
                                          <p:spTgt spid="9"/>
                                        </p:tgtEl>
                                        <p:attrNameLst>
                                          <p:attrName>ppt_w</p:attrName>
                                        </p:attrNameLst>
                                      </p:cBhvr>
                                      <p:tavLst>
                                        <p:tav tm="0">
                                          <p:val>
                                            <p:fltVal val="0"/>
                                          </p:val>
                                        </p:tav>
                                        <p:tav tm="100000">
                                          <p:val>
                                            <p:strVal val="#ppt_w"/>
                                          </p:val>
                                        </p:tav>
                                      </p:tavLst>
                                    </p:anim>
                                    <p:anim calcmode="lin" valueType="num">
                                      <p:cBhvr>
                                        <p:cTn id="27" dur="2000" fill="hold"/>
                                        <p:tgtEl>
                                          <p:spTgt spid="9"/>
                                        </p:tgtEl>
                                        <p:attrNameLst>
                                          <p:attrName>ppt_h</p:attrName>
                                        </p:attrNameLst>
                                      </p:cBhvr>
                                      <p:tavLst>
                                        <p:tav tm="0">
                                          <p:val>
                                            <p:fltVal val="0"/>
                                          </p:val>
                                        </p:tav>
                                        <p:tav tm="100000">
                                          <p:val>
                                            <p:strVal val="#ppt_h"/>
                                          </p:val>
                                        </p:tav>
                                      </p:tavLst>
                                    </p:anim>
                                    <p:anim calcmode="lin" valueType="num">
                                      <p:cBhvr>
                                        <p:cTn id="28" dur="2000" fill="hold"/>
                                        <p:tgtEl>
                                          <p:spTgt spid="9"/>
                                        </p:tgtEl>
                                        <p:attrNameLst>
                                          <p:attrName>style.rotation</p:attrName>
                                        </p:attrNameLst>
                                      </p:cBhvr>
                                      <p:tavLst>
                                        <p:tav tm="0">
                                          <p:val>
                                            <p:fltVal val="90"/>
                                          </p:val>
                                        </p:tav>
                                        <p:tav tm="100000">
                                          <p:val>
                                            <p:fltVal val="0"/>
                                          </p:val>
                                        </p:tav>
                                      </p:tavLst>
                                    </p:anim>
                                    <p:animEffect transition="in" filter="fade">
                                      <p:cBhvr>
                                        <p:cTn id="29" dur="2000"/>
                                        <p:tgtEl>
                                          <p:spTgt spid="9"/>
                                        </p:tgtEl>
                                      </p:cBhvr>
                                    </p:animEffect>
                                  </p:childTnLst>
                                </p:cTn>
                              </p:par>
                              <p:par>
                                <p:cTn id="30" presetID="3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2000" fill="hold"/>
                                        <p:tgtEl>
                                          <p:spTgt spid="6"/>
                                        </p:tgtEl>
                                        <p:attrNameLst>
                                          <p:attrName>ppt_w</p:attrName>
                                        </p:attrNameLst>
                                      </p:cBhvr>
                                      <p:tavLst>
                                        <p:tav tm="0">
                                          <p:val>
                                            <p:fltVal val="0"/>
                                          </p:val>
                                        </p:tav>
                                        <p:tav tm="100000">
                                          <p:val>
                                            <p:strVal val="#ppt_w"/>
                                          </p:val>
                                        </p:tav>
                                      </p:tavLst>
                                    </p:anim>
                                    <p:anim calcmode="lin" valueType="num">
                                      <p:cBhvr>
                                        <p:cTn id="33" dur="2000" fill="hold"/>
                                        <p:tgtEl>
                                          <p:spTgt spid="6"/>
                                        </p:tgtEl>
                                        <p:attrNameLst>
                                          <p:attrName>ppt_h</p:attrName>
                                        </p:attrNameLst>
                                      </p:cBhvr>
                                      <p:tavLst>
                                        <p:tav tm="0">
                                          <p:val>
                                            <p:fltVal val="0"/>
                                          </p:val>
                                        </p:tav>
                                        <p:tav tm="100000">
                                          <p:val>
                                            <p:strVal val="#ppt_h"/>
                                          </p:val>
                                        </p:tav>
                                      </p:tavLst>
                                    </p:anim>
                                    <p:anim calcmode="lin" valueType="num">
                                      <p:cBhvr>
                                        <p:cTn id="34" dur="2000" fill="hold"/>
                                        <p:tgtEl>
                                          <p:spTgt spid="6"/>
                                        </p:tgtEl>
                                        <p:attrNameLst>
                                          <p:attrName>style.rotation</p:attrName>
                                        </p:attrNameLst>
                                      </p:cBhvr>
                                      <p:tavLst>
                                        <p:tav tm="0">
                                          <p:val>
                                            <p:fltVal val="90"/>
                                          </p:val>
                                        </p:tav>
                                        <p:tav tm="100000">
                                          <p:val>
                                            <p:fltVal val="0"/>
                                          </p:val>
                                        </p:tav>
                                      </p:tavLst>
                                    </p:anim>
                                    <p:animEffect transition="in" filter="fade">
                                      <p:cBhvr>
                                        <p:cTn id="35" dur="2000"/>
                                        <p:tgtEl>
                                          <p:spTgt spid="6"/>
                                        </p:tgtEl>
                                      </p:cBhvr>
                                    </p:animEffect>
                                  </p:childTnLst>
                                </p:cTn>
                              </p:par>
                            </p:childTnLst>
                          </p:cTn>
                        </p:par>
                        <p:par>
                          <p:cTn id="36" fill="hold">
                            <p:stCondLst>
                              <p:cond delay="75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000" fill="hold"/>
                                        <p:tgtEl>
                                          <p:spTgt spid="10"/>
                                        </p:tgtEl>
                                        <p:attrNameLst>
                                          <p:attrName>ppt_w</p:attrName>
                                        </p:attrNameLst>
                                      </p:cBhvr>
                                      <p:tavLst>
                                        <p:tav tm="0">
                                          <p:val>
                                            <p:fltVal val="0"/>
                                          </p:val>
                                        </p:tav>
                                        <p:tav tm="100000">
                                          <p:val>
                                            <p:strVal val="#ppt_w"/>
                                          </p:val>
                                        </p:tav>
                                      </p:tavLst>
                                    </p:anim>
                                    <p:anim calcmode="lin" valueType="num">
                                      <p:cBhvr>
                                        <p:cTn id="40" dur="2000" fill="hold"/>
                                        <p:tgtEl>
                                          <p:spTgt spid="10"/>
                                        </p:tgtEl>
                                        <p:attrNameLst>
                                          <p:attrName>ppt_h</p:attrName>
                                        </p:attrNameLst>
                                      </p:cBhvr>
                                      <p:tavLst>
                                        <p:tav tm="0">
                                          <p:val>
                                            <p:fltVal val="0"/>
                                          </p:val>
                                        </p:tav>
                                        <p:tav tm="100000">
                                          <p:val>
                                            <p:strVal val="#ppt_h"/>
                                          </p:val>
                                        </p:tav>
                                      </p:tavLst>
                                    </p:anim>
                                    <p:anim calcmode="lin" valueType="num">
                                      <p:cBhvr>
                                        <p:cTn id="41" dur="2000" fill="hold"/>
                                        <p:tgtEl>
                                          <p:spTgt spid="10"/>
                                        </p:tgtEl>
                                        <p:attrNameLst>
                                          <p:attrName>style.rotation</p:attrName>
                                        </p:attrNameLst>
                                      </p:cBhvr>
                                      <p:tavLst>
                                        <p:tav tm="0">
                                          <p:val>
                                            <p:fltVal val="90"/>
                                          </p:val>
                                        </p:tav>
                                        <p:tav tm="100000">
                                          <p:val>
                                            <p:fltVal val="0"/>
                                          </p:val>
                                        </p:tav>
                                      </p:tavLst>
                                    </p:anim>
                                    <p:animEffect transition="in" filter="fade">
                                      <p:cBhvr>
                                        <p:cTn id="42" dur="2000"/>
                                        <p:tgtEl>
                                          <p:spTgt spid="10"/>
                                        </p:tgtEl>
                                      </p:cBhvr>
                                    </p:animEffect>
                                  </p:childTnLst>
                                </p:cTn>
                              </p:par>
                              <p:par>
                                <p:cTn id="43" presetID="3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2000" fill="hold"/>
                                        <p:tgtEl>
                                          <p:spTgt spid="7"/>
                                        </p:tgtEl>
                                        <p:attrNameLst>
                                          <p:attrName>ppt_w</p:attrName>
                                        </p:attrNameLst>
                                      </p:cBhvr>
                                      <p:tavLst>
                                        <p:tav tm="0">
                                          <p:val>
                                            <p:fltVal val="0"/>
                                          </p:val>
                                        </p:tav>
                                        <p:tav tm="100000">
                                          <p:val>
                                            <p:strVal val="#ppt_w"/>
                                          </p:val>
                                        </p:tav>
                                      </p:tavLst>
                                    </p:anim>
                                    <p:anim calcmode="lin" valueType="num">
                                      <p:cBhvr>
                                        <p:cTn id="46" dur="2000" fill="hold"/>
                                        <p:tgtEl>
                                          <p:spTgt spid="7"/>
                                        </p:tgtEl>
                                        <p:attrNameLst>
                                          <p:attrName>ppt_h</p:attrName>
                                        </p:attrNameLst>
                                      </p:cBhvr>
                                      <p:tavLst>
                                        <p:tav tm="0">
                                          <p:val>
                                            <p:fltVal val="0"/>
                                          </p:val>
                                        </p:tav>
                                        <p:tav tm="100000">
                                          <p:val>
                                            <p:strVal val="#ppt_h"/>
                                          </p:val>
                                        </p:tav>
                                      </p:tavLst>
                                    </p:anim>
                                    <p:anim calcmode="lin" valueType="num">
                                      <p:cBhvr>
                                        <p:cTn id="47" dur="2000" fill="hold"/>
                                        <p:tgtEl>
                                          <p:spTgt spid="7"/>
                                        </p:tgtEl>
                                        <p:attrNameLst>
                                          <p:attrName>style.rotation</p:attrName>
                                        </p:attrNameLst>
                                      </p:cBhvr>
                                      <p:tavLst>
                                        <p:tav tm="0">
                                          <p:val>
                                            <p:fltVal val="90"/>
                                          </p:val>
                                        </p:tav>
                                        <p:tav tm="100000">
                                          <p:val>
                                            <p:fltVal val="0"/>
                                          </p:val>
                                        </p:tav>
                                      </p:tavLst>
                                    </p:anim>
                                    <p:animEffect transition="in" filter="fade">
                                      <p:cBhvr>
                                        <p:cTn id="48" dur="2000"/>
                                        <p:tgtEl>
                                          <p:spTgt spid="7"/>
                                        </p:tgtEl>
                                      </p:cBhvr>
                                    </p:animEffect>
                                  </p:childTnLst>
                                </p:cTn>
                              </p:par>
                            </p:childTnLst>
                          </p:cTn>
                        </p:par>
                        <p:par>
                          <p:cTn id="49" fill="hold">
                            <p:stCondLst>
                              <p:cond delay="9500"/>
                            </p:stCondLst>
                            <p:childTnLst>
                              <p:par>
                                <p:cTn id="50" presetID="31" presetClass="entr" presetSubtype="0" fill="hold" nodeType="afterEffect">
                                  <p:stCondLst>
                                    <p:cond delay="500"/>
                                  </p:stCondLst>
                                  <p:childTnLst>
                                    <p:set>
                                      <p:cBhvr>
                                        <p:cTn id="51" dur="1" fill="hold">
                                          <p:stCondLst>
                                            <p:cond delay="0"/>
                                          </p:stCondLst>
                                        </p:cTn>
                                        <p:tgtEl>
                                          <p:spTgt spid="8"/>
                                        </p:tgtEl>
                                        <p:attrNameLst>
                                          <p:attrName>style.visibility</p:attrName>
                                        </p:attrNameLst>
                                      </p:cBhvr>
                                      <p:to>
                                        <p:strVal val="visible"/>
                                      </p:to>
                                    </p:set>
                                    <p:anim calcmode="lin" valueType="num">
                                      <p:cBhvr>
                                        <p:cTn id="52" dur="2000" fill="hold"/>
                                        <p:tgtEl>
                                          <p:spTgt spid="8"/>
                                        </p:tgtEl>
                                        <p:attrNameLst>
                                          <p:attrName>ppt_w</p:attrName>
                                        </p:attrNameLst>
                                      </p:cBhvr>
                                      <p:tavLst>
                                        <p:tav tm="0">
                                          <p:val>
                                            <p:fltVal val="0"/>
                                          </p:val>
                                        </p:tav>
                                        <p:tav tm="100000">
                                          <p:val>
                                            <p:strVal val="#ppt_w"/>
                                          </p:val>
                                        </p:tav>
                                      </p:tavLst>
                                    </p:anim>
                                    <p:anim calcmode="lin" valueType="num">
                                      <p:cBhvr>
                                        <p:cTn id="53" dur="2000" fill="hold"/>
                                        <p:tgtEl>
                                          <p:spTgt spid="8"/>
                                        </p:tgtEl>
                                        <p:attrNameLst>
                                          <p:attrName>ppt_h</p:attrName>
                                        </p:attrNameLst>
                                      </p:cBhvr>
                                      <p:tavLst>
                                        <p:tav tm="0">
                                          <p:val>
                                            <p:fltVal val="0"/>
                                          </p:val>
                                        </p:tav>
                                        <p:tav tm="100000">
                                          <p:val>
                                            <p:strVal val="#ppt_h"/>
                                          </p:val>
                                        </p:tav>
                                      </p:tavLst>
                                    </p:anim>
                                    <p:anim calcmode="lin" valueType="num">
                                      <p:cBhvr>
                                        <p:cTn id="54" dur="2000" fill="hold"/>
                                        <p:tgtEl>
                                          <p:spTgt spid="8"/>
                                        </p:tgtEl>
                                        <p:attrNameLst>
                                          <p:attrName>style.rotation</p:attrName>
                                        </p:attrNameLst>
                                      </p:cBhvr>
                                      <p:tavLst>
                                        <p:tav tm="0">
                                          <p:val>
                                            <p:fltVal val="90"/>
                                          </p:val>
                                        </p:tav>
                                        <p:tav tm="100000">
                                          <p:val>
                                            <p:fltVal val="0"/>
                                          </p:val>
                                        </p:tav>
                                      </p:tavLst>
                                    </p:anim>
                                    <p:animEffect transition="in" filter="fade">
                                      <p:cBhvr>
                                        <p:cTn id="5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921124" y="1588"/>
            <a:ext cx="4751388" cy="139287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20484" name="Picture 5"/>
          <p:cNvPicPr>
            <a:picLocks noChangeAspect="1"/>
          </p:cNvPicPr>
          <p:nvPr/>
        </p:nvPicPr>
        <p:blipFill>
          <a:blip r:embed="rId3"/>
          <a:srcRect/>
          <a:stretch>
            <a:fillRect/>
          </a:stretch>
        </p:blipFill>
        <p:spPr bwMode="auto">
          <a:xfrm>
            <a:off x="4493418" y="0"/>
            <a:ext cx="3606800" cy="811213"/>
          </a:xfrm>
          <a:prstGeom prst="rect">
            <a:avLst/>
          </a:prstGeom>
          <a:noFill/>
          <a:ln w="9525">
            <a:noFill/>
            <a:miter lim="800000"/>
            <a:headEnd/>
            <a:tailEnd/>
          </a:ln>
        </p:spPr>
      </p:pic>
      <p:sp>
        <p:nvSpPr>
          <p:cNvPr id="3" name="TextBox 2"/>
          <p:cNvSpPr txBox="1">
            <a:spLocks noChangeArrowheads="1"/>
          </p:cNvSpPr>
          <p:nvPr/>
        </p:nvSpPr>
        <p:spPr bwMode="auto">
          <a:xfrm>
            <a:off x="0" y="144462"/>
            <a:ext cx="3921125" cy="830263"/>
          </a:xfrm>
          <a:prstGeom prst="rect">
            <a:avLst/>
          </a:prstGeom>
          <a:noFill/>
          <a:ln w="9525">
            <a:noFill/>
            <a:miter lim="800000"/>
            <a:headEnd/>
            <a:tailEnd/>
          </a:ln>
        </p:spPr>
        <p:txBody>
          <a:bodyPr>
            <a:spAutoFit/>
          </a:bodyPr>
          <a:lstStyle/>
          <a:p>
            <a:pPr algn="ctr"/>
            <a:r>
              <a:rPr lang="en-US" sz="2400" b="1" dirty="0">
                <a:latin typeface="Times New Roman" pitchFamily="18" charset="0"/>
                <a:cs typeface="Times New Roman" pitchFamily="18" charset="0"/>
              </a:rPr>
              <a:t>FERRYBOAT COMPLEX VARNA</a:t>
            </a:r>
            <a:endParaRPr lang="bg-BG" sz="2400" b="1" dirty="0">
              <a:latin typeface="Times New Roman" pitchFamily="18" charset="0"/>
              <a:cs typeface="Times New Roman" pitchFamily="18" charset="0"/>
            </a:endParaRPr>
          </a:p>
        </p:txBody>
      </p:sp>
      <p:sp>
        <p:nvSpPr>
          <p:cNvPr id="4" name="Rectangle 3"/>
          <p:cNvSpPr>
            <a:spLocks noChangeArrowheads="1"/>
          </p:cNvSpPr>
          <p:nvPr/>
        </p:nvSpPr>
        <p:spPr bwMode="auto">
          <a:xfrm>
            <a:off x="101600" y="1291545"/>
            <a:ext cx="3497943" cy="6247864"/>
          </a:xfrm>
          <a:prstGeom prst="rect">
            <a:avLst/>
          </a:prstGeom>
          <a:noFill/>
          <a:ln w="9525">
            <a:noFill/>
            <a:miter lim="800000"/>
            <a:headEnd/>
            <a:tailEnd/>
          </a:ln>
        </p:spPr>
        <p:txBody>
          <a:bodyPr wrap="square">
            <a:spAutoFit/>
          </a:bodyPr>
          <a:lstStyle/>
          <a:p>
            <a:pPr algn="just"/>
            <a:r>
              <a:rPr lang="en-US" sz="2000" b="1" i="1" dirty="0">
                <a:latin typeface="Times New Roman" pitchFamily="18" charset="0"/>
                <a:cs typeface="Times New Roman" pitchFamily="18" charset="0"/>
              </a:rPr>
              <a:t>BDZ Cargo is the </a:t>
            </a:r>
            <a:r>
              <a:rPr lang="en-US" sz="2000" b="1" i="1" u="sng" dirty="0">
                <a:latin typeface="Times New Roman" pitchFamily="18" charset="0"/>
                <a:cs typeface="Times New Roman" pitchFamily="18" charset="0"/>
              </a:rPr>
              <a:t>only</a:t>
            </a:r>
            <a:r>
              <a:rPr lang="en-US" sz="2000" b="1" i="1" dirty="0">
                <a:latin typeface="Times New Roman" pitchFamily="18" charset="0"/>
                <a:cs typeface="Times New Roman" pitchFamily="18" charset="0"/>
              </a:rPr>
              <a:t> railway freight operator in the Ferryboat complex Varna.   </a:t>
            </a:r>
          </a:p>
          <a:p>
            <a:pPr algn="just"/>
            <a:endParaRPr lang="en-US" sz="2000" b="1" i="1" dirty="0">
              <a:latin typeface="Times New Roman" pitchFamily="18" charset="0"/>
              <a:cs typeface="Times New Roman" pitchFamily="18" charset="0"/>
            </a:endParaRPr>
          </a:p>
          <a:p>
            <a:pPr fontAlgn="auto">
              <a:spcBef>
                <a:spcPts val="0"/>
              </a:spcBef>
              <a:spcAft>
                <a:spcPts val="0"/>
              </a:spcAft>
              <a:defRPr/>
            </a:pPr>
            <a:r>
              <a:rPr lang="en-US" sz="2000" b="1" i="1" u="sng" dirty="0">
                <a:solidFill>
                  <a:srgbClr val="FF0000"/>
                </a:solidFill>
                <a:latin typeface="Times New Roman" panose="02020603050405020304" pitchFamily="18" charset="0"/>
                <a:cs typeface="Times New Roman" panose="02020603050405020304" pitchFamily="18" charset="0"/>
              </a:rPr>
              <a:t>Ferryboat lines served:</a:t>
            </a:r>
          </a:p>
          <a:p>
            <a:pPr marL="285750" indent="-285750" fontAlgn="auto">
              <a:spcBef>
                <a:spcPts val="0"/>
              </a:spcBef>
              <a:spcAft>
                <a:spcPts val="0"/>
              </a:spcAft>
              <a:buClr>
                <a:srgbClr val="DE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Varna - </a:t>
            </a:r>
            <a:r>
              <a:rPr lang="en-US" sz="2000" b="1" i="1" dirty="0" err="1">
                <a:latin typeface="Times New Roman" panose="02020603050405020304" pitchFamily="18" charset="0"/>
                <a:cs typeface="Times New Roman" panose="02020603050405020304" pitchFamily="18" charset="0"/>
              </a:rPr>
              <a:t>Ilichevsk</a:t>
            </a:r>
            <a:endParaRPr lang="en-US" sz="2000" b="1" i="1" dirty="0">
              <a:latin typeface="Times New Roman" panose="02020603050405020304" pitchFamily="18" charset="0"/>
              <a:cs typeface="Times New Roman" panose="02020603050405020304" pitchFamily="18" charset="0"/>
            </a:endParaRPr>
          </a:p>
          <a:p>
            <a:pPr marL="285750" indent="-285750" fontAlgn="auto">
              <a:spcBef>
                <a:spcPts val="0"/>
              </a:spcBef>
              <a:spcAft>
                <a:spcPts val="0"/>
              </a:spcAft>
              <a:buClr>
                <a:srgbClr val="DE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Varna – </a:t>
            </a:r>
            <a:r>
              <a:rPr lang="en-US" sz="2000" b="1" i="1" dirty="0" err="1">
                <a:latin typeface="Times New Roman" panose="02020603050405020304" pitchFamily="18" charset="0"/>
                <a:cs typeface="Times New Roman" panose="02020603050405020304" pitchFamily="18" charset="0"/>
              </a:rPr>
              <a:t>Ilichevsk</a:t>
            </a:r>
            <a:r>
              <a:rPr lang="en-US" sz="2000" b="1" i="1" dirty="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Poti</a:t>
            </a:r>
            <a:r>
              <a:rPr lang="en-US" sz="2000" b="1" i="1" dirty="0">
                <a:latin typeface="Times New Roman" panose="02020603050405020304" pitchFamily="18" charset="0"/>
                <a:cs typeface="Times New Roman" panose="02020603050405020304" pitchFamily="18" charset="0"/>
              </a:rPr>
              <a:t>/ Batumi</a:t>
            </a:r>
          </a:p>
          <a:p>
            <a:pPr marL="285750" indent="-285750" fontAlgn="auto">
              <a:spcBef>
                <a:spcPts val="0"/>
              </a:spcBef>
              <a:spcAft>
                <a:spcPts val="0"/>
              </a:spcAft>
              <a:buClr>
                <a:srgbClr val="DE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Varna – Caucasus</a:t>
            </a:r>
          </a:p>
          <a:p>
            <a:pPr fontAlgn="auto">
              <a:spcBef>
                <a:spcPts val="0"/>
              </a:spcBef>
              <a:spcAft>
                <a:spcPts val="0"/>
              </a:spcAft>
              <a:defRPr/>
            </a:pPr>
            <a:endParaRPr lang="en-US" sz="2000" b="1" i="1" u="sng" dirty="0">
              <a:latin typeface="Times New Roman" panose="02020603050405020304" pitchFamily="18" charset="0"/>
              <a:cs typeface="Times New Roman" panose="02020603050405020304" pitchFamily="18" charset="0"/>
            </a:endParaRPr>
          </a:p>
          <a:p>
            <a:pPr fontAlgn="auto">
              <a:spcBef>
                <a:spcPts val="0"/>
              </a:spcBef>
              <a:spcAft>
                <a:spcPts val="0"/>
              </a:spcAft>
              <a:defRPr/>
            </a:pPr>
            <a:r>
              <a:rPr lang="en-US" sz="2000" b="1" i="1" u="sng" dirty="0">
                <a:solidFill>
                  <a:srgbClr val="FF0000"/>
                </a:solidFill>
                <a:latin typeface="Times New Roman" panose="02020603050405020304" pitchFamily="18" charset="0"/>
                <a:cs typeface="Times New Roman" panose="02020603050405020304" pitchFamily="18" charset="0"/>
              </a:rPr>
              <a:t>Combined transports:</a:t>
            </a:r>
          </a:p>
          <a:p>
            <a:pPr marL="285750" indent="-28575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Transport of goods in wagons</a:t>
            </a:r>
          </a:p>
          <a:p>
            <a:pPr marL="285750" indent="-28575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Transport of trucks/ semi-trailers</a:t>
            </a:r>
          </a:p>
          <a:p>
            <a:pPr marL="285750" indent="-28575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Transport of containers</a:t>
            </a:r>
          </a:p>
          <a:p>
            <a:pPr marL="285750" indent="-28575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Other deck loads and automobiles</a:t>
            </a:r>
          </a:p>
          <a:p>
            <a:pPr algn="just"/>
            <a:endParaRPr lang="en-US" sz="2000" b="1" i="1" dirty="0">
              <a:latin typeface="Times New Roman" panose="02020603050405020304" pitchFamily="18" charset="0"/>
              <a:cs typeface="Times New Roman" panose="02020603050405020304" pitchFamily="18" charset="0"/>
            </a:endParaRPr>
          </a:p>
          <a:p>
            <a:pPr algn="just"/>
            <a:endParaRPr lang="en-US" sz="2000" b="1"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3921125" y="2005163"/>
            <a:ext cx="8199831" cy="485283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635">
        <p15:prstTrans prst="pageCurlDouble"/>
      </p:transition>
    </mc:Choice>
    <mc:Fallback xmlns="">
      <p:transition spd="slow" advTm="86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style.rotation</p:attrName>
                                        </p:attrNameLst>
                                      </p:cBhvr>
                                      <p:tavLst>
                                        <p:tav tm="0">
                                          <p:val>
                                            <p:fltVal val="90"/>
                                          </p:val>
                                        </p:tav>
                                        <p:tav tm="100000">
                                          <p:val>
                                            <p:fltVal val="0"/>
                                          </p:val>
                                        </p:tav>
                                      </p:tavLst>
                                    </p:anim>
                                    <p:animEffect transition="in" filter="fade">
                                      <p:cBhvr>
                                        <p:cTn id="10" dur="2000"/>
                                        <p:tgtEl>
                                          <p:spTgt spid="3"/>
                                        </p:tgtEl>
                                      </p:cBhvr>
                                    </p:animEffect>
                                  </p:childTnLst>
                                </p:cTn>
                              </p:par>
                            </p:childTnLst>
                          </p:cTn>
                        </p:par>
                        <p:par>
                          <p:cTn id="11" fill="hold">
                            <p:stCondLst>
                              <p:cond delay="2500"/>
                            </p:stCondLst>
                            <p:childTnLst>
                              <p:par>
                                <p:cTn id="12" presetID="31"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fltVal val="0"/>
                                          </p:val>
                                        </p:tav>
                                        <p:tav tm="100000">
                                          <p:val>
                                            <p:strVal val="#ppt_w"/>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style.rotation</p:attrName>
                                        </p:attrNameLst>
                                      </p:cBhvr>
                                      <p:tavLst>
                                        <p:tav tm="0">
                                          <p:val>
                                            <p:fltVal val="90"/>
                                          </p:val>
                                        </p:tav>
                                        <p:tav tm="100000">
                                          <p:val>
                                            <p:fltVal val="0"/>
                                          </p:val>
                                        </p:tav>
                                      </p:tavLst>
                                    </p:anim>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5" name="Isosceles Triangle 4"/>
          <p:cNvSpPr/>
          <p:nvPr/>
        </p:nvSpPr>
        <p:spPr>
          <a:xfrm rot="10800000">
            <a:off x="3920489" y="1588"/>
            <a:ext cx="4752023" cy="1358582"/>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22532" name="Picture 5"/>
          <p:cNvPicPr>
            <a:picLocks noChangeAspect="1"/>
          </p:cNvPicPr>
          <p:nvPr/>
        </p:nvPicPr>
        <p:blipFill>
          <a:blip r:embed="rId3"/>
          <a:srcRect/>
          <a:stretch>
            <a:fillRect/>
          </a:stretch>
        </p:blipFill>
        <p:spPr bwMode="auto">
          <a:xfrm>
            <a:off x="4499610" y="19477"/>
            <a:ext cx="3606800" cy="811213"/>
          </a:xfrm>
          <a:prstGeom prst="rect">
            <a:avLst/>
          </a:prstGeom>
          <a:noFill/>
          <a:ln w="9525">
            <a:noFill/>
            <a:miter lim="800000"/>
            <a:headEnd/>
            <a:tailEnd/>
          </a:ln>
        </p:spPr>
      </p:pic>
      <p:pic>
        <p:nvPicPr>
          <p:cNvPr id="4" name="Picture 3"/>
          <p:cNvPicPr>
            <a:picLocks noChangeAspect="1"/>
          </p:cNvPicPr>
          <p:nvPr/>
        </p:nvPicPr>
        <p:blipFill>
          <a:blip r:embed="rId4"/>
          <a:srcRect/>
          <a:stretch>
            <a:fillRect/>
          </a:stretch>
        </p:blipFill>
        <p:spPr bwMode="auto">
          <a:xfrm>
            <a:off x="0" y="4121150"/>
            <a:ext cx="5322888" cy="2736850"/>
          </a:xfrm>
          <a:prstGeom prst="rect">
            <a:avLst/>
          </a:prstGeom>
          <a:noFill/>
          <a:ln w="9525">
            <a:noFill/>
            <a:miter lim="800000"/>
            <a:headEnd/>
            <a:tailEnd/>
          </a:ln>
        </p:spPr>
      </p:pic>
      <p:sp>
        <p:nvSpPr>
          <p:cNvPr id="9" name="Rectangle 8"/>
          <p:cNvSpPr>
            <a:spLocks noChangeArrowheads="1"/>
          </p:cNvSpPr>
          <p:nvPr/>
        </p:nvSpPr>
        <p:spPr bwMode="auto">
          <a:xfrm>
            <a:off x="6835775" y="1042988"/>
            <a:ext cx="4619625" cy="831850"/>
          </a:xfrm>
          <a:prstGeom prst="rect">
            <a:avLst/>
          </a:prstGeom>
          <a:noFill/>
          <a:ln w="9525">
            <a:noFill/>
            <a:miter lim="800000"/>
            <a:headEnd/>
            <a:tailEnd/>
          </a:ln>
        </p:spPr>
        <p:txBody>
          <a:bodyPr wrap="none">
            <a:spAutoFit/>
          </a:bodyPr>
          <a:lstStyle/>
          <a:p>
            <a:pPr algn="ctr"/>
            <a:r>
              <a:rPr lang="en-US" sz="2400" b="1">
                <a:latin typeface="Times New Roman" pitchFamily="18" charset="0"/>
                <a:cs typeface="Times New Roman" pitchFamily="18" charset="0"/>
              </a:rPr>
              <a:t>WORKSHOP FOR CHANGING </a:t>
            </a:r>
          </a:p>
          <a:p>
            <a:pPr algn="ctr"/>
            <a:r>
              <a:rPr lang="en-US" sz="2400" b="1">
                <a:latin typeface="Times New Roman" pitchFamily="18" charset="0"/>
                <a:cs typeface="Times New Roman" pitchFamily="18" charset="0"/>
              </a:rPr>
              <a:t>BOGIES </a:t>
            </a:r>
            <a:endParaRPr lang="bg-BG" sz="2400" b="1">
              <a:latin typeface="Times New Roman" pitchFamily="18" charset="0"/>
              <a:cs typeface="Times New Roman" pitchFamily="18" charset="0"/>
            </a:endParaRPr>
          </a:p>
        </p:txBody>
      </p:sp>
      <p:sp>
        <p:nvSpPr>
          <p:cNvPr id="10" name="Rectangle 9"/>
          <p:cNvSpPr>
            <a:spLocks noChangeArrowheads="1"/>
          </p:cNvSpPr>
          <p:nvPr/>
        </p:nvSpPr>
        <p:spPr bwMode="auto">
          <a:xfrm>
            <a:off x="6283325" y="1874838"/>
            <a:ext cx="5724525" cy="2246312"/>
          </a:xfrm>
          <a:prstGeom prst="rect">
            <a:avLst/>
          </a:prstGeom>
          <a:noFill/>
          <a:ln w="9525">
            <a:noFill/>
            <a:miter lim="800000"/>
            <a:headEnd/>
            <a:tailEnd/>
          </a:ln>
        </p:spPr>
        <p:txBody>
          <a:bodyPr>
            <a:spAutoFit/>
          </a:bodyPr>
          <a:lstStyle/>
          <a:p>
            <a:pPr algn="just"/>
            <a:r>
              <a:rPr lang="en-US" sz="2000" b="1" i="1" dirty="0">
                <a:latin typeface="Times New Roman" pitchFamily="18" charset="0"/>
                <a:cs typeface="Times New Roman" pitchFamily="18" charset="0"/>
              </a:rPr>
              <a:t>The ferryboat complex Varna is the only place in the Black Sea region with possibility for changing wagon bogies from European (1435 mm) to Russian standard (1520 mm) gauge. The workshop is equipped with two universal tracks, with 12 positions each. It has the capacity for changing the bogies of 280 wagons per day.</a:t>
            </a:r>
            <a:endParaRPr lang="bg-BG" sz="2000" b="1" i="1" dirty="0">
              <a:latin typeface="Times New Roman" pitchFamily="18" charset="0"/>
              <a:cs typeface="Times New Roman" pitchFamily="18" charset="0"/>
            </a:endParaRPr>
          </a:p>
        </p:txBody>
      </p:sp>
      <p:pic>
        <p:nvPicPr>
          <p:cNvPr id="11" name="Picture 10"/>
          <p:cNvPicPr>
            <a:picLocks noChangeAspect="1"/>
          </p:cNvPicPr>
          <p:nvPr/>
        </p:nvPicPr>
        <p:blipFill>
          <a:blip r:embed="rId5"/>
          <a:srcRect/>
          <a:stretch>
            <a:fillRect/>
          </a:stretch>
        </p:blipFill>
        <p:spPr bwMode="auto">
          <a:xfrm>
            <a:off x="8083550" y="4275138"/>
            <a:ext cx="4108450" cy="2584450"/>
          </a:xfrm>
          <a:prstGeom prst="rect">
            <a:avLst/>
          </a:prstGeom>
          <a:noFill/>
          <a:ln w="9525">
            <a:noFill/>
            <a:miter lim="800000"/>
            <a:headEnd/>
            <a:tailEnd/>
          </a:ln>
        </p:spPr>
      </p:pic>
      <p:pic>
        <p:nvPicPr>
          <p:cNvPr id="12" name="Picture 11"/>
          <p:cNvPicPr>
            <a:picLocks noChangeAspect="1"/>
          </p:cNvPicPr>
          <p:nvPr/>
        </p:nvPicPr>
        <p:blipFill>
          <a:blip r:embed="rId6"/>
          <a:srcRect/>
          <a:stretch>
            <a:fillRect/>
          </a:stretch>
        </p:blipFill>
        <p:spPr bwMode="auto">
          <a:xfrm>
            <a:off x="4479925" y="4273550"/>
            <a:ext cx="3603625" cy="2584450"/>
          </a:xfrm>
          <a:prstGeom prst="rect">
            <a:avLst/>
          </a:prstGeom>
          <a:noFill/>
          <a:ln w="9525">
            <a:noFill/>
            <a:miter lim="800000"/>
            <a:headEnd/>
            <a:tailEnd/>
          </a:ln>
        </p:spPr>
      </p:pic>
      <p:sp>
        <p:nvSpPr>
          <p:cNvPr id="6" name="Rectangle 5"/>
          <p:cNvSpPr/>
          <p:nvPr/>
        </p:nvSpPr>
        <p:spPr>
          <a:xfrm>
            <a:off x="0" y="1902986"/>
            <a:ext cx="6096000" cy="2554545"/>
          </a:xfrm>
          <a:prstGeom prst="rect">
            <a:avLst/>
          </a:prstGeom>
        </p:spPr>
        <p:txBody>
          <a:bodyPr>
            <a:spAutoFit/>
          </a:bodyPr>
          <a:lstStyle/>
          <a:p>
            <a:pPr algn="just"/>
            <a:r>
              <a:rPr lang="en-US" sz="2000" b="1" i="1" dirty="0">
                <a:latin typeface="Times New Roman" pitchFamily="18" charset="0"/>
                <a:cs typeface="Times New Roman" pitchFamily="18" charset="0"/>
              </a:rPr>
              <a:t>The complex has two piers with total length of 400 m and depth of 8,7 m, equipped with transitional bridges, each of which with 5 tracks with gauge 1520 mm. The complex has a capacity for a simultaneous handling of two ships and also for handling of two types of ships – with width 26 and 22 m. Technical capacity for direct transshipment of 80 wagons per day</a:t>
            </a:r>
          </a:p>
          <a:p>
            <a:pPr algn="just"/>
            <a:endParaRPr lang="en-US" sz="2000" b="1" i="1" dirty="0">
              <a:latin typeface="Times New Roman" pitchFamily="18" charset="0"/>
              <a:cs typeface="Times New Roman" pitchFamily="18" charset="0"/>
            </a:endParaRPr>
          </a:p>
        </p:txBody>
      </p:sp>
      <p:sp>
        <p:nvSpPr>
          <p:cNvPr id="13" name="Rectangle 12"/>
          <p:cNvSpPr>
            <a:spLocks noChangeArrowheads="1"/>
          </p:cNvSpPr>
          <p:nvPr/>
        </p:nvSpPr>
        <p:spPr bwMode="auto">
          <a:xfrm>
            <a:off x="0" y="1076327"/>
            <a:ext cx="5205412" cy="830997"/>
          </a:xfrm>
          <a:prstGeom prst="rect">
            <a:avLst/>
          </a:prstGeom>
          <a:noFill/>
          <a:ln w="9525">
            <a:noFill/>
            <a:miter lim="800000"/>
            <a:headEnd/>
            <a:tailEnd/>
          </a:ln>
        </p:spPr>
        <p:txBody>
          <a:bodyPr>
            <a:spAutoFit/>
          </a:bodyPr>
          <a:lstStyle/>
          <a:p>
            <a:pPr algn="ctr"/>
            <a:r>
              <a:rPr lang="en-US" sz="2400" b="1" dirty="0">
                <a:latin typeface="Times New Roman" pitchFamily="18" charset="0"/>
                <a:cs typeface="Times New Roman" pitchFamily="18" charset="0"/>
              </a:rPr>
              <a:t>TECHNICAL CHARACTERISTICS </a:t>
            </a:r>
          </a:p>
          <a:p>
            <a:pPr algn="ctr"/>
            <a:r>
              <a:rPr lang="en-US" sz="2400" b="1" dirty="0">
                <a:latin typeface="Times New Roman" pitchFamily="18" charset="0"/>
                <a:cs typeface="Times New Roman" pitchFamily="18" charset="0"/>
              </a:rPr>
              <a:t>AND EQUIPMENT</a:t>
            </a:r>
            <a:endParaRPr lang="bg-BG" sz="2400" b="1" dirty="0">
              <a:latin typeface="Times New Roman" pitchFamily="18" charset="0"/>
              <a:cs typeface="Times New Roman" pitchFamily="18" charset="0"/>
            </a:endParaRPr>
          </a:p>
        </p:txBody>
      </p:sp>
      <p:sp>
        <p:nvSpPr>
          <p:cNvPr id="7" name="Title 6"/>
          <p:cNvSpPr>
            <a:spLocks noGrp="1"/>
          </p:cNvSpPr>
          <p:nvPr>
            <p:ph type="title"/>
          </p:nvPr>
        </p:nvSpPr>
        <p:spPr/>
        <p:txBody>
          <a:bodyPr/>
          <a:lstStyle/>
          <a:p>
            <a:endParaRPr lang="bg-BG"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221">
        <p15:prstTrans prst="pageCurlDouble"/>
      </p:transition>
    </mc:Choice>
    <mc:Fallback xmlns="">
      <p:transition spd="slow" advTm="182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 calcmode="lin" valueType="num">
                                      <p:cBhvr>
                                        <p:cTn id="9" dur="2000" fill="hold"/>
                                        <p:tgtEl>
                                          <p:spTgt spid="13"/>
                                        </p:tgtEl>
                                        <p:attrNameLst>
                                          <p:attrName>style.rotation</p:attrName>
                                        </p:attrNameLst>
                                      </p:cBhvr>
                                      <p:tavLst>
                                        <p:tav tm="0">
                                          <p:val>
                                            <p:fltVal val="90"/>
                                          </p:val>
                                        </p:tav>
                                        <p:tav tm="100000">
                                          <p:val>
                                            <p:fltVal val="0"/>
                                          </p:val>
                                        </p:tav>
                                      </p:tavLst>
                                    </p:anim>
                                    <p:animEffect transition="in" filter="fade">
                                      <p:cBhvr>
                                        <p:cTn id="10" dur="2000"/>
                                        <p:tgtEl>
                                          <p:spTgt spid="13"/>
                                        </p:tgtEl>
                                      </p:cBhvr>
                                    </p:animEffect>
                                  </p:childTnLst>
                                </p:cTn>
                              </p:par>
                            </p:childTnLst>
                          </p:cTn>
                        </p:par>
                        <p:par>
                          <p:cTn id="11" fill="hold">
                            <p:stCondLst>
                              <p:cond delay="2000"/>
                            </p:stCondLst>
                            <p:childTnLst>
                              <p:par>
                                <p:cTn id="12" presetID="31"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fltVal val="0"/>
                                          </p:val>
                                        </p:tav>
                                        <p:tav tm="100000">
                                          <p:val>
                                            <p:strVal val="#ppt_w"/>
                                          </p:val>
                                        </p:tav>
                                      </p:tavLst>
                                    </p:anim>
                                    <p:anim calcmode="lin" valueType="num">
                                      <p:cBhvr>
                                        <p:cTn id="15" dur="2000" fill="hold"/>
                                        <p:tgtEl>
                                          <p:spTgt spid="6"/>
                                        </p:tgtEl>
                                        <p:attrNameLst>
                                          <p:attrName>ppt_h</p:attrName>
                                        </p:attrNameLst>
                                      </p:cBhvr>
                                      <p:tavLst>
                                        <p:tav tm="0">
                                          <p:val>
                                            <p:fltVal val="0"/>
                                          </p:val>
                                        </p:tav>
                                        <p:tav tm="100000">
                                          <p:val>
                                            <p:strVal val="#ppt_h"/>
                                          </p:val>
                                        </p:tav>
                                      </p:tavLst>
                                    </p:anim>
                                    <p:anim calcmode="lin" valueType="num">
                                      <p:cBhvr>
                                        <p:cTn id="16" dur="2000" fill="hold"/>
                                        <p:tgtEl>
                                          <p:spTgt spid="6"/>
                                        </p:tgtEl>
                                        <p:attrNameLst>
                                          <p:attrName>style.rotation</p:attrName>
                                        </p:attrNameLst>
                                      </p:cBhvr>
                                      <p:tavLst>
                                        <p:tav tm="0">
                                          <p:val>
                                            <p:fltVal val="90"/>
                                          </p:val>
                                        </p:tav>
                                        <p:tav tm="100000">
                                          <p:val>
                                            <p:fltVal val="0"/>
                                          </p:val>
                                        </p:tav>
                                      </p:tavLst>
                                    </p:anim>
                                    <p:animEffect transition="in" filter="fade">
                                      <p:cBhvr>
                                        <p:cTn id="17" dur="2000"/>
                                        <p:tgtEl>
                                          <p:spTgt spid="6"/>
                                        </p:tgtEl>
                                      </p:cBhvr>
                                    </p:animEffect>
                                  </p:childTnLst>
                                </p:cTn>
                              </p:par>
                            </p:childTnLst>
                          </p:cTn>
                        </p:par>
                        <p:par>
                          <p:cTn id="18" fill="hold">
                            <p:stCondLst>
                              <p:cond delay="4000"/>
                            </p:stCondLst>
                            <p:childTnLst>
                              <p:par>
                                <p:cTn id="19" presetID="42"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3000"/>
                                        <p:tgtEl>
                                          <p:spTgt spid="4"/>
                                        </p:tgtEl>
                                      </p:cBhvr>
                                    </p:animEffect>
                                    <p:anim calcmode="lin" valueType="num">
                                      <p:cBhvr>
                                        <p:cTn id="22" dur="3000" fill="hold"/>
                                        <p:tgtEl>
                                          <p:spTgt spid="4"/>
                                        </p:tgtEl>
                                        <p:attrNameLst>
                                          <p:attrName>ppt_x</p:attrName>
                                        </p:attrNameLst>
                                      </p:cBhvr>
                                      <p:tavLst>
                                        <p:tav tm="0">
                                          <p:val>
                                            <p:strVal val="#ppt_x"/>
                                          </p:val>
                                        </p:tav>
                                        <p:tav tm="100000">
                                          <p:val>
                                            <p:strVal val="#ppt_x"/>
                                          </p:val>
                                        </p:tav>
                                      </p:tavLst>
                                    </p:anim>
                                    <p:anim calcmode="lin" valueType="num">
                                      <p:cBhvr>
                                        <p:cTn id="23" dur="3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7500"/>
                            </p:stCondLst>
                            <p:childTnLst>
                              <p:par>
                                <p:cTn id="25" presetID="42" presetClass="entr" presetSubtype="0" fill="hold" grpId="0" nodeType="after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0"/>
                                        <p:tgtEl>
                                          <p:spTgt spid="9"/>
                                        </p:tgtEl>
                                      </p:cBhvr>
                                    </p:animEffect>
                                    <p:anim calcmode="lin" valueType="num">
                                      <p:cBhvr>
                                        <p:cTn id="28" dur="3000" fill="hold"/>
                                        <p:tgtEl>
                                          <p:spTgt spid="9"/>
                                        </p:tgtEl>
                                        <p:attrNameLst>
                                          <p:attrName>ppt_x</p:attrName>
                                        </p:attrNameLst>
                                      </p:cBhvr>
                                      <p:tavLst>
                                        <p:tav tm="0">
                                          <p:val>
                                            <p:strVal val="#ppt_x"/>
                                          </p:val>
                                        </p:tav>
                                        <p:tav tm="100000">
                                          <p:val>
                                            <p:strVal val="#ppt_x"/>
                                          </p:val>
                                        </p:tav>
                                      </p:tavLst>
                                    </p:anim>
                                    <p:anim calcmode="lin" valueType="num">
                                      <p:cBhvr>
                                        <p:cTn id="29" dur="3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1500"/>
                            </p:stCondLst>
                            <p:childTnLst>
                              <p:par>
                                <p:cTn id="31" presetID="42"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3000"/>
                                        <p:tgtEl>
                                          <p:spTgt spid="10"/>
                                        </p:tgtEl>
                                      </p:cBhvr>
                                    </p:animEffect>
                                    <p:anim calcmode="lin" valueType="num">
                                      <p:cBhvr>
                                        <p:cTn id="34" dur="3000" fill="hold"/>
                                        <p:tgtEl>
                                          <p:spTgt spid="10"/>
                                        </p:tgtEl>
                                        <p:attrNameLst>
                                          <p:attrName>ppt_x</p:attrName>
                                        </p:attrNameLst>
                                      </p:cBhvr>
                                      <p:tavLst>
                                        <p:tav tm="0">
                                          <p:val>
                                            <p:strVal val="#ppt_x"/>
                                          </p:val>
                                        </p:tav>
                                        <p:tav tm="100000">
                                          <p:val>
                                            <p:strVal val="#ppt_x"/>
                                          </p:val>
                                        </p:tav>
                                      </p:tavLst>
                                    </p:anim>
                                    <p:anim calcmode="lin" valueType="num">
                                      <p:cBhvr>
                                        <p:cTn id="35" dur="3000" fill="hold"/>
                                        <p:tgtEl>
                                          <p:spTgt spid="10"/>
                                        </p:tgtEl>
                                        <p:attrNameLst>
                                          <p:attrName>ppt_y</p:attrName>
                                        </p:attrNameLst>
                                      </p:cBhvr>
                                      <p:tavLst>
                                        <p:tav tm="0">
                                          <p:val>
                                            <p:strVal val="#ppt_y+.1"/>
                                          </p:val>
                                        </p:tav>
                                        <p:tav tm="100000">
                                          <p:val>
                                            <p:strVal val="#ppt_y"/>
                                          </p:val>
                                        </p:tav>
                                      </p:tavLst>
                                    </p:anim>
                                  </p:childTnLst>
                                </p:cTn>
                              </p:par>
                              <p:par>
                                <p:cTn id="36" presetID="31" presetClass="entr" presetSubtype="0" fill="hold" nodeType="withEffect">
                                  <p:stCondLst>
                                    <p:cond delay="2000"/>
                                  </p:stCondLst>
                                  <p:childTnLst>
                                    <p:set>
                                      <p:cBhvr>
                                        <p:cTn id="37" dur="1" fill="hold">
                                          <p:stCondLst>
                                            <p:cond delay="0"/>
                                          </p:stCondLst>
                                        </p:cTn>
                                        <p:tgtEl>
                                          <p:spTgt spid="11"/>
                                        </p:tgtEl>
                                        <p:attrNameLst>
                                          <p:attrName>style.visibility</p:attrName>
                                        </p:attrNameLst>
                                      </p:cBhvr>
                                      <p:to>
                                        <p:strVal val="visible"/>
                                      </p:to>
                                    </p:set>
                                    <p:anim calcmode="lin" valueType="num">
                                      <p:cBhvr>
                                        <p:cTn id="38" dur="3000" fill="hold"/>
                                        <p:tgtEl>
                                          <p:spTgt spid="11"/>
                                        </p:tgtEl>
                                        <p:attrNameLst>
                                          <p:attrName>ppt_w</p:attrName>
                                        </p:attrNameLst>
                                      </p:cBhvr>
                                      <p:tavLst>
                                        <p:tav tm="0">
                                          <p:val>
                                            <p:fltVal val="0"/>
                                          </p:val>
                                        </p:tav>
                                        <p:tav tm="100000">
                                          <p:val>
                                            <p:strVal val="#ppt_w"/>
                                          </p:val>
                                        </p:tav>
                                      </p:tavLst>
                                    </p:anim>
                                    <p:anim calcmode="lin" valueType="num">
                                      <p:cBhvr>
                                        <p:cTn id="39" dur="3000" fill="hold"/>
                                        <p:tgtEl>
                                          <p:spTgt spid="11"/>
                                        </p:tgtEl>
                                        <p:attrNameLst>
                                          <p:attrName>ppt_h</p:attrName>
                                        </p:attrNameLst>
                                      </p:cBhvr>
                                      <p:tavLst>
                                        <p:tav tm="0">
                                          <p:val>
                                            <p:fltVal val="0"/>
                                          </p:val>
                                        </p:tav>
                                        <p:tav tm="100000">
                                          <p:val>
                                            <p:strVal val="#ppt_h"/>
                                          </p:val>
                                        </p:tav>
                                      </p:tavLst>
                                    </p:anim>
                                    <p:anim calcmode="lin" valueType="num">
                                      <p:cBhvr>
                                        <p:cTn id="40" dur="3000" fill="hold"/>
                                        <p:tgtEl>
                                          <p:spTgt spid="11"/>
                                        </p:tgtEl>
                                        <p:attrNameLst>
                                          <p:attrName>style.rotation</p:attrName>
                                        </p:attrNameLst>
                                      </p:cBhvr>
                                      <p:tavLst>
                                        <p:tav tm="0">
                                          <p:val>
                                            <p:fltVal val="90"/>
                                          </p:val>
                                        </p:tav>
                                        <p:tav tm="100000">
                                          <p:val>
                                            <p:fltVal val="0"/>
                                          </p:val>
                                        </p:tav>
                                      </p:tavLst>
                                    </p:anim>
                                    <p:animEffect transition="in" filter="fade">
                                      <p:cBhvr>
                                        <p:cTn id="41" dur="3000"/>
                                        <p:tgtEl>
                                          <p:spTgt spid="11"/>
                                        </p:tgtEl>
                                      </p:cBhvr>
                                    </p:animEffect>
                                  </p:childTnLst>
                                </p:cTn>
                              </p:par>
                              <p:par>
                                <p:cTn id="42" presetID="3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3000" fill="hold"/>
                                        <p:tgtEl>
                                          <p:spTgt spid="12"/>
                                        </p:tgtEl>
                                        <p:attrNameLst>
                                          <p:attrName>ppt_w</p:attrName>
                                        </p:attrNameLst>
                                      </p:cBhvr>
                                      <p:tavLst>
                                        <p:tav tm="0">
                                          <p:val>
                                            <p:fltVal val="0"/>
                                          </p:val>
                                        </p:tav>
                                        <p:tav tm="100000">
                                          <p:val>
                                            <p:strVal val="#ppt_w"/>
                                          </p:val>
                                        </p:tav>
                                      </p:tavLst>
                                    </p:anim>
                                    <p:anim calcmode="lin" valueType="num">
                                      <p:cBhvr>
                                        <p:cTn id="45" dur="3000" fill="hold"/>
                                        <p:tgtEl>
                                          <p:spTgt spid="12"/>
                                        </p:tgtEl>
                                        <p:attrNameLst>
                                          <p:attrName>ppt_h</p:attrName>
                                        </p:attrNameLst>
                                      </p:cBhvr>
                                      <p:tavLst>
                                        <p:tav tm="0">
                                          <p:val>
                                            <p:fltVal val="0"/>
                                          </p:val>
                                        </p:tav>
                                        <p:tav tm="100000">
                                          <p:val>
                                            <p:strVal val="#ppt_h"/>
                                          </p:val>
                                        </p:tav>
                                      </p:tavLst>
                                    </p:anim>
                                    <p:anim calcmode="lin" valueType="num">
                                      <p:cBhvr>
                                        <p:cTn id="46" dur="3000" fill="hold"/>
                                        <p:tgtEl>
                                          <p:spTgt spid="12"/>
                                        </p:tgtEl>
                                        <p:attrNameLst>
                                          <p:attrName>style.rotation</p:attrName>
                                        </p:attrNameLst>
                                      </p:cBhvr>
                                      <p:tavLst>
                                        <p:tav tm="0">
                                          <p:val>
                                            <p:fltVal val="90"/>
                                          </p:val>
                                        </p:tav>
                                        <p:tav tm="100000">
                                          <p:val>
                                            <p:fltVal val="0"/>
                                          </p:val>
                                        </p:tav>
                                      </p:tavLst>
                                    </p:anim>
                                    <p:animEffect transition="in" filter="fade">
                                      <p:cBhvr>
                                        <p:cTn id="4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6"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19460" name="Picture 5"/>
          <p:cNvPicPr>
            <a:picLocks noChangeAspect="1"/>
          </p:cNvPicPr>
          <p:nvPr/>
        </p:nvPicPr>
        <p:blipFill>
          <a:blip r:embed="rId4"/>
          <a:srcRect/>
          <a:stretch>
            <a:fillRect/>
          </a:stretch>
        </p:blipFill>
        <p:spPr bwMode="auto">
          <a:xfrm>
            <a:off x="4556125" y="66675"/>
            <a:ext cx="3606800" cy="811213"/>
          </a:xfrm>
          <a:prstGeom prst="rect">
            <a:avLst/>
          </a:prstGeom>
          <a:noFill/>
          <a:ln w="9525">
            <a:noFill/>
            <a:miter lim="800000"/>
            <a:headEnd/>
            <a:tailEnd/>
          </a:ln>
        </p:spPr>
      </p:pic>
      <p:sp>
        <p:nvSpPr>
          <p:cNvPr id="7" name="TextBox 6"/>
          <p:cNvSpPr txBox="1">
            <a:spLocks noChangeArrowheads="1"/>
          </p:cNvSpPr>
          <p:nvPr/>
        </p:nvSpPr>
        <p:spPr bwMode="auto">
          <a:xfrm>
            <a:off x="627063" y="354013"/>
            <a:ext cx="3417887" cy="523875"/>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MAIN SERVICES</a:t>
            </a:r>
            <a:endParaRPr lang="bg-BG" sz="2800" b="1">
              <a:latin typeface="Times New Roman" pitchFamily="18" charset="0"/>
              <a:cs typeface="Times New Roman" pitchFamily="18" charset="0"/>
            </a:endParaRPr>
          </a:p>
        </p:txBody>
      </p:sp>
      <p:sp>
        <p:nvSpPr>
          <p:cNvPr id="11" name="TextBox 10"/>
          <p:cNvSpPr txBox="1">
            <a:spLocks noChangeArrowheads="1"/>
          </p:cNvSpPr>
          <p:nvPr/>
        </p:nvSpPr>
        <p:spPr bwMode="auto">
          <a:xfrm>
            <a:off x="-1588" y="1219200"/>
            <a:ext cx="6754813" cy="5003800"/>
          </a:xfrm>
          <a:prstGeom prst="rect">
            <a:avLst/>
          </a:prstGeom>
          <a:noFill/>
          <a:ln w="9525">
            <a:noFill/>
            <a:miter lim="800000"/>
            <a:headEnd/>
            <a:tailEnd/>
          </a:ln>
        </p:spPr>
        <p:txBody>
          <a:bodyPr>
            <a:spAutoFit/>
          </a:bodyPr>
          <a:lstStyle/>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of goods in block</a:t>
            </a:r>
            <a:r>
              <a:rPr lang="bg-BG" altLang="bg-BG" sz="2000" b="1" i="1">
                <a:latin typeface="Times New Roman" pitchFamily="18" charset="0"/>
                <a:cs typeface="Times New Roman" pitchFamily="18" charset="0"/>
              </a:rPr>
              <a:t>-</a:t>
            </a:r>
            <a:r>
              <a:rPr lang="en-US" altLang="bg-BG" sz="2000" b="1" i="1">
                <a:latin typeface="Times New Roman" pitchFamily="18" charset="0"/>
                <a:cs typeface="Times New Roman" pitchFamily="18" charset="0"/>
              </a:rPr>
              <a:t>trains</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of</a:t>
            </a:r>
            <a:r>
              <a:rPr lang="bg-BG" altLang="bg-BG" sz="2000" b="1" i="1">
                <a:latin typeface="Times New Roman" pitchFamily="18" charset="0"/>
                <a:cs typeface="Times New Roman" pitchFamily="18" charset="0"/>
              </a:rPr>
              <a:t> </a:t>
            </a:r>
            <a:r>
              <a:rPr lang="en-US" altLang="bg-BG" sz="2000" b="1" i="1">
                <a:latin typeface="Times New Roman" pitchFamily="18" charset="0"/>
                <a:cs typeface="Times New Roman" pitchFamily="18" charset="0"/>
              </a:rPr>
              <a:t>goods in</a:t>
            </a:r>
            <a:r>
              <a:rPr lang="bg-BG" altLang="bg-BG" sz="2000" b="1" i="1">
                <a:latin typeface="Times New Roman" pitchFamily="18" charset="0"/>
                <a:cs typeface="Times New Roman" pitchFamily="18" charset="0"/>
              </a:rPr>
              <a:t> </a:t>
            </a:r>
            <a:r>
              <a:rPr lang="en-US" altLang="bg-BG" sz="2000" b="1" i="1">
                <a:latin typeface="Times New Roman" pitchFamily="18" charset="0"/>
                <a:cs typeface="Times New Roman" pitchFamily="18" charset="0"/>
              </a:rPr>
              <a:t>isolated wagons</a:t>
            </a:r>
            <a:endParaRPr lang="bg-BG" altLang="bg-BG" sz="2000" b="1" i="1">
              <a:latin typeface="Times New Roman" pitchFamily="18" charset="0"/>
              <a:cs typeface="Times New Roman" pitchFamily="18" charset="0"/>
            </a:endParaRP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Combined transports</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of goods in route trains on routes, timetables and prices coordinated with the other RUs</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on specially agreed transport schemes</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of heavy-load, out-of-gauge and special consignments</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of goods from/to the Black Sea ports Varna and Burgas, also in large-capacity containers, processed in the terminals of these ports</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of goods from/to the Danube ports Ruse, Lom, Svishtov,  Vidin</a:t>
            </a:r>
          </a:p>
          <a:p>
            <a:pPr marL="342900" indent="-342900" algn="just">
              <a:lnSpc>
                <a:spcPct val="75000"/>
              </a:lnSpc>
              <a:spcBef>
                <a:spcPct val="40000"/>
              </a:spcBef>
              <a:buClr>
                <a:srgbClr val="FF0000"/>
              </a:buClr>
              <a:buFont typeface="Wingdings" pitchFamily="2" charset="2"/>
              <a:buChar char="Ø"/>
            </a:pPr>
            <a:r>
              <a:rPr lang="en-US" altLang="bg-BG" sz="2000" b="1" i="1">
                <a:latin typeface="Times New Roman" pitchFamily="18" charset="0"/>
                <a:cs typeface="Times New Roman" pitchFamily="18" charset="0"/>
              </a:rPr>
              <a:t>Transport via the railway ferry lines connecting port Varna, port Caucasus (Russia), port Ilichevsk (Ukraine), ports Poti/ Batumi (Georgia), continuing the transport by rail from/to the countries of CIS, Central and Middle Asia.</a:t>
            </a:r>
            <a:endParaRPr lang="bg-BG" altLang="bg-BG" sz="2000" b="1" i="1">
              <a:latin typeface="Times New Roman" pitchFamily="18" charset="0"/>
              <a:cs typeface="Times New Roman" pitchFamily="18" charset="0"/>
            </a:endParaRPr>
          </a:p>
        </p:txBody>
      </p:sp>
      <p:sp>
        <p:nvSpPr>
          <p:cNvPr id="12" name="TextBox 11"/>
          <p:cNvSpPr txBox="1">
            <a:spLocks noChangeArrowheads="1"/>
          </p:cNvSpPr>
          <p:nvPr/>
        </p:nvSpPr>
        <p:spPr bwMode="auto">
          <a:xfrm>
            <a:off x="7402513" y="1049338"/>
            <a:ext cx="4497387" cy="460375"/>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ACCOMPANYING SERVICES</a:t>
            </a:r>
            <a:endParaRPr lang="bg-BG" sz="2400" b="1">
              <a:latin typeface="Times New Roman" pitchFamily="18" charset="0"/>
              <a:cs typeface="Times New Roman" pitchFamily="18" charset="0"/>
            </a:endParaRPr>
          </a:p>
        </p:txBody>
      </p:sp>
      <p:sp>
        <p:nvSpPr>
          <p:cNvPr id="13" name="TextBox 12"/>
          <p:cNvSpPr txBox="1"/>
          <p:nvPr/>
        </p:nvSpPr>
        <p:spPr>
          <a:xfrm>
            <a:off x="7078663" y="1714500"/>
            <a:ext cx="4926012" cy="3138488"/>
          </a:xfrm>
          <a:prstGeom prst="rect">
            <a:avLst/>
          </a:prstGeom>
          <a:noFill/>
        </p:spPr>
        <p:txBody>
          <a:bodyPr>
            <a:spAutoFit/>
          </a:bodyPr>
          <a:lstStyle/>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Customs clearance, financial guarantees, security and insurance for goods</a:t>
            </a:r>
          </a:p>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Routing</a:t>
            </a:r>
          </a:p>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Warehousing</a:t>
            </a:r>
          </a:p>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Tracking and tracing of wagons and containers</a:t>
            </a:r>
          </a:p>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Container terminals and logistic services</a:t>
            </a:r>
          </a:p>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Rental of locomotives</a:t>
            </a:r>
          </a:p>
          <a:p>
            <a:pPr marL="342900" indent="-342900" fontAlgn="auto">
              <a:spcBef>
                <a:spcPts val="0"/>
              </a:spcBef>
              <a:spcAft>
                <a:spcPts val="0"/>
              </a:spcAft>
              <a:buClr>
                <a:srgbClr val="FF0000"/>
              </a:buClr>
              <a:buFont typeface="Wingdings" panose="05000000000000000000" pitchFamily="2" charset="2"/>
              <a:buChar char="Ø"/>
              <a:defRPr/>
            </a:pPr>
            <a:r>
              <a:rPr lang="en-US" sz="2000" b="1" i="1" dirty="0">
                <a:latin typeface="Times New Roman" panose="02020603050405020304" pitchFamily="18" charset="0"/>
                <a:cs typeface="Times New Roman" panose="02020603050405020304" pitchFamily="18" charset="0"/>
              </a:rPr>
              <a:t>Other shipping services</a:t>
            </a:r>
          </a:p>
          <a:p>
            <a:pPr fontAlgn="auto">
              <a:spcBef>
                <a:spcPts val="0"/>
              </a:spcBef>
              <a:spcAft>
                <a:spcPts val="0"/>
              </a:spcAft>
              <a:defRPr/>
            </a:pPr>
            <a:endParaRPr lang="en-US" dirty="0">
              <a:latin typeface="+mn-lt"/>
              <a:cs typeface="+mn-cs"/>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9956">
        <p15:prstTrans prst="pageCurlDouble"/>
      </p:transition>
    </mc:Choice>
    <mc:Fallback xmlns="">
      <p:transition spd="slow" advTm="49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42" presetClass="entr" presetSubtype="0" fill="hold" grpId="0" nodeType="afterEffect">
                                  <p:stCondLst>
                                    <p:cond delay="5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2000"/>
                                        <p:tgtEl>
                                          <p:spTgt spid="11">
                                            <p:txEl>
                                              <p:pRg st="0" end="0"/>
                                            </p:txEl>
                                          </p:spTgt>
                                        </p:tgtEl>
                                      </p:cBhvr>
                                    </p:animEffect>
                                    <p:anim calcmode="lin" valueType="num">
                                      <p:cBhvr>
                                        <p:cTn id="14"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0"/>
                            </p:stCondLst>
                            <p:childTnLst>
                              <p:par>
                                <p:cTn id="17" presetID="42" presetClass="entr" presetSubtype="0" fill="hold" grpId="0" nodeType="afterEffect">
                                  <p:stCondLst>
                                    <p:cond delay="50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2000"/>
                                        <p:tgtEl>
                                          <p:spTgt spid="11">
                                            <p:txEl>
                                              <p:pRg st="1" end="1"/>
                                            </p:txEl>
                                          </p:spTgt>
                                        </p:tgtEl>
                                      </p:cBhvr>
                                    </p:animEffect>
                                    <p:anim calcmode="lin" valueType="num">
                                      <p:cBhvr>
                                        <p:cTn id="20" dur="2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0"/>
                            </p:stCondLst>
                            <p:childTnLst>
                              <p:par>
                                <p:cTn id="23" presetID="42" presetClass="entr" presetSubtype="0" fill="hold" grpId="0" nodeType="afterEffect">
                                  <p:stCondLst>
                                    <p:cond delay="50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2000"/>
                                        <p:tgtEl>
                                          <p:spTgt spid="11">
                                            <p:txEl>
                                              <p:pRg st="2" end="2"/>
                                            </p:txEl>
                                          </p:spTgt>
                                        </p:tgtEl>
                                      </p:cBhvr>
                                    </p:animEffect>
                                    <p:anim calcmode="lin" valueType="num">
                                      <p:cBhvr>
                                        <p:cTn id="26" dur="2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grpId="0" nodeType="afterEffect">
                                  <p:stCondLst>
                                    <p:cond delay="50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2000"/>
                                        <p:tgtEl>
                                          <p:spTgt spid="11">
                                            <p:txEl>
                                              <p:pRg st="3" end="3"/>
                                            </p:txEl>
                                          </p:spTgt>
                                        </p:tgtEl>
                                      </p:cBhvr>
                                    </p:animEffect>
                                    <p:anim calcmode="lin" valueType="num">
                                      <p:cBhvr>
                                        <p:cTn id="32" dur="2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0"/>
                            </p:stCondLst>
                            <p:childTnLst>
                              <p:par>
                                <p:cTn id="35" presetID="42" presetClass="entr" presetSubtype="0" fill="hold" grpId="0" nodeType="afterEffect">
                                  <p:stCondLst>
                                    <p:cond delay="50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fade">
                                      <p:cBhvr>
                                        <p:cTn id="37" dur="2000"/>
                                        <p:tgtEl>
                                          <p:spTgt spid="11">
                                            <p:txEl>
                                              <p:pRg st="4" end="4"/>
                                            </p:txEl>
                                          </p:spTgt>
                                        </p:tgtEl>
                                      </p:cBhvr>
                                    </p:animEffect>
                                    <p:anim calcmode="lin" valueType="num">
                                      <p:cBhvr>
                                        <p:cTn id="38" dur="2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9" dur="2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0"/>
                            </p:stCondLst>
                            <p:childTnLst>
                              <p:par>
                                <p:cTn id="41" presetID="42" presetClass="entr" presetSubtype="0" fill="hold" grpId="0" nodeType="afterEffect">
                                  <p:stCondLst>
                                    <p:cond delay="50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2000"/>
                                        <p:tgtEl>
                                          <p:spTgt spid="11">
                                            <p:txEl>
                                              <p:pRg st="5" end="5"/>
                                            </p:txEl>
                                          </p:spTgt>
                                        </p:tgtEl>
                                      </p:cBhvr>
                                    </p:animEffect>
                                    <p:anim calcmode="lin" valueType="num">
                                      <p:cBhvr>
                                        <p:cTn id="44" dur="2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5" dur="2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17500"/>
                            </p:stCondLst>
                            <p:childTnLst>
                              <p:par>
                                <p:cTn id="47" presetID="42" presetClass="entr" presetSubtype="0" fill="hold" grpId="0" nodeType="afterEffect">
                                  <p:stCondLst>
                                    <p:cond delay="500"/>
                                  </p:stCondLst>
                                  <p:childTnLst>
                                    <p:set>
                                      <p:cBhvr>
                                        <p:cTn id="48" dur="1" fill="hold">
                                          <p:stCondLst>
                                            <p:cond delay="0"/>
                                          </p:stCondLst>
                                        </p:cTn>
                                        <p:tgtEl>
                                          <p:spTgt spid="11">
                                            <p:txEl>
                                              <p:pRg st="6" end="6"/>
                                            </p:txEl>
                                          </p:spTgt>
                                        </p:tgtEl>
                                        <p:attrNameLst>
                                          <p:attrName>style.visibility</p:attrName>
                                        </p:attrNameLst>
                                      </p:cBhvr>
                                      <p:to>
                                        <p:strVal val="visible"/>
                                      </p:to>
                                    </p:set>
                                    <p:animEffect transition="in" filter="fade">
                                      <p:cBhvr>
                                        <p:cTn id="49" dur="2000"/>
                                        <p:tgtEl>
                                          <p:spTgt spid="11">
                                            <p:txEl>
                                              <p:pRg st="6" end="6"/>
                                            </p:txEl>
                                          </p:spTgt>
                                        </p:tgtEl>
                                      </p:cBhvr>
                                    </p:animEffect>
                                    <p:anim calcmode="lin" valueType="num">
                                      <p:cBhvr>
                                        <p:cTn id="50" dur="2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51" dur="2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20000"/>
                            </p:stCondLst>
                            <p:childTnLst>
                              <p:par>
                                <p:cTn id="53" presetID="42" presetClass="entr" presetSubtype="0" fill="hold" grpId="0" nodeType="afterEffect">
                                  <p:stCondLst>
                                    <p:cond delay="500"/>
                                  </p:stCondLst>
                                  <p:childTnLst>
                                    <p:set>
                                      <p:cBhvr>
                                        <p:cTn id="54" dur="1" fill="hold">
                                          <p:stCondLst>
                                            <p:cond delay="0"/>
                                          </p:stCondLst>
                                        </p:cTn>
                                        <p:tgtEl>
                                          <p:spTgt spid="11">
                                            <p:txEl>
                                              <p:pRg st="7" end="7"/>
                                            </p:txEl>
                                          </p:spTgt>
                                        </p:tgtEl>
                                        <p:attrNameLst>
                                          <p:attrName>style.visibility</p:attrName>
                                        </p:attrNameLst>
                                      </p:cBhvr>
                                      <p:to>
                                        <p:strVal val="visible"/>
                                      </p:to>
                                    </p:set>
                                    <p:animEffect transition="in" filter="fade">
                                      <p:cBhvr>
                                        <p:cTn id="55" dur="2000"/>
                                        <p:tgtEl>
                                          <p:spTgt spid="11">
                                            <p:txEl>
                                              <p:pRg st="7" end="7"/>
                                            </p:txEl>
                                          </p:spTgt>
                                        </p:tgtEl>
                                      </p:cBhvr>
                                    </p:animEffect>
                                    <p:anim calcmode="lin" valueType="num">
                                      <p:cBhvr>
                                        <p:cTn id="56" dur="2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7" dur="2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22500"/>
                            </p:stCondLst>
                            <p:childTnLst>
                              <p:par>
                                <p:cTn id="59" presetID="42" presetClass="entr" presetSubtype="0" fill="hold" grpId="0" nodeType="afterEffect">
                                  <p:stCondLst>
                                    <p:cond delay="500"/>
                                  </p:stCondLst>
                                  <p:childTnLst>
                                    <p:set>
                                      <p:cBhvr>
                                        <p:cTn id="60" dur="1" fill="hold">
                                          <p:stCondLst>
                                            <p:cond delay="0"/>
                                          </p:stCondLst>
                                        </p:cTn>
                                        <p:tgtEl>
                                          <p:spTgt spid="11">
                                            <p:txEl>
                                              <p:pRg st="8" end="8"/>
                                            </p:txEl>
                                          </p:spTgt>
                                        </p:tgtEl>
                                        <p:attrNameLst>
                                          <p:attrName>style.visibility</p:attrName>
                                        </p:attrNameLst>
                                      </p:cBhvr>
                                      <p:to>
                                        <p:strVal val="visible"/>
                                      </p:to>
                                    </p:set>
                                    <p:animEffect transition="in" filter="fade">
                                      <p:cBhvr>
                                        <p:cTn id="61" dur="2000"/>
                                        <p:tgtEl>
                                          <p:spTgt spid="11">
                                            <p:txEl>
                                              <p:pRg st="8" end="8"/>
                                            </p:txEl>
                                          </p:spTgt>
                                        </p:tgtEl>
                                      </p:cBhvr>
                                    </p:animEffect>
                                    <p:anim calcmode="lin" valueType="num">
                                      <p:cBhvr>
                                        <p:cTn id="62" dur="2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63" dur="2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25000"/>
                            </p:stCondLst>
                            <p:childTnLst>
                              <p:par>
                                <p:cTn id="65" presetID="42" presetClass="entr" presetSubtype="0" fill="hold" grpId="0" nodeType="afterEffect">
                                  <p:stCondLst>
                                    <p:cond delay="50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2000"/>
                                        <p:tgtEl>
                                          <p:spTgt spid="12"/>
                                        </p:tgtEl>
                                      </p:cBhvr>
                                    </p:animEffect>
                                    <p:anim calcmode="lin" valueType="num">
                                      <p:cBhvr>
                                        <p:cTn id="68" dur="2000" fill="hold"/>
                                        <p:tgtEl>
                                          <p:spTgt spid="12"/>
                                        </p:tgtEl>
                                        <p:attrNameLst>
                                          <p:attrName>ppt_x</p:attrName>
                                        </p:attrNameLst>
                                      </p:cBhvr>
                                      <p:tavLst>
                                        <p:tav tm="0">
                                          <p:val>
                                            <p:strVal val="#ppt_x"/>
                                          </p:val>
                                        </p:tav>
                                        <p:tav tm="100000">
                                          <p:val>
                                            <p:strVal val="#ppt_x"/>
                                          </p:val>
                                        </p:tav>
                                      </p:tavLst>
                                    </p:anim>
                                    <p:anim calcmode="lin" valueType="num">
                                      <p:cBhvr>
                                        <p:cTn id="69" dur="2000" fill="hold"/>
                                        <p:tgtEl>
                                          <p:spTgt spid="12"/>
                                        </p:tgtEl>
                                        <p:attrNameLst>
                                          <p:attrName>ppt_y</p:attrName>
                                        </p:attrNameLst>
                                      </p:cBhvr>
                                      <p:tavLst>
                                        <p:tav tm="0">
                                          <p:val>
                                            <p:strVal val="#ppt_y+.1"/>
                                          </p:val>
                                        </p:tav>
                                        <p:tav tm="100000">
                                          <p:val>
                                            <p:strVal val="#ppt_y"/>
                                          </p:val>
                                        </p:tav>
                                      </p:tavLst>
                                    </p:anim>
                                  </p:childTnLst>
                                </p:cTn>
                              </p:par>
                            </p:childTnLst>
                          </p:cTn>
                        </p:par>
                        <p:par>
                          <p:cTn id="70" fill="hold">
                            <p:stCondLst>
                              <p:cond delay="27500"/>
                            </p:stCondLst>
                            <p:childTnLst>
                              <p:par>
                                <p:cTn id="71" presetID="42" presetClass="entr" presetSubtype="0" fill="hold" grpId="0" nodeType="afterEffect">
                                  <p:stCondLst>
                                    <p:cond delay="500"/>
                                  </p:stCondLst>
                                  <p:childTnLst>
                                    <p:set>
                                      <p:cBhvr>
                                        <p:cTn id="72" dur="1" fill="hold">
                                          <p:stCondLst>
                                            <p:cond delay="0"/>
                                          </p:stCondLst>
                                        </p:cTn>
                                        <p:tgtEl>
                                          <p:spTgt spid="13">
                                            <p:txEl>
                                              <p:pRg st="0" end="0"/>
                                            </p:txEl>
                                          </p:spTgt>
                                        </p:tgtEl>
                                        <p:attrNameLst>
                                          <p:attrName>style.visibility</p:attrName>
                                        </p:attrNameLst>
                                      </p:cBhvr>
                                      <p:to>
                                        <p:strVal val="visible"/>
                                      </p:to>
                                    </p:set>
                                    <p:animEffect transition="in" filter="fade">
                                      <p:cBhvr>
                                        <p:cTn id="73" dur="2000"/>
                                        <p:tgtEl>
                                          <p:spTgt spid="13">
                                            <p:txEl>
                                              <p:pRg st="0" end="0"/>
                                            </p:txEl>
                                          </p:spTgt>
                                        </p:tgtEl>
                                      </p:cBhvr>
                                    </p:animEffect>
                                    <p:anim calcmode="lin" valueType="num">
                                      <p:cBhvr>
                                        <p:cTn id="74" dur="2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75" dur="2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76" fill="hold">
                            <p:stCondLst>
                              <p:cond delay="30000"/>
                            </p:stCondLst>
                            <p:childTnLst>
                              <p:par>
                                <p:cTn id="77" presetID="42" presetClass="entr" presetSubtype="0" fill="hold" grpId="0" nodeType="afterEffect">
                                  <p:stCondLst>
                                    <p:cond delay="500"/>
                                  </p:stCondLst>
                                  <p:childTnLst>
                                    <p:set>
                                      <p:cBhvr>
                                        <p:cTn id="78" dur="1" fill="hold">
                                          <p:stCondLst>
                                            <p:cond delay="0"/>
                                          </p:stCondLst>
                                        </p:cTn>
                                        <p:tgtEl>
                                          <p:spTgt spid="13">
                                            <p:txEl>
                                              <p:pRg st="1" end="1"/>
                                            </p:txEl>
                                          </p:spTgt>
                                        </p:tgtEl>
                                        <p:attrNameLst>
                                          <p:attrName>style.visibility</p:attrName>
                                        </p:attrNameLst>
                                      </p:cBhvr>
                                      <p:to>
                                        <p:strVal val="visible"/>
                                      </p:to>
                                    </p:set>
                                    <p:animEffect transition="in" filter="fade">
                                      <p:cBhvr>
                                        <p:cTn id="79" dur="2000"/>
                                        <p:tgtEl>
                                          <p:spTgt spid="13">
                                            <p:txEl>
                                              <p:pRg st="1" end="1"/>
                                            </p:txEl>
                                          </p:spTgt>
                                        </p:tgtEl>
                                      </p:cBhvr>
                                    </p:animEffect>
                                    <p:anim calcmode="lin" valueType="num">
                                      <p:cBhvr>
                                        <p:cTn id="80" dur="2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81" dur="2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par>
                          <p:cTn id="82" fill="hold">
                            <p:stCondLst>
                              <p:cond delay="32500"/>
                            </p:stCondLst>
                            <p:childTnLst>
                              <p:par>
                                <p:cTn id="83" presetID="42" presetClass="entr" presetSubtype="0" fill="hold" grpId="0" nodeType="afterEffect">
                                  <p:stCondLst>
                                    <p:cond delay="500"/>
                                  </p:stCondLst>
                                  <p:childTnLst>
                                    <p:set>
                                      <p:cBhvr>
                                        <p:cTn id="84" dur="1" fill="hold">
                                          <p:stCondLst>
                                            <p:cond delay="0"/>
                                          </p:stCondLst>
                                        </p:cTn>
                                        <p:tgtEl>
                                          <p:spTgt spid="13">
                                            <p:txEl>
                                              <p:pRg st="2" end="2"/>
                                            </p:txEl>
                                          </p:spTgt>
                                        </p:tgtEl>
                                        <p:attrNameLst>
                                          <p:attrName>style.visibility</p:attrName>
                                        </p:attrNameLst>
                                      </p:cBhvr>
                                      <p:to>
                                        <p:strVal val="visible"/>
                                      </p:to>
                                    </p:set>
                                    <p:animEffect transition="in" filter="fade">
                                      <p:cBhvr>
                                        <p:cTn id="85" dur="2000"/>
                                        <p:tgtEl>
                                          <p:spTgt spid="13">
                                            <p:txEl>
                                              <p:pRg st="2" end="2"/>
                                            </p:txEl>
                                          </p:spTgt>
                                        </p:tgtEl>
                                      </p:cBhvr>
                                    </p:animEffect>
                                    <p:anim calcmode="lin" valueType="num">
                                      <p:cBhvr>
                                        <p:cTn id="86" dur="2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87" dur="2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par>
                          <p:cTn id="88" fill="hold">
                            <p:stCondLst>
                              <p:cond delay="35000"/>
                            </p:stCondLst>
                            <p:childTnLst>
                              <p:par>
                                <p:cTn id="89" presetID="42" presetClass="entr" presetSubtype="0" fill="hold" grpId="0" nodeType="afterEffect">
                                  <p:stCondLst>
                                    <p:cond delay="500"/>
                                  </p:stCondLst>
                                  <p:childTnLst>
                                    <p:set>
                                      <p:cBhvr>
                                        <p:cTn id="90" dur="1" fill="hold">
                                          <p:stCondLst>
                                            <p:cond delay="0"/>
                                          </p:stCondLst>
                                        </p:cTn>
                                        <p:tgtEl>
                                          <p:spTgt spid="13">
                                            <p:txEl>
                                              <p:pRg st="3" end="3"/>
                                            </p:txEl>
                                          </p:spTgt>
                                        </p:tgtEl>
                                        <p:attrNameLst>
                                          <p:attrName>style.visibility</p:attrName>
                                        </p:attrNameLst>
                                      </p:cBhvr>
                                      <p:to>
                                        <p:strVal val="visible"/>
                                      </p:to>
                                    </p:set>
                                    <p:animEffect transition="in" filter="fade">
                                      <p:cBhvr>
                                        <p:cTn id="91" dur="2000"/>
                                        <p:tgtEl>
                                          <p:spTgt spid="13">
                                            <p:txEl>
                                              <p:pRg st="3" end="3"/>
                                            </p:txEl>
                                          </p:spTgt>
                                        </p:tgtEl>
                                      </p:cBhvr>
                                    </p:animEffect>
                                    <p:anim calcmode="lin" valueType="num">
                                      <p:cBhvr>
                                        <p:cTn id="92" dur="2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93" dur="2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par>
                          <p:cTn id="94" fill="hold">
                            <p:stCondLst>
                              <p:cond delay="37500"/>
                            </p:stCondLst>
                            <p:childTnLst>
                              <p:par>
                                <p:cTn id="95" presetID="42" presetClass="entr" presetSubtype="0" fill="hold" grpId="0" nodeType="afterEffect">
                                  <p:stCondLst>
                                    <p:cond delay="500"/>
                                  </p:stCondLst>
                                  <p:childTnLst>
                                    <p:set>
                                      <p:cBhvr>
                                        <p:cTn id="96" dur="1" fill="hold">
                                          <p:stCondLst>
                                            <p:cond delay="0"/>
                                          </p:stCondLst>
                                        </p:cTn>
                                        <p:tgtEl>
                                          <p:spTgt spid="13">
                                            <p:txEl>
                                              <p:pRg st="4" end="4"/>
                                            </p:txEl>
                                          </p:spTgt>
                                        </p:tgtEl>
                                        <p:attrNameLst>
                                          <p:attrName>style.visibility</p:attrName>
                                        </p:attrNameLst>
                                      </p:cBhvr>
                                      <p:to>
                                        <p:strVal val="visible"/>
                                      </p:to>
                                    </p:set>
                                    <p:animEffect transition="in" filter="fade">
                                      <p:cBhvr>
                                        <p:cTn id="97" dur="2000"/>
                                        <p:tgtEl>
                                          <p:spTgt spid="13">
                                            <p:txEl>
                                              <p:pRg st="4" end="4"/>
                                            </p:txEl>
                                          </p:spTgt>
                                        </p:tgtEl>
                                      </p:cBhvr>
                                    </p:animEffect>
                                    <p:anim calcmode="lin" valueType="num">
                                      <p:cBhvr>
                                        <p:cTn id="98" dur="2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99" dur="2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100" fill="hold">
                            <p:stCondLst>
                              <p:cond delay="40000"/>
                            </p:stCondLst>
                            <p:childTnLst>
                              <p:par>
                                <p:cTn id="101" presetID="42" presetClass="entr" presetSubtype="0" fill="hold" grpId="0" nodeType="afterEffect">
                                  <p:stCondLst>
                                    <p:cond delay="500"/>
                                  </p:stCondLst>
                                  <p:childTnLst>
                                    <p:set>
                                      <p:cBhvr>
                                        <p:cTn id="102" dur="1" fill="hold">
                                          <p:stCondLst>
                                            <p:cond delay="0"/>
                                          </p:stCondLst>
                                        </p:cTn>
                                        <p:tgtEl>
                                          <p:spTgt spid="13">
                                            <p:txEl>
                                              <p:pRg st="5" end="5"/>
                                            </p:txEl>
                                          </p:spTgt>
                                        </p:tgtEl>
                                        <p:attrNameLst>
                                          <p:attrName>style.visibility</p:attrName>
                                        </p:attrNameLst>
                                      </p:cBhvr>
                                      <p:to>
                                        <p:strVal val="visible"/>
                                      </p:to>
                                    </p:set>
                                    <p:animEffect transition="in" filter="fade">
                                      <p:cBhvr>
                                        <p:cTn id="103" dur="2000"/>
                                        <p:tgtEl>
                                          <p:spTgt spid="13">
                                            <p:txEl>
                                              <p:pRg st="5" end="5"/>
                                            </p:txEl>
                                          </p:spTgt>
                                        </p:tgtEl>
                                      </p:cBhvr>
                                    </p:animEffect>
                                    <p:anim calcmode="lin" valueType="num">
                                      <p:cBhvr>
                                        <p:cTn id="104" dur="2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105" dur="2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par>
                          <p:cTn id="106" fill="hold">
                            <p:stCondLst>
                              <p:cond delay="42500"/>
                            </p:stCondLst>
                            <p:childTnLst>
                              <p:par>
                                <p:cTn id="107" presetID="42" presetClass="entr" presetSubtype="0" fill="hold" grpId="0" nodeType="afterEffect">
                                  <p:stCondLst>
                                    <p:cond delay="500"/>
                                  </p:stCondLst>
                                  <p:childTnLst>
                                    <p:set>
                                      <p:cBhvr>
                                        <p:cTn id="108" dur="1" fill="hold">
                                          <p:stCondLst>
                                            <p:cond delay="0"/>
                                          </p:stCondLst>
                                        </p:cTn>
                                        <p:tgtEl>
                                          <p:spTgt spid="13">
                                            <p:txEl>
                                              <p:pRg st="6" end="6"/>
                                            </p:txEl>
                                          </p:spTgt>
                                        </p:tgtEl>
                                        <p:attrNameLst>
                                          <p:attrName>style.visibility</p:attrName>
                                        </p:attrNameLst>
                                      </p:cBhvr>
                                      <p:to>
                                        <p:strVal val="visible"/>
                                      </p:to>
                                    </p:set>
                                    <p:animEffect transition="in" filter="fade">
                                      <p:cBhvr>
                                        <p:cTn id="109" dur="2000"/>
                                        <p:tgtEl>
                                          <p:spTgt spid="13">
                                            <p:txEl>
                                              <p:pRg st="6" end="6"/>
                                            </p:txEl>
                                          </p:spTgt>
                                        </p:tgtEl>
                                      </p:cBhvr>
                                    </p:animEffect>
                                    <p:anim calcmode="lin" valueType="num">
                                      <p:cBhvr>
                                        <p:cTn id="110" dur="2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111" dur="2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build="p"/>
      <p:bldP spid="12" grpId="0"/>
      <p:bldP spid="1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extLst/>
          </a:blip>
          <a:srcRect/>
          <a:stretch>
            <a:fillRect t="-58000" b="-5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763"/>
            <a:ext cx="12192000" cy="969962"/>
          </a:xfr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13500000" scaled="1"/>
            <a:tileRect/>
          </a:gradFill>
        </p:spPr>
        <p:txBody>
          <a:bodyPr rtlCol="0">
            <a:normAutofit/>
          </a:bodyPr>
          <a:lstStyle/>
          <a:p>
            <a:pPr fontAlgn="auto">
              <a:spcAft>
                <a:spcPts val="0"/>
              </a:spcAft>
              <a:defRPr/>
            </a:pPr>
            <a:endParaRPr lang="bg-BG" dirty="0"/>
          </a:p>
        </p:txBody>
      </p:sp>
      <p:sp>
        <p:nvSpPr>
          <p:cNvPr id="5" name="Isosceles Triangle 4"/>
          <p:cNvSpPr/>
          <p:nvPr/>
        </p:nvSpPr>
        <p:spPr>
          <a:xfrm rot="10800000">
            <a:off x="3778250" y="1588"/>
            <a:ext cx="4894263" cy="1447800"/>
          </a:xfrm>
          <a:prstGeom prst="triangle">
            <a:avLst>
              <a:gd name="adj" fmla="val 50000"/>
            </a:avLst>
          </a:prstGeom>
          <a:gradFill flip="none" rotWithShape="1">
            <a:gsLst>
              <a:gs pos="16800">
                <a:srgbClr val="FF0000"/>
              </a:gs>
              <a:gs pos="0">
                <a:schemeClr val="accent3">
                  <a:lumMod val="0"/>
                  <a:lumOff val="100000"/>
                </a:schemeClr>
              </a:gs>
              <a:gs pos="35000">
                <a:schemeClr val="accent3">
                  <a:lumMod val="0"/>
                  <a:lumOff val="100000"/>
                </a:schemeClr>
              </a:gs>
              <a:gs pos="100000">
                <a:schemeClr val="accent3">
                  <a:lumMod val="10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kern="0">
              <a:solidFill>
                <a:sysClr val="windowText" lastClr="000000"/>
              </a:solidFill>
            </a:endParaRPr>
          </a:p>
        </p:txBody>
      </p:sp>
      <p:pic>
        <p:nvPicPr>
          <p:cNvPr id="25604" name="Picture 5"/>
          <p:cNvPicPr>
            <a:picLocks noChangeAspect="1"/>
          </p:cNvPicPr>
          <p:nvPr/>
        </p:nvPicPr>
        <p:blipFill>
          <a:blip r:embed="rId3"/>
          <a:srcRect/>
          <a:stretch>
            <a:fillRect/>
          </a:stretch>
        </p:blipFill>
        <p:spPr bwMode="auto">
          <a:xfrm>
            <a:off x="4556125" y="66675"/>
            <a:ext cx="3606800" cy="811213"/>
          </a:xfrm>
          <a:prstGeom prst="rect">
            <a:avLst/>
          </a:prstGeom>
          <a:noFill/>
          <a:ln w="9525">
            <a:noFill/>
            <a:miter lim="800000"/>
            <a:headEnd/>
            <a:tailEnd/>
          </a:ln>
        </p:spPr>
      </p:pic>
      <p:sp>
        <p:nvSpPr>
          <p:cNvPr id="4" name="TextBox 3"/>
          <p:cNvSpPr txBox="1">
            <a:spLocks noChangeArrowheads="1"/>
          </p:cNvSpPr>
          <p:nvPr/>
        </p:nvSpPr>
        <p:spPr bwMode="auto">
          <a:xfrm>
            <a:off x="300038" y="254000"/>
            <a:ext cx="3867150" cy="522288"/>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FREIGHT TRAFFIC</a:t>
            </a:r>
            <a:endParaRPr lang="bg-BG" sz="2800" b="1">
              <a:latin typeface="Times New Roman" pitchFamily="18" charset="0"/>
              <a:cs typeface="Times New Roman" pitchFamily="18" charset="0"/>
            </a:endParaRPr>
          </a:p>
        </p:txBody>
      </p:sp>
      <p:pic>
        <p:nvPicPr>
          <p:cNvPr id="11" name="Picture 10"/>
          <p:cNvPicPr>
            <a:picLocks noChangeAspect="1"/>
          </p:cNvPicPr>
          <p:nvPr/>
        </p:nvPicPr>
        <p:blipFill>
          <a:blip r:embed="rId4"/>
          <a:srcRect/>
          <a:stretch>
            <a:fillRect/>
          </a:stretch>
        </p:blipFill>
        <p:spPr bwMode="auto">
          <a:xfrm>
            <a:off x="0" y="-158750"/>
            <a:ext cx="12218988" cy="701675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999">
        <p15:prstTrans prst="pageCurlDouble"/>
      </p:transition>
    </mc:Choice>
    <mc:Fallback xmlns="">
      <p:transition spd="slow" advTm="219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 calcmode="lin" valueType="num">
                                      <p:cBhvr>
                                        <p:cTn id="14" dur="2000" fill="hold"/>
                                        <p:tgtEl>
                                          <p:spTgt spid="11"/>
                                        </p:tgtEl>
                                        <p:attrNameLst>
                                          <p:attrName>style.rotation</p:attrName>
                                        </p:attrNameLst>
                                      </p:cBhvr>
                                      <p:tavLst>
                                        <p:tav tm="0">
                                          <p:val>
                                            <p:fltVal val="90"/>
                                          </p:val>
                                        </p:tav>
                                        <p:tav tm="100000">
                                          <p:val>
                                            <p:fltVal val="0"/>
                                          </p:val>
                                        </p:tav>
                                      </p:tavLst>
                                    </p:anim>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2030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7|14.3|7"/>
</p:tagLst>
</file>

<file path=ppt/tags/tag2.xml><?xml version="1.0" encoding="utf-8"?>
<p:tagLst xmlns:a="http://schemas.openxmlformats.org/drawingml/2006/main" xmlns:r="http://schemas.openxmlformats.org/officeDocument/2006/relationships" xmlns:p="http://schemas.openxmlformats.org/presentationml/2006/main">
  <p:tag name="TIMING" val="|13.5|3.7|3.1|3.3|3.7|3|3.1|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9547</TotalTime>
  <Words>1615</Words>
  <Application>Microsoft Office PowerPoint</Application>
  <PresentationFormat>Widescreen</PresentationFormat>
  <Paragraphs>166</Paragraphs>
  <Slides>24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Calibri</vt:lpstr>
      <vt:lpstr>Calibri Light</vt:lpstr>
      <vt:lpstr>Tahoma</vt:lpstr>
      <vt:lpstr>Times New Roman</vt:lpstr>
      <vt:lpstr>Wingdings</vt:lpstr>
      <vt:lpstr>Office Theme</vt:lpstr>
      <vt:lpstr>Chart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Carbon X1</dc:creator>
  <cp:lastModifiedBy>Carbon X1</cp:lastModifiedBy>
  <cp:revision>174</cp:revision>
  <dcterms:created xsi:type="dcterms:W3CDTF">2016-08-14T14:23:30Z</dcterms:created>
  <dcterms:modified xsi:type="dcterms:W3CDTF">2016-09-01T06:12:44Z</dcterms:modified>
</cp:coreProperties>
</file>